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autoCompressPictures="0">
  <p:sldMasterIdLst>
    <p:sldMasterId id="2147483648" r:id="rId1"/>
  </p:sldMasterIdLst>
  <p:notesMasterIdLst>
    <p:notesMasterId r:id="rId120"/>
  </p:notesMasterIdLst>
  <p:sldIdLst>
    <p:sldId id="256" r:id="rId2"/>
    <p:sldId id="257" r:id="rId3"/>
    <p:sldId id="260" r:id="rId4"/>
    <p:sldId id="261" r:id="rId5"/>
    <p:sldId id="418" r:id="rId6"/>
    <p:sldId id="272" r:id="rId7"/>
    <p:sldId id="273" r:id="rId8"/>
    <p:sldId id="411" r:id="rId9"/>
    <p:sldId id="383" r:id="rId10"/>
    <p:sldId id="384" r:id="rId11"/>
    <p:sldId id="262" r:id="rId12"/>
    <p:sldId id="263" r:id="rId13"/>
    <p:sldId id="264" r:id="rId14"/>
    <p:sldId id="271" r:id="rId15"/>
    <p:sldId id="266" r:id="rId16"/>
    <p:sldId id="274" r:id="rId17"/>
    <p:sldId id="275" r:id="rId18"/>
    <p:sldId id="276" r:id="rId19"/>
    <p:sldId id="267" r:id="rId20"/>
    <p:sldId id="283" r:id="rId21"/>
    <p:sldId id="305" r:id="rId22"/>
    <p:sldId id="306" r:id="rId23"/>
    <p:sldId id="309" r:id="rId24"/>
    <p:sldId id="307" r:id="rId25"/>
    <p:sldId id="308" r:id="rId26"/>
    <p:sldId id="323" r:id="rId27"/>
    <p:sldId id="348" r:id="rId28"/>
    <p:sldId id="269" r:id="rId29"/>
    <p:sldId id="350" r:id="rId30"/>
    <p:sldId id="310" r:id="rId31"/>
    <p:sldId id="270" r:id="rId32"/>
    <p:sldId id="402" r:id="rId33"/>
    <p:sldId id="311" r:id="rId34"/>
    <p:sldId id="279" r:id="rId35"/>
    <p:sldId id="313" r:id="rId36"/>
    <p:sldId id="319" r:id="rId37"/>
    <p:sldId id="314" r:id="rId38"/>
    <p:sldId id="423" r:id="rId39"/>
    <p:sldId id="320" r:id="rId40"/>
    <p:sldId id="325" r:id="rId41"/>
    <p:sldId id="315" r:id="rId42"/>
    <p:sldId id="286" r:id="rId43"/>
    <p:sldId id="299" r:id="rId44"/>
    <p:sldId id="300" r:id="rId45"/>
    <p:sldId id="301" r:id="rId46"/>
    <p:sldId id="302" r:id="rId47"/>
    <p:sldId id="304" r:id="rId48"/>
    <p:sldId id="290" r:id="rId49"/>
    <p:sldId id="291" r:id="rId50"/>
    <p:sldId id="326" r:id="rId51"/>
    <p:sldId id="293" r:id="rId52"/>
    <p:sldId id="295" r:id="rId53"/>
    <p:sldId id="297" r:id="rId54"/>
    <p:sldId id="303" r:id="rId55"/>
    <p:sldId id="397" r:id="rId56"/>
    <p:sldId id="412" r:id="rId57"/>
    <p:sldId id="413" r:id="rId58"/>
    <p:sldId id="420" r:id="rId59"/>
    <p:sldId id="329" r:id="rId60"/>
    <p:sldId id="385" r:id="rId61"/>
    <p:sldId id="330" r:id="rId62"/>
    <p:sldId id="344" r:id="rId63"/>
    <p:sldId id="345" r:id="rId64"/>
    <p:sldId id="346" r:id="rId65"/>
    <p:sldId id="331" r:id="rId66"/>
    <p:sldId id="351" r:id="rId67"/>
    <p:sldId id="407" r:id="rId68"/>
    <p:sldId id="332" r:id="rId69"/>
    <p:sldId id="352" r:id="rId70"/>
    <p:sldId id="354" r:id="rId71"/>
    <p:sldId id="353" r:id="rId72"/>
    <p:sldId id="333" r:id="rId73"/>
    <p:sldId id="358" r:id="rId74"/>
    <p:sldId id="364" r:id="rId75"/>
    <p:sldId id="359" r:id="rId76"/>
    <p:sldId id="365" r:id="rId77"/>
    <p:sldId id="360" r:id="rId78"/>
    <p:sldId id="334" r:id="rId79"/>
    <p:sldId id="335" r:id="rId80"/>
    <p:sldId id="367" r:id="rId81"/>
    <p:sldId id="366" r:id="rId82"/>
    <p:sldId id="368" r:id="rId83"/>
    <p:sldId id="376" r:id="rId84"/>
    <p:sldId id="369" r:id="rId85"/>
    <p:sldId id="370" r:id="rId86"/>
    <p:sldId id="371" r:id="rId87"/>
    <p:sldId id="372" r:id="rId88"/>
    <p:sldId id="382" r:id="rId89"/>
    <p:sldId id="381" r:id="rId90"/>
    <p:sldId id="336" r:id="rId91"/>
    <p:sldId id="377" r:id="rId92"/>
    <p:sldId id="378" r:id="rId93"/>
    <p:sldId id="421" r:id="rId94"/>
    <p:sldId id="339" r:id="rId95"/>
    <p:sldId id="415" r:id="rId96"/>
    <p:sldId id="379" r:id="rId97"/>
    <p:sldId id="341" r:id="rId98"/>
    <p:sldId id="424" r:id="rId99"/>
    <p:sldId id="380" r:id="rId100"/>
    <p:sldId id="342" r:id="rId101"/>
    <p:sldId id="343" r:id="rId102"/>
    <p:sldId id="417" r:id="rId103"/>
    <p:sldId id="416" r:id="rId104"/>
    <p:sldId id="387" r:id="rId105"/>
    <p:sldId id="398" r:id="rId106"/>
    <p:sldId id="399" r:id="rId107"/>
    <p:sldId id="409" r:id="rId108"/>
    <p:sldId id="400" r:id="rId109"/>
    <p:sldId id="403" r:id="rId110"/>
    <p:sldId id="405" r:id="rId111"/>
    <p:sldId id="401" r:id="rId112"/>
    <p:sldId id="404" r:id="rId113"/>
    <p:sldId id="390" r:id="rId114"/>
    <p:sldId id="392" r:id="rId115"/>
    <p:sldId id="408" r:id="rId116"/>
    <p:sldId id="410" r:id="rId117"/>
    <p:sldId id="419" r:id="rId118"/>
    <p:sldId id="422" r:id="rId1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000"/>
    <a:srgbClr val="33CC33"/>
    <a:srgbClr val="133926"/>
    <a:srgbClr val="5BD37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horzBarState="maximized">
    <p:restoredLeft sz="15026" autoAdjust="0"/>
    <p:restoredTop sz="94660"/>
  </p:normalViewPr>
  <p:slideViewPr>
    <p:cSldViewPr snapToGrid="0">
      <p:cViewPr varScale="1">
        <p:scale>
          <a:sx n="146" d="100"/>
          <a:sy n="146" d="100"/>
        </p:scale>
        <p:origin x="96" y="468"/>
      </p:cViewPr>
      <p:guideLst/>
    </p:cSldViewPr>
  </p:slideViewPr>
  <p:notesTextViewPr>
    <p:cViewPr>
      <p:scale>
        <a:sx n="1" d="1"/>
        <a:sy n="1" d="1"/>
      </p:scale>
      <p:origin x="0" y="0"/>
    </p:cViewPr>
  </p:notesTextViewPr>
  <p:notesViewPr>
    <p:cSldViewPr snapToGrid="0">
      <p:cViewPr varScale="1">
        <p:scale>
          <a:sx n="72" d="100"/>
          <a:sy n="72" d="100"/>
        </p:scale>
        <p:origin x="2884" y="5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slide" Target="slides/slide112.xml"/><Relationship Id="rId118" Type="http://schemas.openxmlformats.org/officeDocument/2006/relationships/slide" Target="slides/slide11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objekt pre hlavičku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sk-SK"/>
          </a:p>
        </p:txBody>
      </p:sp>
      <p:sp>
        <p:nvSpPr>
          <p:cNvPr id="3" name="Zástupný objekt pre dá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46C765-5627-45FD-9305-7A386F3B6205}" type="datetimeFigureOut">
              <a:rPr lang="sk-SK" smtClean="0"/>
              <a:t>21. 10. 2022</a:t>
            </a:fld>
            <a:endParaRPr lang="sk-SK"/>
          </a:p>
        </p:txBody>
      </p:sp>
      <p:sp>
        <p:nvSpPr>
          <p:cNvPr id="4" name="Zástupný objekt pre obrázok snímky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sk-SK"/>
          </a:p>
        </p:txBody>
      </p:sp>
      <p:sp>
        <p:nvSpPr>
          <p:cNvPr id="5" name="Zástupný objekt pre poznámky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sk-SK" smtClean="0"/>
              <a:t>Upraviť štýly predlohy textu</a:t>
            </a:r>
          </a:p>
          <a:p>
            <a:pPr lvl="1"/>
            <a:r>
              <a:rPr lang="sk-SK" smtClean="0"/>
              <a:t>Druhá úroveň</a:t>
            </a:r>
          </a:p>
          <a:p>
            <a:pPr lvl="2"/>
            <a:r>
              <a:rPr lang="sk-SK" smtClean="0"/>
              <a:t>Tretia úroveň</a:t>
            </a:r>
          </a:p>
          <a:p>
            <a:pPr lvl="3"/>
            <a:r>
              <a:rPr lang="sk-SK" smtClean="0"/>
              <a:t>Štvrtá úroveň</a:t>
            </a:r>
          </a:p>
          <a:p>
            <a:pPr lvl="4"/>
            <a:r>
              <a:rPr lang="sk-SK" smtClean="0"/>
              <a:t>Piata úroveň</a:t>
            </a:r>
            <a:endParaRPr lang="sk-SK"/>
          </a:p>
        </p:txBody>
      </p:sp>
      <p:sp>
        <p:nvSpPr>
          <p:cNvPr id="6" name="Zástupný objekt pre pätu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sk-SK"/>
          </a:p>
        </p:txBody>
      </p:sp>
      <p:sp>
        <p:nvSpPr>
          <p:cNvPr id="7" name="Zástupný objekt pre číslo snímky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7641D6-B225-4930-9837-9915A7E9E04C}" type="slidenum">
              <a:rPr lang="sk-SK" smtClean="0"/>
              <a:t>‹#›</a:t>
            </a:fld>
            <a:endParaRPr lang="sk-SK"/>
          </a:p>
        </p:txBody>
      </p:sp>
    </p:spTree>
    <p:extLst>
      <p:ext uri="{BB962C8B-B14F-4D97-AF65-F5344CB8AC3E}">
        <p14:creationId xmlns:p14="http://schemas.microsoft.com/office/powerpoint/2010/main" val="19112064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1</a:t>
            </a:fld>
            <a:endParaRPr lang="sk-SK"/>
          </a:p>
        </p:txBody>
      </p:sp>
    </p:spTree>
    <p:extLst>
      <p:ext uri="{BB962C8B-B14F-4D97-AF65-F5344CB8AC3E}">
        <p14:creationId xmlns:p14="http://schemas.microsoft.com/office/powerpoint/2010/main" val="40682195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Po prevrate a vzniku novej Československej republiky bolo potrebné prepojiť Slovensko s Českom a jednou z možností bolo prepojenie železničné. Nebola to úloha ľahká, pretože ide o hornatý terén a bolo potrebné vybrať tie najlepšie varianty. Jednou z nich bola  trať Veselí nad Moravou – Myjava – Nové Mesto nad Váhom. Stavba tejto trate bola ustanovená zákonom č. 235 </a:t>
            </a:r>
            <a:r>
              <a:rPr lang="sk-SK" dirty="0" err="1"/>
              <a:t>sb</a:t>
            </a:r>
            <a:r>
              <a:rPr lang="sk-SK" dirty="0"/>
              <a:t>. Z. a n. z 30. marca 1920 o stavbe nových dráh na štátne náklady.</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2</a:t>
            </a:fld>
            <a:endParaRPr lang="sk-SK"/>
          </a:p>
        </p:txBody>
      </p:sp>
    </p:spTree>
    <p:extLst>
      <p:ext uri="{BB962C8B-B14F-4D97-AF65-F5344CB8AC3E}">
        <p14:creationId xmlns:p14="http://schemas.microsoft.com/office/powerpoint/2010/main" val="14812292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lvl="0" algn="just"/>
            <a:r>
              <a:rPr lang="sk-SK" dirty="0"/>
              <a:t>Generálny projekt 1. časti z Veselí nad Moravou po Myjavu bol zadaný úradne autorizovanému Ing. Jaroslavovi </a:t>
            </a:r>
            <a:r>
              <a:rPr lang="sk-SK" dirty="0" err="1"/>
              <a:t>Menclovi</a:t>
            </a:r>
            <a:r>
              <a:rPr lang="sk-SK" dirty="0"/>
              <a:t> z Moravskej Ostravy za 1300 Kč za kilometer (výnos 24796/20) a taktiež vypracovanie detailného projektu 1. časti z Veselí nad Moravou do Myjavy bolo zadané Ing. Jaroslavovi </a:t>
            </a:r>
            <a:r>
              <a:rPr lang="sk-SK" dirty="0" err="1"/>
              <a:t>Menclovi</a:t>
            </a:r>
            <a:r>
              <a:rPr lang="sk-SK" dirty="0"/>
              <a:t> za 6100 Kč za km (výnos 41372/21) (1. časť</a:t>
            </a:r>
            <a:r>
              <a:rPr lang="sk-SK" dirty="0" smtClean="0"/>
              <a:t>).</a:t>
            </a:r>
          </a:p>
          <a:p>
            <a:pPr lvl="0" algn="just"/>
            <a:endParaRPr lang="sk-SK" dirty="0"/>
          </a:p>
          <a:p>
            <a:pPr algn="just"/>
            <a:r>
              <a:rPr lang="sk-SK" dirty="0"/>
              <a:t>Generálny projekt druhej časti z Myjavy do Nového Mesta nad Váhom  bol zadaný firme Československá stavební </a:t>
            </a:r>
            <a:r>
              <a:rPr lang="sk-SK" dirty="0" err="1"/>
              <a:t>společnost</a:t>
            </a:r>
            <a:r>
              <a:rPr lang="sk-SK" dirty="0"/>
              <a:t> s </a:t>
            </a:r>
            <a:r>
              <a:rPr lang="sk-SK" dirty="0" err="1"/>
              <a:t>r.o</a:t>
            </a:r>
            <a:r>
              <a:rPr lang="sk-SK" dirty="0"/>
              <a:t>. z Brna. Detailný projekt 2. časti zase Ing. Jaromírovi </a:t>
            </a:r>
            <a:r>
              <a:rPr lang="sk-SK" dirty="0" err="1"/>
              <a:t>Chittussimu</a:t>
            </a:r>
            <a:r>
              <a:rPr lang="sk-SK" dirty="0"/>
              <a:t> z Prahy, obidva výnosom ministerstva železníc č. 41.372 z 29.júla.1921. </a:t>
            </a:r>
            <a:endParaRPr lang="sk-SK" dirty="0" smtClean="0"/>
          </a:p>
          <a:p>
            <a:pPr algn="just"/>
            <a:endParaRPr lang="sk-SK" dirty="0"/>
          </a:p>
          <a:p>
            <a:pPr algn="just"/>
            <a:r>
              <a:rPr lang="sk-SK" dirty="0" smtClean="0"/>
              <a:t>Stavebné </a:t>
            </a:r>
            <a:r>
              <a:rPr lang="sk-SK" dirty="0"/>
              <a:t>povolenie bolo udelené výnosom ministerstva železníc – Ústredná stavebná správa 26.augusta 1924 č. 45.454/24-ÚSS.</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3</a:t>
            </a:fld>
            <a:endParaRPr lang="sk-SK"/>
          </a:p>
        </p:txBody>
      </p:sp>
    </p:spTree>
    <p:extLst>
      <p:ext uri="{BB962C8B-B14F-4D97-AF65-F5344CB8AC3E}">
        <p14:creationId xmlns:p14="http://schemas.microsoft.com/office/powerpoint/2010/main" val="17560534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Vykonanie prípravných prác bolo zriadené výnosom ministerstva železníc zo dňa 11.júla1921 inžinierskemu oddeleniu na Myjave, ktoré bolo </a:t>
            </a:r>
            <a:r>
              <a:rPr lang="sk-SK" dirty="0" smtClean="0"/>
              <a:t>neskôr v</a:t>
            </a:r>
            <a:r>
              <a:rPr lang="sk-SK" dirty="0"/>
              <a:t> decembri toho istého roku prerobené na stavebnú expozitúru. V roku 1923 sa expozitúra pretransformovala na stavebnú správu, ktorá vypracovala zadávací operát pre celú dráhu.</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4</a:t>
            </a:fld>
            <a:endParaRPr lang="sk-SK"/>
          </a:p>
        </p:txBody>
      </p:sp>
    </p:spTree>
    <p:extLst>
      <p:ext uri="{BB962C8B-B14F-4D97-AF65-F5344CB8AC3E}">
        <p14:creationId xmlns:p14="http://schemas.microsoft.com/office/powerpoint/2010/main" val="7257826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V roku 1922 sa stále nezačalo s výstavbou trate, preto starostovia dotknutých obcí napísali memorandum, ktoré odovzdali Klubu slovenských poslancov. V memorande vyzdvihli dôvody výstavby tejto trate. Okrem tohto memoranda aj viacerí činitelia chodili osobne za poslancami či ministrami orodovať za výstavbu tejto trate.</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5</a:t>
            </a:fld>
            <a:endParaRPr lang="sk-SK"/>
          </a:p>
        </p:txBody>
      </p:sp>
    </p:spTree>
    <p:extLst>
      <p:ext uri="{BB962C8B-B14F-4D97-AF65-F5344CB8AC3E}">
        <p14:creationId xmlns:p14="http://schemas.microsoft.com/office/powerpoint/2010/main" val="25476372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Pri vytyčovaní trasy sa brali do úvahy polohy </a:t>
            </a:r>
            <a:r>
              <a:rPr lang="sk-SK" dirty="0" err="1"/>
              <a:t>východzej</a:t>
            </a:r>
            <a:r>
              <a:rPr lang="sk-SK" dirty="0"/>
              <a:t> stanice Veselí nad Moravou, pohraničného horského hrebeňa a prípojnej stanice Nové Mesto nad Váhom.</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6</a:t>
            </a:fld>
            <a:endParaRPr lang="sk-SK"/>
          </a:p>
        </p:txBody>
      </p:sp>
    </p:spTree>
    <p:extLst>
      <p:ext uri="{BB962C8B-B14F-4D97-AF65-F5344CB8AC3E}">
        <p14:creationId xmlns:p14="http://schemas.microsoft.com/office/powerpoint/2010/main" val="36572372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Stavebná vzdialenosť sa určovala od Veselí nad Moravou. Km 0.0 je pri prípojnej výhybke v tejto stanici a končí v km 67.843 tiež pri prípojnej výhybke v stanici Nové Mesto nad Váhom.</a:t>
            </a:r>
          </a:p>
          <a:p>
            <a:pPr algn="just"/>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7</a:t>
            </a:fld>
            <a:endParaRPr lang="sk-SK"/>
          </a:p>
        </p:txBody>
      </p:sp>
    </p:spTree>
    <p:extLst>
      <p:ext uri="{BB962C8B-B14F-4D97-AF65-F5344CB8AC3E}">
        <p14:creationId xmlns:p14="http://schemas.microsoft.com/office/powerpoint/2010/main" val="11360461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Profil trate, ktorý je zrejmý aj z predchádzajúceho obrázka. Z Veselí nad Moravou, ktoré je položené vo výške 181 </a:t>
            </a:r>
            <a:r>
              <a:rPr lang="sk-SK" dirty="0" err="1"/>
              <a:t>mnm</a:t>
            </a:r>
            <a:r>
              <a:rPr lang="sk-SK" dirty="0"/>
              <a:t>, trať stúpa do svojho najvyššieho bodu v tuneli M. R. Štefánika vo výške 400 </a:t>
            </a:r>
            <a:r>
              <a:rPr lang="sk-SK" dirty="0" err="1"/>
              <a:t>mnm</a:t>
            </a:r>
            <a:r>
              <a:rPr lang="sk-SK" dirty="0"/>
              <a:t>, odtiaľ  postupne klesá do stanica Myjava, ktorá je vo výške 361 </a:t>
            </a:r>
            <a:r>
              <a:rPr lang="sk-SK" dirty="0" err="1"/>
              <a:t>mnm</a:t>
            </a:r>
            <a:r>
              <a:rPr lang="sk-SK" dirty="0"/>
              <a:t>. Za poslednou staničnou výhybkou stanice Myjava začína trať opäť stúpať až do 35 km, kde dosiahne 394 </a:t>
            </a:r>
            <a:r>
              <a:rPr lang="sk-SK" dirty="0" err="1"/>
              <a:t>mnm</a:t>
            </a:r>
            <a:r>
              <a:rPr lang="sk-SK" dirty="0"/>
              <a:t> a potom plynule klesá do Nového Mesta nad Váhom vo výške 184 </a:t>
            </a:r>
            <a:r>
              <a:rPr lang="sk-SK" dirty="0" err="1"/>
              <a:t>mnm</a:t>
            </a:r>
            <a:r>
              <a:rPr lang="sk-SK" dirty="0"/>
              <a:t>.</a:t>
            </a:r>
          </a:p>
          <a:p>
            <a:pPr algn="just"/>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8</a:t>
            </a:fld>
            <a:endParaRPr lang="sk-SK"/>
          </a:p>
        </p:txBody>
      </p:sp>
    </p:spTree>
    <p:extLst>
      <p:ext uri="{BB962C8B-B14F-4D97-AF65-F5344CB8AC3E}">
        <p14:creationId xmlns:p14="http://schemas.microsoft.com/office/powerpoint/2010/main" val="5388044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err="1"/>
              <a:t>Staničenie</a:t>
            </a:r>
            <a:r>
              <a:rPr lang="sk-SK" dirty="0"/>
              <a:t> trate je oficiálne stanovenie, ustanovenie alebo umiestnenie </a:t>
            </a:r>
            <a:r>
              <a:rPr lang="sk-SK" dirty="0" smtClean="0"/>
              <a:t>polohy konkrétnych </a:t>
            </a:r>
            <a:r>
              <a:rPr lang="sk-SK" dirty="0"/>
              <a:t>významných orientačných bodov, ktoré budú slúžiť na určovanie polôh ďalších bodov. </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9</a:t>
            </a:fld>
            <a:endParaRPr lang="sk-SK"/>
          </a:p>
        </p:txBody>
      </p:sp>
    </p:spTree>
    <p:extLst>
      <p:ext uri="{BB962C8B-B14F-4D97-AF65-F5344CB8AC3E}">
        <p14:creationId xmlns:p14="http://schemas.microsoft.com/office/powerpoint/2010/main" val="7575887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Meračské náradie, ktoré sa používalo pri stavbe tejto trate.</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10</a:t>
            </a:fld>
            <a:endParaRPr lang="sk-SK"/>
          </a:p>
        </p:txBody>
      </p:sp>
    </p:spTree>
    <p:extLst>
      <p:ext uri="{BB962C8B-B14F-4D97-AF65-F5344CB8AC3E}">
        <p14:creationId xmlns:p14="http://schemas.microsoft.com/office/powerpoint/2010/main" val="33015563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Trať bola rozdelená na 10 stavebných úsekov a jednotlivé úseky boli pridelené týmto jednotlivým firmám.</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11</a:t>
            </a:fld>
            <a:endParaRPr lang="sk-SK"/>
          </a:p>
        </p:txBody>
      </p:sp>
    </p:spTree>
    <p:extLst>
      <p:ext uri="{BB962C8B-B14F-4D97-AF65-F5344CB8AC3E}">
        <p14:creationId xmlns:p14="http://schemas.microsoft.com/office/powerpoint/2010/main" val="38866710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Trať bola rozdelená na 10 stavebných úsekov a jednotlivé úseky boli pridelené týmto jednotlivým firmám.</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12</a:t>
            </a:fld>
            <a:endParaRPr lang="sk-SK"/>
          </a:p>
        </p:txBody>
      </p:sp>
    </p:spTree>
    <p:extLst>
      <p:ext uri="{BB962C8B-B14F-4D97-AF65-F5344CB8AC3E}">
        <p14:creationId xmlns:p14="http://schemas.microsoft.com/office/powerpoint/2010/main" val="37608735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Trať bola rozdelená na 10 stavebných úsekov a jednotlivé úseky boli pridelené týmto jednotlivým firmám.</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13</a:t>
            </a:fld>
            <a:endParaRPr lang="sk-SK"/>
          </a:p>
        </p:txBody>
      </p:sp>
    </p:spTree>
    <p:extLst>
      <p:ext uri="{BB962C8B-B14F-4D97-AF65-F5344CB8AC3E}">
        <p14:creationId xmlns:p14="http://schemas.microsoft.com/office/powerpoint/2010/main" val="6359659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Veľký deň Myjavy a jej okolia. V regionálnych novinách bol uverejnený článok o zahájení stavby železničnej trate spolu  s </a:t>
            </a:r>
            <a:r>
              <a:rPr lang="sk-SK" dirty="0" smtClean="0"/>
              <a:t>programom.</a:t>
            </a:r>
            <a:endParaRPr lang="sk-SK" dirty="0"/>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14</a:t>
            </a:fld>
            <a:endParaRPr lang="sk-SK"/>
          </a:p>
        </p:txBody>
      </p:sp>
    </p:spTree>
    <p:extLst>
      <p:ext uri="{BB962C8B-B14F-4D97-AF65-F5344CB8AC3E}">
        <p14:creationId xmlns:p14="http://schemas.microsoft.com/office/powerpoint/2010/main" val="29927834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Stavba trate bola slávnostne zahájená 8. júla. 1923 za účasti ministra železníc </a:t>
            </a:r>
            <a:r>
              <a:rPr lang="sk-SK" dirty="0" err="1"/>
              <a:t>Jiřího</a:t>
            </a:r>
            <a:r>
              <a:rPr lang="sk-SK" dirty="0"/>
              <a:t>. </a:t>
            </a:r>
            <a:r>
              <a:rPr lang="sk-SK" dirty="0" err="1"/>
              <a:t>Stříbrného</a:t>
            </a:r>
            <a:r>
              <a:rPr lang="sk-SK" dirty="0"/>
              <a:t>, ministra poľnohospodárstva Dr.  Milana Hodžu, ministra pre zjednotenie zákonov Dr. Ivana Markoviča, generálneho inšpektora J. S. </a:t>
            </a:r>
            <a:r>
              <a:rPr lang="sk-SK" dirty="0" err="1"/>
              <a:t>Machara</a:t>
            </a:r>
            <a:r>
              <a:rPr lang="sk-SK" dirty="0"/>
              <a:t>, generála J. </a:t>
            </a:r>
            <a:r>
              <a:rPr lang="sk-SK" dirty="0" err="1"/>
              <a:t>Spireho</a:t>
            </a:r>
            <a:r>
              <a:rPr lang="sk-SK" dirty="0"/>
              <a:t> a ďalších zástupcov úradov, tlače atď. Prvý výkop vykonal minister železníc J. </a:t>
            </a:r>
            <a:r>
              <a:rPr lang="sk-SK" dirty="0" err="1"/>
              <a:t>Stříbrný</a:t>
            </a:r>
            <a:r>
              <a:rPr lang="sk-SK" dirty="0"/>
              <a:t> v km. 28.800 na začiatku tunelového zárezu. Trať sa začala budovať  pri Tuneli M. R. Štefánika pod Poľanou.</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15</a:t>
            </a:fld>
            <a:endParaRPr lang="sk-SK"/>
          </a:p>
        </p:txBody>
      </p:sp>
    </p:spTree>
    <p:extLst>
      <p:ext uri="{BB962C8B-B14F-4D97-AF65-F5344CB8AC3E}">
        <p14:creationId xmlns:p14="http://schemas.microsoft.com/office/powerpoint/2010/main" val="5618052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lvl="0" algn="just"/>
            <a:r>
              <a:rPr lang="sk-SK" dirty="0"/>
              <a:t>Zahájenie z príhovoru Ing. Rudolfa Pavlíka, v ktorom popisuje budúcu trať. </a:t>
            </a:r>
          </a:p>
          <a:p>
            <a:pPr algn="just"/>
            <a:r>
              <a:rPr lang="sk-SK" i="1" dirty="0"/>
              <a:t>„Tunel pod Poľanou je najväčšou umelou stavbou novej dráhy z Veselí nad Moravou – Nové Mesto nad Váhom. Dĺžka novej trate </a:t>
            </a:r>
            <a:r>
              <a:rPr lang="sk-SK" i="1" dirty="0" err="1"/>
              <a:t>obnáša</a:t>
            </a:r>
            <a:r>
              <a:rPr lang="sk-SK" i="1" dirty="0"/>
              <a:t> 67,8 km a vyvíja sa táto údolím </a:t>
            </a:r>
            <a:r>
              <a:rPr lang="sk-SK" i="1" dirty="0" err="1"/>
              <a:t>Velečky</a:t>
            </a:r>
            <a:r>
              <a:rPr lang="sk-SK" i="1" dirty="0"/>
              <a:t> až po zemskú hranicu, odtiaľ smerom na 580 m vysokú Poľanu, ktorá bude prerazená v km 26,195 až 28,904, to jest 2409 m dlhým tunelom do údolia riečky Myjavy ústiacim. Z povodia Myjavy prechádza nová trať do povodia </a:t>
            </a:r>
            <a:r>
              <a:rPr lang="sk-SK" i="1" dirty="0" err="1"/>
              <a:t>staroturanského</a:t>
            </a:r>
            <a:r>
              <a:rPr lang="sk-SK" i="1" dirty="0"/>
              <a:t> potoka a vyúsťuje s týmto po prekročení </a:t>
            </a:r>
            <a:r>
              <a:rPr lang="sk-SK" i="1" dirty="0" err="1"/>
              <a:t>sútesky</a:t>
            </a:r>
            <a:r>
              <a:rPr lang="sk-SK" i="1" dirty="0"/>
              <a:t> </a:t>
            </a:r>
            <a:r>
              <a:rPr lang="sk-SK" i="1" dirty="0" err="1"/>
              <a:t>Hrabudnice</a:t>
            </a:r>
            <a:r>
              <a:rPr lang="sk-SK" i="1" dirty="0"/>
              <a:t> znanej u Čachtíc do údolia Váhu. Od Čachtíc vedie nová dráha smerom severným do prípojnej stanice Nové Mesto nad Váhom. Nová dráha bude vybavená 9 medziľahlými stanicami, z nich budú 3 vodárenské.“</a:t>
            </a:r>
            <a:endParaRPr lang="sk-SK" dirty="0"/>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16</a:t>
            </a:fld>
            <a:endParaRPr lang="sk-SK"/>
          </a:p>
        </p:txBody>
      </p:sp>
    </p:spTree>
    <p:extLst>
      <p:ext uri="{BB962C8B-B14F-4D97-AF65-F5344CB8AC3E}">
        <p14:creationId xmlns:p14="http://schemas.microsoft.com/office/powerpoint/2010/main" val="7075703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 </a:t>
            </a:r>
            <a:r>
              <a:rPr lang="sk-SK" i="1" dirty="0"/>
              <a:t>Nová trať bude hlavnou dráhou prvého rádu pre prípustnú rýchlosť 80 km/hod., s najväčším stúpaním12 ‰ o najmenší polomer 400 m, výnimočne 300m. Dráha vyžaduje  postavenia 5 viaduktov o dĺžke 740 m a 2 tunelov o dĺžke 2409 a 390 m. „. </a:t>
            </a:r>
            <a:r>
              <a:rPr lang="sk-SK" dirty="0"/>
              <a:t>Príhovor je zaujímavý aj tým, že sa v ňom spomínajú len 2 tunely a to tunel pod Poľanou (M. R. Štefánika) a </a:t>
            </a:r>
            <a:r>
              <a:rPr lang="sk-SK" dirty="0" err="1"/>
              <a:t>Poriadsky</a:t>
            </a:r>
            <a:r>
              <a:rPr lang="sk-SK" dirty="0"/>
              <a:t> tunel. Čachtický tunel sa pôvodne neplánoval.</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17</a:t>
            </a:fld>
            <a:endParaRPr lang="sk-SK"/>
          </a:p>
        </p:txBody>
      </p:sp>
    </p:spTree>
    <p:extLst>
      <p:ext uri="{BB962C8B-B14F-4D97-AF65-F5344CB8AC3E}">
        <p14:creationId xmlns:p14="http://schemas.microsoft.com/office/powerpoint/2010/main" val="16468215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Stavba tunela (M. R. Štefánika) bola zadaná výnosom min. železníc 61048/23 z 3. novembra 1923 podnikateľovi Ing. J. V. </a:t>
            </a:r>
            <a:r>
              <a:rPr lang="sk-SK" dirty="0" err="1"/>
              <a:t>Velflíkovi</a:t>
            </a:r>
            <a:r>
              <a:rPr lang="sk-SK" dirty="0"/>
              <a:t> z Prahy na základe verejnej súťaže, ktorej sa zúčastnilo až 13 firiem. Ponuka Ing. </a:t>
            </a:r>
            <a:r>
              <a:rPr lang="sk-SK" dirty="0" err="1"/>
              <a:t>Velflíka</a:t>
            </a:r>
            <a:r>
              <a:rPr lang="sk-SK" dirty="0"/>
              <a:t> bola najlacnejšia vo výške 35,420,658,75 Kč. Pri razení tunela bola použitá rakúska metóda. Prvý výkop tunela bol 8.júla 1923, čo bolo vlastne pri slávnostnom zahájení výstavby trate. Tunel bol prerazený 12. septembra 1926 a doprava v ňom bola zahájená 8. decembra 1927.</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18</a:t>
            </a:fld>
            <a:endParaRPr lang="sk-SK"/>
          </a:p>
        </p:txBody>
      </p:sp>
    </p:spTree>
    <p:extLst>
      <p:ext uri="{BB962C8B-B14F-4D97-AF65-F5344CB8AC3E}">
        <p14:creationId xmlns:p14="http://schemas.microsoft.com/office/powerpoint/2010/main" val="37981731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Vytýčenie tunela a určenie polohy tunela vykonala stavebná správa na Myjave. Pre vytýčenie tunela sa museli brať do úvahy viaceré faktory a to: Odvoz hmoty po spáde z tunela – spád aspoň 2-3 ‰prístupové cesty pre stroje a materiál, blízkosť kameňolomu, poloha pre umiestnenie strojného zariadenia, poloha obcí a Na moravskej strane ústie tunela muselo byť vysoko, aby tunel nebol ohrozený prívalovou vodou z potoka.</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19</a:t>
            </a:fld>
            <a:endParaRPr lang="sk-SK"/>
          </a:p>
        </p:txBody>
      </p:sp>
    </p:spTree>
    <p:extLst>
      <p:ext uri="{BB962C8B-B14F-4D97-AF65-F5344CB8AC3E}">
        <p14:creationId xmlns:p14="http://schemas.microsoft.com/office/powerpoint/2010/main" val="34580910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Pre stavbu tunela však bolo potrebné vystavať aj ďalšie stavby a inštalácie. Technické zabezpečenie ako strojovne, kováčsku a kamenársku dielňu, </a:t>
            </a:r>
            <a:r>
              <a:rPr lang="sk-SK" dirty="0" err="1"/>
              <a:t>drtiče</a:t>
            </a:r>
            <a:r>
              <a:rPr lang="sk-SK" dirty="0"/>
              <a:t>, píly, sklady, lanové dráhy, poľnú drážku a upraviť cesty, aby sa mal ako materiál dostať k stavbe. Taktiež sa myslelo aj na zamestnancov, ktorým sa postavili baraky, sociálne zariadenia, nemocnica, kantína. Pri tuneli bolo aj mäsiarstvo, holičstvo a kaviareň.</a:t>
            </a:r>
          </a:p>
          <a:p>
            <a:pPr algn="just"/>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20</a:t>
            </a:fld>
            <a:endParaRPr lang="sk-SK"/>
          </a:p>
        </p:txBody>
      </p:sp>
    </p:spTree>
    <p:extLst>
      <p:ext uri="{BB962C8B-B14F-4D97-AF65-F5344CB8AC3E}">
        <p14:creationId xmlns:p14="http://schemas.microsoft.com/office/powerpoint/2010/main" val="40239930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Obrázky </a:t>
            </a:r>
            <a:r>
              <a:rPr lang="sk-SK" dirty="0" err="1"/>
              <a:t>drtiča</a:t>
            </a:r>
            <a:r>
              <a:rPr lang="sk-SK" dirty="0"/>
              <a:t> a </a:t>
            </a:r>
            <a:r>
              <a:rPr lang="sk-SK" dirty="0" smtClean="0"/>
              <a:t>píly.</a:t>
            </a:r>
            <a:endParaRPr lang="sk-SK" dirty="0"/>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21</a:t>
            </a:fld>
            <a:endParaRPr lang="sk-SK"/>
          </a:p>
        </p:txBody>
      </p:sp>
    </p:spTree>
    <p:extLst>
      <p:ext uri="{BB962C8B-B14F-4D97-AF65-F5344CB8AC3E}">
        <p14:creationId xmlns:p14="http://schemas.microsoft.com/office/powerpoint/2010/main" val="142332742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Budovy na slovenskej strane – </a:t>
            </a:r>
            <a:r>
              <a:rPr lang="sk-SK" dirty="0" smtClean="0"/>
              <a:t>výstavba.</a:t>
            </a:r>
            <a:endParaRPr lang="sk-SK" dirty="0"/>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22</a:t>
            </a:fld>
            <a:endParaRPr lang="sk-SK"/>
          </a:p>
        </p:txBody>
      </p:sp>
    </p:spTree>
    <p:extLst>
      <p:ext uri="{BB962C8B-B14F-4D97-AF65-F5344CB8AC3E}">
        <p14:creationId xmlns:p14="http://schemas.microsoft.com/office/powerpoint/2010/main" val="2909727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Nádvorie na moravskej </a:t>
            </a:r>
            <a:r>
              <a:rPr lang="sk-SK" dirty="0" smtClean="0"/>
              <a:t>strane.</a:t>
            </a:r>
            <a:endParaRPr lang="sk-SK" dirty="0"/>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23</a:t>
            </a:fld>
            <a:endParaRPr lang="sk-SK"/>
          </a:p>
        </p:txBody>
      </p:sp>
    </p:spTree>
    <p:extLst>
      <p:ext uri="{BB962C8B-B14F-4D97-AF65-F5344CB8AC3E}">
        <p14:creationId xmlns:p14="http://schemas.microsoft.com/office/powerpoint/2010/main" val="255449664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Obrázky </a:t>
            </a:r>
            <a:r>
              <a:rPr lang="sk-SK" dirty="0" smtClean="0"/>
              <a:t>strojovne.</a:t>
            </a:r>
            <a:endParaRPr lang="sk-SK" dirty="0"/>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24</a:t>
            </a:fld>
            <a:endParaRPr lang="sk-SK"/>
          </a:p>
        </p:txBody>
      </p:sp>
    </p:spTree>
    <p:extLst>
      <p:ext uri="{BB962C8B-B14F-4D97-AF65-F5344CB8AC3E}">
        <p14:creationId xmlns:p14="http://schemas.microsoft.com/office/powerpoint/2010/main" val="92871007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Pre výstavbu tunela boli potrebné bager a lokomotíva a tie tam bolo potrebné aj dopraviť.</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25</a:t>
            </a:fld>
            <a:endParaRPr lang="sk-SK"/>
          </a:p>
        </p:txBody>
      </p:sp>
    </p:spTree>
    <p:extLst>
      <p:ext uri="{BB962C8B-B14F-4D97-AF65-F5344CB8AC3E}">
        <p14:creationId xmlns:p14="http://schemas.microsoft.com/office/powerpoint/2010/main" val="225122146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Pri razení tunela sa pracovalo nepretržite, v roku 1925 bol denný postup 3,3m a v roku 1926 to bolo už 4,5 m. Stavba tunela trvala takmer 4 roky. Stavba tunela sa predĺžila z 30 mesiacov na 42. Dôvodov bolo niekoľko. Napr. bolo potrebné, aby murivo v tuneli muselo dospieť do určitého štádia alebo aby bolo zaistené potrebné množstvo kameňa.</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26</a:t>
            </a:fld>
            <a:endParaRPr lang="sk-SK"/>
          </a:p>
        </p:txBody>
      </p:sp>
    </p:spTree>
    <p:extLst>
      <p:ext uri="{BB962C8B-B14F-4D97-AF65-F5344CB8AC3E}">
        <p14:creationId xmlns:p14="http://schemas.microsoft.com/office/powerpoint/2010/main" val="74835651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Obrázky práce v </a:t>
            </a:r>
            <a:r>
              <a:rPr lang="sk-SK" dirty="0" smtClean="0"/>
              <a:t>tuneli.</a:t>
            </a:r>
            <a:endParaRPr lang="sk-SK" dirty="0"/>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27</a:t>
            </a:fld>
            <a:endParaRPr lang="sk-SK"/>
          </a:p>
        </p:txBody>
      </p:sp>
    </p:spTree>
    <p:extLst>
      <p:ext uri="{BB962C8B-B14F-4D97-AF65-F5344CB8AC3E}">
        <p14:creationId xmlns:p14="http://schemas.microsoft.com/office/powerpoint/2010/main" val="407178008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Pri razení tunela sa vyskytla voda na viacerých miestach, konkrétne na 25 miestach na moravskej strane  a na 48 miestach na slovenskej strane. Teplota vody bola 9-11°C.  Najvýdatnejší prameň mal 8,1 litra za sekundu. Pri razení tunela zmizla voda v priľahlých obciach, preto bolo potrebné vybudovať náhradný zdroj vody –samospádový vodovod z kamennej studničky.</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28</a:t>
            </a:fld>
            <a:endParaRPr lang="sk-SK"/>
          </a:p>
        </p:txBody>
      </p:sp>
    </p:spTree>
    <p:extLst>
      <p:ext uri="{BB962C8B-B14F-4D97-AF65-F5344CB8AC3E}">
        <p14:creationId xmlns:p14="http://schemas.microsoft.com/office/powerpoint/2010/main" val="298861659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Robotníci museli pracovať v nepremokavých plášťoch v ktorých však bolo príliš teplo a preto uprednostňovali prácu pod ochrannými strechami a častejšie striedanie.</a:t>
            </a:r>
          </a:p>
          <a:p>
            <a:pPr algn="just"/>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29</a:t>
            </a:fld>
            <a:endParaRPr lang="sk-SK"/>
          </a:p>
        </p:txBody>
      </p:sp>
    </p:spTree>
    <p:extLst>
      <p:ext uri="{BB962C8B-B14F-4D97-AF65-F5344CB8AC3E}">
        <p14:creationId xmlns:p14="http://schemas.microsoft.com/office/powerpoint/2010/main" val="197466715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Obr. zachytenie prameňa v </a:t>
            </a:r>
            <a:r>
              <a:rPr lang="sk-SK" dirty="0" err="1"/>
              <a:t>štole</a:t>
            </a:r>
            <a:r>
              <a:rPr lang="sk-SK" dirty="0"/>
              <a:t> na moravskej strane.</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30</a:t>
            </a:fld>
            <a:endParaRPr lang="sk-SK"/>
          </a:p>
        </p:txBody>
      </p:sp>
    </p:spTree>
    <p:extLst>
      <p:ext uri="{BB962C8B-B14F-4D97-AF65-F5344CB8AC3E}">
        <p14:creationId xmlns:p14="http://schemas.microsoft.com/office/powerpoint/2010/main" val="42553469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lvl="0" algn="just"/>
            <a:r>
              <a:rPr lang="sk-SK" dirty="0"/>
              <a:t>Teplota vzduchu v tuneli pri prácach bola priemerne 11 °C. V tuneli na moravskej strane, sa objavili aj horľavé plyny, konkrétne metán, ktorý sa stáva po zmiešaní so vzduchom výbušným. Plyn sa zapálil pri odstrele a zhorel bez následkov. Zapálený plyn horel až 72 hodín a plameň dosahoval výšku  200 m. Pri stavbe tunelu sa na indikáciu horľavých plynov využívalo 10 </a:t>
            </a:r>
            <a:r>
              <a:rPr lang="sk-SK" dirty="0" err="1"/>
              <a:t>Wolfových</a:t>
            </a:r>
            <a:r>
              <a:rPr lang="sk-SK" dirty="0"/>
              <a:t> benzínových indikačných lámp, používali sa aj </a:t>
            </a:r>
            <a:r>
              <a:rPr lang="sk-SK" dirty="0" err="1"/>
              <a:t>Pielerové</a:t>
            </a:r>
            <a:r>
              <a:rPr lang="sk-SK" dirty="0"/>
              <a:t> indikačné lampy a 50 ks </a:t>
            </a:r>
            <a:r>
              <a:rPr lang="sk-SK" dirty="0" err="1"/>
              <a:t>Wolfových</a:t>
            </a:r>
            <a:r>
              <a:rPr lang="sk-SK" dirty="0"/>
              <a:t> elektrických bezpečnostných lámp.</a:t>
            </a:r>
          </a:p>
          <a:p>
            <a:r>
              <a:rPr lang="sk-SK" dirty="0"/>
              <a:t> </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31</a:t>
            </a:fld>
            <a:endParaRPr lang="sk-SK"/>
          </a:p>
        </p:txBody>
      </p:sp>
    </p:spTree>
    <p:extLst>
      <p:ext uri="{BB962C8B-B14F-4D97-AF65-F5344CB8AC3E}">
        <p14:creationId xmlns:p14="http://schemas.microsoft.com/office/powerpoint/2010/main" val="25984709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Množstvo vzduchu, ktoré bolo potrebné do tunela dopraviť, bolo 240 m</a:t>
            </a:r>
            <a:r>
              <a:rPr lang="sk-SK" baseline="30000" dirty="0"/>
              <a:t>3</a:t>
            </a:r>
            <a:r>
              <a:rPr lang="sk-SK" dirty="0"/>
              <a:t> na robotníka na deň a 300 m</a:t>
            </a:r>
            <a:r>
              <a:rPr lang="sk-SK" baseline="30000" dirty="0"/>
              <a:t>3</a:t>
            </a:r>
            <a:r>
              <a:rPr lang="sk-SK" dirty="0"/>
              <a:t> na 1 kg dynamitu. Celková potreba vzduchu na slovenskej strane tunela bola 264 m</a:t>
            </a:r>
            <a:r>
              <a:rPr lang="sk-SK" baseline="30000" dirty="0"/>
              <a:t>3</a:t>
            </a:r>
            <a:r>
              <a:rPr lang="sk-SK" dirty="0"/>
              <a:t> za minútu čo bolo vypočítané pre 400 osôb. </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32</a:t>
            </a:fld>
            <a:endParaRPr lang="sk-SK"/>
          </a:p>
        </p:txBody>
      </p:sp>
    </p:spTree>
    <p:extLst>
      <p:ext uri="{BB962C8B-B14F-4D97-AF65-F5344CB8AC3E}">
        <p14:creationId xmlns:p14="http://schemas.microsoft.com/office/powerpoint/2010/main" val="33333392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Na osvetlenie v tuneli sa používali karbidové otvorené kahance. Každý pracovník má svoj kahan. Karbid pracovníci dostávajú za režijnú cenu. Spotreba karbidu na jeden meter tunelu bola asi 50 kg, teda 121 ton na celú stavbu.</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33</a:t>
            </a:fld>
            <a:endParaRPr lang="sk-SK"/>
          </a:p>
        </p:txBody>
      </p:sp>
    </p:spTree>
    <p:extLst>
      <p:ext uri="{BB962C8B-B14F-4D97-AF65-F5344CB8AC3E}">
        <p14:creationId xmlns:p14="http://schemas.microsoft.com/office/powerpoint/2010/main" val="309207335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Doprava stavebného materiálu na stavbu – Materiál na stavbu tunela, najmä drevo, kovy, cement,  sa najčastejšie dovážal autami z 12 km vzdialenej Brezovej na Myjavu, kde bol postavený sklad, z ktorého viedla 4050 m dlhá úzkorozchodná trať </a:t>
            </a:r>
            <a:r>
              <a:rPr lang="sk-SK" dirty="0" smtClean="0"/>
              <a:t>o rozchode </a:t>
            </a:r>
            <a:r>
              <a:rPr lang="sk-SK" dirty="0"/>
              <a:t>600 mm až k tunelovému nádvoriu na slovenskej strane. Podobne to bolo aj na moravskej strane. Dopravu zabezpečovala parná lokomotíva, ktorá vážila 6,65 t so 40 vozíkmi s nosnosťou 3 – 6 ton. Na nádvorí,  v depe a v tuneli bola  položená úzkorozchodná drážka s príslušnými manipulačnými koľajami vonku a s výhybkami a točňou na jeden vozík v tuneli.</a:t>
            </a:r>
          </a:p>
          <a:p>
            <a:pPr algn="just"/>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34</a:t>
            </a:fld>
            <a:endParaRPr lang="sk-SK"/>
          </a:p>
        </p:txBody>
      </p:sp>
    </p:spTree>
    <p:extLst>
      <p:ext uri="{BB962C8B-B14F-4D97-AF65-F5344CB8AC3E}">
        <p14:creationId xmlns:p14="http://schemas.microsoft.com/office/powerpoint/2010/main" val="341570967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Vchod do </a:t>
            </a:r>
            <a:r>
              <a:rPr lang="sk-SK" dirty="0" smtClean="0"/>
              <a:t>tunela.</a:t>
            </a:r>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35</a:t>
            </a:fld>
            <a:endParaRPr lang="sk-SK"/>
          </a:p>
        </p:txBody>
      </p:sp>
    </p:spTree>
    <p:extLst>
      <p:ext uri="{BB962C8B-B14F-4D97-AF65-F5344CB8AC3E}">
        <p14:creationId xmlns:p14="http://schemas.microsoft.com/office/powerpoint/2010/main" val="236213143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Dopravu na nádvoriach a v tuneli zabezpečovali na každej strane 3 benzínové lokomotívy, avšak na obidvoch stranách sa na odľahčenie využívali aj parné lokomotívy. Celkovo na tunelovom úseku pracovalo 8 lokomotív a 534 vozíkov. Vzhľadom k takémuto počtu vlakov bolo veľmi dôležité sa venovať organizácii dopravy, pretože  zle vypracovaný cestovný poriadok by sa mohol podpísať pod prerušenia prác a tým  sa mohli zvýšiť  náklady na stavbu. V čase najsilnejšej prevádzky jazdilo na slovenskej strane  10 vlakov po 36 vozíkov za 24 hodín.</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36</a:t>
            </a:fld>
            <a:endParaRPr lang="sk-SK"/>
          </a:p>
        </p:txBody>
      </p:sp>
    </p:spTree>
    <p:extLst>
      <p:ext uri="{BB962C8B-B14F-4D97-AF65-F5344CB8AC3E}">
        <p14:creationId xmlns:p14="http://schemas.microsoft.com/office/powerpoint/2010/main" val="48680710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Obr. výhybka v spodnej štôlni a posunovacia benzínová </a:t>
            </a:r>
            <a:r>
              <a:rPr lang="sk-SK" dirty="0" smtClean="0"/>
              <a:t>lokomotíva.</a:t>
            </a:r>
            <a:endParaRPr lang="sk-SK" dirty="0"/>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37</a:t>
            </a:fld>
            <a:endParaRPr lang="sk-SK"/>
          </a:p>
        </p:txBody>
      </p:sp>
    </p:spTree>
    <p:extLst>
      <p:ext uri="{BB962C8B-B14F-4D97-AF65-F5344CB8AC3E}">
        <p14:creationId xmlns:p14="http://schemas.microsoft.com/office/powerpoint/2010/main" val="108060507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Pri prerazení tunela bola aj malá slávnosť, na obr. vidno pekne vyzdobený portál tunela na moravskej strane a takisto aj dopravu na slávnosť.</a:t>
            </a:r>
          </a:p>
          <a:p>
            <a:pPr algn="just"/>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38</a:t>
            </a:fld>
            <a:endParaRPr lang="sk-SK"/>
          </a:p>
        </p:txBody>
      </p:sp>
    </p:spTree>
    <p:extLst>
      <p:ext uri="{BB962C8B-B14F-4D97-AF65-F5344CB8AC3E}">
        <p14:creationId xmlns:p14="http://schemas.microsoft.com/office/powerpoint/2010/main" val="6668663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Tunel bol prerazený 12.septembra 1926. Zaujímavosťou je, že sa pri razení z oboch smerov stretli s minimálnym smerovým rozdielom len 25mm. Vo výške iba 7mm a skutočná dĺžka tunela bola iba o 11mm kratšia.</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39</a:t>
            </a:fld>
            <a:endParaRPr lang="sk-SK"/>
          </a:p>
        </p:txBody>
      </p:sp>
    </p:spTree>
    <p:extLst>
      <p:ext uri="{BB962C8B-B14F-4D97-AF65-F5344CB8AC3E}">
        <p14:creationId xmlns:p14="http://schemas.microsoft.com/office/powerpoint/2010/main" val="310137444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Začiatok  - km 26,180; kóta 398,203, Koniec – km 28,6; kóta 386.073, Dĺžka – 2421,5 m, Vchodové oblúky sú spojené priamkou – 2051,95 m tunelu je v priamke a 369,55m je v oblúku, </a:t>
            </a:r>
            <a:r>
              <a:rPr lang="sk-SK" dirty="0" smtClean="0"/>
              <a:t>jednokoľajný.</a:t>
            </a:r>
            <a:endParaRPr lang="sk-SK" dirty="0"/>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40</a:t>
            </a:fld>
            <a:endParaRPr lang="sk-SK"/>
          </a:p>
        </p:txBody>
      </p:sp>
    </p:spTree>
    <p:extLst>
      <p:ext uri="{BB962C8B-B14F-4D97-AF65-F5344CB8AC3E}">
        <p14:creationId xmlns:p14="http://schemas.microsoft.com/office/powerpoint/2010/main" val="186679706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Obrázky portálov na jednotlivých tratiach. </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41</a:t>
            </a:fld>
            <a:endParaRPr lang="sk-SK"/>
          </a:p>
        </p:txBody>
      </p:sp>
    </p:spTree>
    <p:extLst>
      <p:ext uri="{BB962C8B-B14F-4D97-AF65-F5344CB8AC3E}">
        <p14:creationId xmlns:p14="http://schemas.microsoft.com/office/powerpoint/2010/main" val="48964147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Ďalšími zaujímavými stavbami na tejto časti trate sú lipovský a </a:t>
            </a:r>
            <a:r>
              <a:rPr lang="sk-SK" dirty="0" err="1"/>
              <a:t>devanský</a:t>
            </a:r>
            <a:r>
              <a:rPr lang="sk-SK" dirty="0"/>
              <a:t> viadukt. Každý z nich má 5 otvorov o rozpätí 24 m v krajných poliach a 49,20 m v troch stredných poliach. Celková dĺžka viaduktu je 209 m.  Stavebné náklady na jeden viadukt boli 3,900,000 Kč.</a:t>
            </a:r>
          </a:p>
          <a:p>
            <a:pPr algn="just"/>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42</a:t>
            </a:fld>
            <a:endParaRPr lang="sk-SK"/>
          </a:p>
        </p:txBody>
      </p:sp>
    </p:spTree>
    <p:extLst>
      <p:ext uri="{BB962C8B-B14F-4D97-AF65-F5344CB8AC3E}">
        <p14:creationId xmlns:p14="http://schemas.microsoft.com/office/powerpoint/2010/main" val="115886543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Obrázky lipovského viaduktu – </a:t>
            </a:r>
            <a:r>
              <a:rPr lang="sk-SK" dirty="0" smtClean="0"/>
              <a:t>montáž.</a:t>
            </a:r>
            <a:endParaRPr lang="sk-SK" dirty="0"/>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43</a:t>
            </a:fld>
            <a:endParaRPr lang="sk-SK"/>
          </a:p>
        </p:txBody>
      </p:sp>
    </p:spTree>
    <p:extLst>
      <p:ext uri="{BB962C8B-B14F-4D97-AF65-F5344CB8AC3E}">
        <p14:creationId xmlns:p14="http://schemas.microsoft.com/office/powerpoint/2010/main" val="269399149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sk-SK" dirty="0"/>
              <a:t>Obrázky lipovského viaduktu – železná konštrukcia a prvá </a:t>
            </a:r>
            <a:r>
              <a:rPr lang="sk-SK" dirty="0" smtClean="0"/>
              <a:t>jazda.</a:t>
            </a:r>
            <a:endParaRPr lang="sk-SK" dirty="0"/>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44</a:t>
            </a:fld>
            <a:endParaRPr lang="sk-SK"/>
          </a:p>
        </p:txBody>
      </p:sp>
    </p:spTree>
    <p:extLst>
      <p:ext uri="{BB962C8B-B14F-4D97-AF65-F5344CB8AC3E}">
        <p14:creationId xmlns:p14="http://schemas.microsoft.com/office/powerpoint/2010/main" val="58743594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Obrázky </a:t>
            </a:r>
            <a:r>
              <a:rPr lang="sk-SK" dirty="0" err="1"/>
              <a:t>devanského</a:t>
            </a:r>
            <a:r>
              <a:rPr lang="sk-SK" dirty="0"/>
              <a:t> viaduktu – pred stanicou Myjava a </a:t>
            </a:r>
            <a:r>
              <a:rPr lang="sk-SK" dirty="0" smtClean="0"/>
              <a:t>montáž.</a:t>
            </a:r>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45</a:t>
            </a:fld>
            <a:endParaRPr lang="sk-SK"/>
          </a:p>
        </p:txBody>
      </p:sp>
    </p:spTree>
    <p:extLst>
      <p:ext uri="{BB962C8B-B14F-4D97-AF65-F5344CB8AC3E}">
        <p14:creationId xmlns:p14="http://schemas.microsoft.com/office/powerpoint/2010/main" val="408964210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Obrázky </a:t>
            </a:r>
            <a:r>
              <a:rPr lang="sk-SK" dirty="0" err="1"/>
              <a:t>devanského</a:t>
            </a:r>
            <a:r>
              <a:rPr lang="sk-SK" dirty="0"/>
              <a:t> viaduktu – </a:t>
            </a:r>
            <a:r>
              <a:rPr lang="sk-SK" dirty="0" smtClean="0"/>
              <a:t>montáž.</a:t>
            </a:r>
            <a:endParaRPr lang="sk-SK" dirty="0"/>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46</a:t>
            </a:fld>
            <a:endParaRPr lang="sk-SK"/>
          </a:p>
        </p:txBody>
      </p:sp>
    </p:spTree>
    <p:extLst>
      <p:ext uri="{BB962C8B-B14F-4D97-AF65-F5344CB8AC3E}">
        <p14:creationId xmlns:p14="http://schemas.microsoft.com/office/powerpoint/2010/main" val="75188482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Obrázky </a:t>
            </a:r>
            <a:r>
              <a:rPr lang="sk-SK" dirty="0" err="1"/>
              <a:t>devanského</a:t>
            </a:r>
            <a:r>
              <a:rPr lang="sk-SK" dirty="0"/>
              <a:t> viaduktu – zaťažkávacia </a:t>
            </a:r>
            <a:r>
              <a:rPr lang="sk-SK" dirty="0" smtClean="0"/>
              <a:t>skúška.</a:t>
            </a:r>
            <a:endParaRPr lang="sk-SK" dirty="0"/>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47</a:t>
            </a:fld>
            <a:endParaRPr lang="sk-SK"/>
          </a:p>
        </p:txBody>
      </p:sp>
    </p:spTree>
    <p:extLst>
      <p:ext uri="{BB962C8B-B14F-4D97-AF65-F5344CB8AC3E}">
        <p14:creationId xmlns:p14="http://schemas.microsoft.com/office/powerpoint/2010/main" val="223013555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K železničnej trati patria aj stanice a zastávky, bohužiaľ obrázok </a:t>
            </a:r>
            <a:r>
              <a:rPr lang="sk-SK" dirty="0" err="1"/>
              <a:t>východzej</a:t>
            </a:r>
            <a:r>
              <a:rPr lang="sk-SK" dirty="0"/>
              <a:t> stanice Veselí na d Moravou v našom archíve nemáme. Obrázok stanice Blatnica pod </a:t>
            </a:r>
            <a:r>
              <a:rPr lang="sk-SK" dirty="0" err="1"/>
              <a:t>Svatým</a:t>
            </a:r>
            <a:r>
              <a:rPr lang="sk-SK" dirty="0"/>
              <a:t> </a:t>
            </a:r>
            <a:r>
              <a:rPr lang="sk-SK" dirty="0" err="1"/>
              <a:t>Antonínkem</a:t>
            </a:r>
            <a:r>
              <a:rPr lang="sk-SK" dirty="0"/>
              <a:t> v km </a:t>
            </a:r>
            <a:r>
              <a:rPr lang="sk-SK" dirty="0" smtClean="0"/>
              <a:t>4,787.</a:t>
            </a:r>
            <a:endParaRPr lang="sk-SK" dirty="0"/>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48</a:t>
            </a:fld>
            <a:endParaRPr lang="sk-SK"/>
          </a:p>
        </p:txBody>
      </p:sp>
    </p:spTree>
    <p:extLst>
      <p:ext uri="{BB962C8B-B14F-4D97-AF65-F5344CB8AC3E}">
        <p14:creationId xmlns:p14="http://schemas.microsoft.com/office/powerpoint/2010/main" val="247228668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Stanica </a:t>
            </a:r>
            <a:r>
              <a:rPr lang="sk-SK" dirty="0" err="1"/>
              <a:t>Lipov</a:t>
            </a:r>
            <a:r>
              <a:rPr lang="sk-SK" dirty="0"/>
              <a:t> v km 9,857 – obidve stanice majú krásne ozdobené </a:t>
            </a:r>
            <a:r>
              <a:rPr lang="sk-SK" dirty="0" err="1"/>
              <a:t>žudrá</a:t>
            </a:r>
            <a:r>
              <a:rPr lang="sk-SK" dirty="0"/>
              <a:t>, čo sú klenuté výstupky nad vchodom. Tieto ozdobné </a:t>
            </a:r>
            <a:r>
              <a:rPr lang="sk-SK" dirty="0" err="1"/>
              <a:t>žudrá</a:t>
            </a:r>
            <a:r>
              <a:rPr lang="sk-SK" dirty="0"/>
              <a:t> sú len po stanicu Vrbovce, ďalej sa na slovenskej strane trate už nenachádzajú.</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49</a:t>
            </a:fld>
            <a:endParaRPr lang="sk-SK"/>
          </a:p>
        </p:txBody>
      </p:sp>
    </p:spTree>
    <p:extLst>
      <p:ext uri="{BB962C8B-B14F-4D97-AF65-F5344CB8AC3E}">
        <p14:creationId xmlns:p14="http://schemas.microsoft.com/office/powerpoint/2010/main" val="358517086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Stanica </a:t>
            </a:r>
            <a:r>
              <a:rPr lang="sk-SK" dirty="0" err="1"/>
              <a:t>Lipov</a:t>
            </a:r>
            <a:r>
              <a:rPr lang="sk-SK" dirty="0"/>
              <a:t> – tieto </a:t>
            </a:r>
            <a:r>
              <a:rPr lang="sk-SK" dirty="0" err="1"/>
              <a:t>žudrá</a:t>
            </a:r>
            <a:r>
              <a:rPr lang="sk-SK" dirty="0"/>
              <a:t> maľoval akademický maliar Vojtech Pernica.</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50</a:t>
            </a:fld>
            <a:endParaRPr lang="sk-SK"/>
          </a:p>
        </p:txBody>
      </p:sp>
    </p:spTree>
    <p:extLst>
      <p:ext uri="{BB962C8B-B14F-4D97-AF65-F5344CB8AC3E}">
        <p14:creationId xmlns:p14="http://schemas.microsoft.com/office/powerpoint/2010/main" val="288200585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Nasleduje zastávka </a:t>
            </a:r>
            <a:r>
              <a:rPr lang="sk-SK" dirty="0" err="1"/>
              <a:t>Louka</a:t>
            </a:r>
            <a:r>
              <a:rPr lang="sk-SK" dirty="0"/>
              <a:t> v stavebnom km 11,017, ale v archíve sa nenachádza obrázok. Za zastávkou je v km 16,821 stanica </a:t>
            </a:r>
            <a:r>
              <a:rPr lang="sk-SK" dirty="0" err="1"/>
              <a:t>Velká</a:t>
            </a:r>
            <a:r>
              <a:rPr lang="sk-SK" dirty="0"/>
              <a:t> nad </a:t>
            </a:r>
            <a:r>
              <a:rPr lang="sk-SK" dirty="0" err="1"/>
              <a:t>Veličkou</a:t>
            </a:r>
            <a:r>
              <a:rPr lang="sk-SK" dirty="0"/>
              <a:t>, ktorá bola vodárenskou </a:t>
            </a:r>
            <a:r>
              <a:rPr lang="sk-SK" dirty="0" smtClean="0"/>
              <a:t>stanicou.</a:t>
            </a:r>
            <a:endParaRPr lang="sk-SK" dirty="0"/>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51</a:t>
            </a:fld>
            <a:endParaRPr lang="sk-SK"/>
          </a:p>
        </p:txBody>
      </p:sp>
    </p:spTree>
    <p:extLst>
      <p:ext uri="{BB962C8B-B14F-4D97-AF65-F5344CB8AC3E}">
        <p14:creationId xmlns:p14="http://schemas.microsoft.com/office/powerpoint/2010/main" val="427962781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Za </a:t>
            </a:r>
            <a:r>
              <a:rPr lang="sk-SK" dirty="0" err="1"/>
              <a:t>Velkou</a:t>
            </a:r>
            <a:r>
              <a:rPr lang="sk-SK" dirty="0"/>
              <a:t> nad </a:t>
            </a:r>
            <a:r>
              <a:rPr lang="sk-SK" dirty="0" err="1"/>
              <a:t>Veličkou</a:t>
            </a:r>
            <a:r>
              <a:rPr lang="sk-SK" dirty="0"/>
              <a:t> nasledovala zastávka Javorník nad </a:t>
            </a:r>
            <a:r>
              <a:rPr lang="sk-SK" dirty="0" err="1"/>
              <a:t>Veličkou</a:t>
            </a:r>
            <a:r>
              <a:rPr lang="sk-SK" dirty="0"/>
              <a:t> v km 18,913 a za ňou už stanica Vrbovce, v km 23,087, ktorá je v súčasnosti už hraničnou stanicou.</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52</a:t>
            </a:fld>
            <a:endParaRPr lang="sk-SK"/>
          </a:p>
        </p:txBody>
      </p:sp>
    </p:spTree>
    <p:extLst>
      <p:ext uri="{BB962C8B-B14F-4D97-AF65-F5344CB8AC3E}">
        <p14:creationId xmlns:p14="http://schemas.microsoft.com/office/powerpoint/2010/main" val="241898975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Za Vrbovcami je už spomínaný tunel </a:t>
            </a:r>
            <a:r>
              <a:rPr lang="sk-SK" dirty="0" err="1"/>
              <a:t>M.R.Štefánika</a:t>
            </a:r>
            <a:r>
              <a:rPr lang="sk-SK" dirty="0"/>
              <a:t> a pri ňom zastávka Pod Poľanou. Poslednou stanicou prvej časti trati je železničná stanica </a:t>
            </a:r>
            <a:r>
              <a:rPr lang="sk-SK" dirty="0" smtClean="0"/>
              <a:t>Myjava.</a:t>
            </a:r>
            <a:endParaRPr lang="sk-SK" dirty="0"/>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53</a:t>
            </a:fld>
            <a:endParaRPr lang="sk-SK"/>
          </a:p>
        </p:txBody>
      </p:sp>
    </p:spTree>
    <p:extLst>
      <p:ext uri="{BB962C8B-B14F-4D97-AF65-F5344CB8AC3E}">
        <p14:creationId xmlns:p14="http://schemas.microsoft.com/office/powerpoint/2010/main" val="1764280776"/>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Na železničnej trati sú aj ďalšie objekty, ktorých obrázky však v archíve nemáme a to :  v km 11,017 – Zastávka </a:t>
            </a:r>
            <a:r>
              <a:rPr lang="sk-SK" dirty="0" err="1"/>
              <a:t>Louka</a:t>
            </a:r>
            <a:r>
              <a:rPr lang="sk-SK" dirty="0"/>
              <a:t> u Ostrohu (medzi stanicami </a:t>
            </a:r>
            <a:r>
              <a:rPr lang="sk-SK" dirty="0" err="1"/>
              <a:t>Lipov</a:t>
            </a:r>
            <a:r>
              <a:rPr lang="sk-SK" dirty="0"/>
              <a:t> – </a:t>
            </a:r>
            <a:r>
              <a:rPr lang="sk-SK" dirty="0" err="1"/>
              <a:t>Velká</a:t>
            </a:r>
            <a:r>
              <a:rPr lang="sk-SK" dirty="0"/>
              <a:t>), v km 18,913 – Zastávka Javorník nad </a:t>
            </a:r>
            <a:r>
              <a:rPr lang="sk-SK" dirty="0" err="1"/>
              <a:t>Veličkou</a:t>
            </a:r>
            <a:r>
              <a:rPr lang="sk-SK" dirty="0"/>
              <a:t> (medzi stanicami </a:t>
            </a:r>
            <a:r>
              <a:rPr lang="sk-SK" dirty="0" err="1"/>
              <a:t>Velká</a:t>
            </a:r>
            <a:r>
              <a:rPr lang="sk-SK" dirty="0"/>
              <a:t> – Vrbovce), v km 28,863 – Zastávka pod Poľanou. </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54</a:t>
            </a:fld>
            <a:endParaRPr lang="sk-SK"/>
          </a:p>
        </p:txBody>
      </p:sp>
    </p:spTree>
    <p:extLst>
      <p:ext uri="{BB962C8B-B14F-4D97-AF65-F5344CB8AC3E}">
        <p14:creationId xmlns:p14="http://schemas.microsoft.com/office/powerpoint/2010/main" val="1767296123"/>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Po technických revíziách a technicko-policajných skúškach boli do prevádzky dávané jednotlivé časti trate postupne. Najprv to bol úsek Veselí nad Moravou – </a:t>
            </a:r>
            <a:r>
              <a:rPr lang="sk-SK" dirty="0" err="1"/>
              <a:t>Lipov</a:t>
            </a:r>
            <a:r>
              <a:rPr lang="sk-SK" dirty="0"/>
              <a:t>, dňa 19.júla 1927. Či bola nejaká slávnosť to sa mi nepodarilo zistiť, u nás v Archíve sa fotografie zo slávnosti nenachádzajú a tiež nemáme ani zápisy z Pamätných kníh, keďže ide o stanice na českej strane. Ďalším úsekom, ktorý bol daný do prevádzky bol úsek </a:t>
            </a:r>
            <a:r>
              <a:rPr lang="sk-SK" dirty="0" err="1"/>
              <a:t>Lipov</a:t>
            </a:r>
            <a:r>
              <a:rPr lang="sk-SK" dirty="0"/>
              <a:t> – Myjava, 8.decembra 1927.</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55</a:t>
            </a:fld>
            <a:endParaRPr lang="sk-SK"/>
          </a:p>
        </p:txBody>
      </p:sp>
    </p:spTree>
    <p:extLst>
      <p:ext uri="{BB962C8B-B14F-4D97-AF65-F5344CB8AC3E}">
        <p14:creationId xmlns:p14="http://schemas.microsoft.com/office/powerpoint/2010/main" val="59337139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Zahájenie prevádzky sa spomína aj v pamätnej knihe železničnej stanice Myjava : „</a:t>
            </a:r>
            <a:r>
              <a:rPr lang="sk-SK" i="1" dirty="0"/>
              <a:t>Dňa 8. decembra 1927 bola zahájená doprava na trati Veselí nad Moravou – Nové Mesto nad Váhom v úseku </a:t>
            </a:r>
            <a:r>
              <a:rPr lang="sk-SK" i="1" dirty="0" err="1"/>
              <a:t>Lipov</a:t>
            </a:r>
            <a:r>
              <a:rPr lang="sk-SK" i="1" dirty="0"/>
              <a:t> – Myjava. Doprava bola zahájená zvláštnym osobným </a:t>
            </a:r>
            <a:r>
              <a:rPr lang="sk-SK" i="1" dirty="0" err="1"/>
              <a:t>vlako</a:t>
            </a:r>
            <a:r>
              <a:rPr lang="sk-SK" i="1" dirty="0"/>
              <a:t> </a:t>
            </a:r>
            <a:r>
              <a:rPr lang="sk-SK" i="1" dirty="0" err="1"/>
              <a:t>čís</a:t>
            </a:r>
            <a:r>
              <a:rPr lang="sk-SK" i="1" dirty="0"/>
              <a:t>. 7438, ktorý prišiel do Myjavy o 11. hod. 9. min. Zahájenia sa zúčastnili nasledujúci páni : minister železníc </a:t>
            </a:r>
            <a:r>
              <a:rPr lang="sk-SK" i="1" dirty="0" err="1"/>
              <a:t>Najman</a:t>
            </a:r>
            <a:r>
              <a:rPr lang="sk-SK" i="1" dirty="0"/>
              <a:t>, náčelník generálneho štábu Syrový, prednosta ústrednej stavebnej správy </a:t>
            </a:r>
            <a:r>
              <a:rPr lang="sk-SK" i="1" dirty="0" err="1"/>
              <a:t>dr.</a:t>
            </a:r>
            <a:r>
              <a:rPr lang="sk-SK" i="1" dirty="0"/>
              <a:t> </a:t>
            </a:r>
            <a:r>
              <a:rPr lang="sk-SK" i="1" dirty="0" err="1"/>
              <a:t>Koněrza</a:t>
            </a:r>
            <a:r>
              <a:rPr lang="sk-SK" i="1" dirty="0"/>
              <a:t>, prezident </a:t>
            </a:r>
            <a:r>
              <a:rPr lang="sk-SK" i="1" dirty="0" err="1"/>
              <a:t>ršd</a:t>
            </a:r>
            <a:r>
              <a:rPr lang="sk-SK" i="1" dirty="0"/>
              <a:t> v Brne Ing. Pokorný, okrem toho mnohí poslanci, senátori a reprezentanti nášho života ako z Prahy, tak aj z Bratislavy.“ </a:t>
            </a:r>
            <a:endParaRPr lang="sk-SK" dirty="0"/>
          </a:p>
          <a:p>
            <a:pPr algn="just"/>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56</a:t>
            </a:fld>
            <a:endParaRPr lang="sk-SK"/>
          </a:p>
        </p:txBody>
      </p:sp>
    </p:spTree>
    <p:extLst>
      <p:ext uri="{BB962C8B-B14F-4D97-AF65-F5344CB8AC3E}">
        <p14:creationId xmlns:p14="http://schemas.microsoft.com/office/powerpoint/2010/main" val="3236716643"/>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Z pamätnej knihy železničnej stanice Myjava : „</a:t>
            </a:r>
            <a:r>
              <a:rPr lang="sk-SK" i="1" dirty="0"/>
              <a:t>Zvláštny vlak vyšiel z Veselí nad Moravou o 8 hod 2 min. Zastavoval vo všetkých staniciach a zastávkach a tiež aj u význačnejších objektov na trati (lipovský viadukt, tunel) Obyvateľstvo bolo zhromaždené v malebných krojoch a vítalo na staniciach radostne účastníkov prvého parného vlaku. (Napr. v </a:t>
            </a:r>
            <a:r>
              <a:rPr lang="sk-SK" i="1" dirty="0" err="1"/>
              <a:t>Lipove</a:t>
            </a:r>
            <a:r>
              <a:rPr lang="sk-SK" i="1" dirty="0"/>
              <a:t> bol ministrom predstavený akademický maliar Pernica, autor pôvodnej maliarskej výzdoby staničných budov). Vlak pokračoval v jazde cez hranicu moravskoslovenskú do najväčšieho tunela v republike, nazvaného menom generála Štefánika. Na slovenskom nádvorí Pod Poľanou bola vzdaná pietna spomienka 6 pracovníkom, ktorí pri stavbe tuneli stratili život, k pamätníku tu postavenému položil minister </a:t>
            </a:r>
            <a:r>
              <a:rPr lang="sk-SK" i="1" dirty="0" err="1"/>
              <a:t>Najman</a:t>
            </a:r>
            <a:r>
              <a:rPr lang="sk-SK" i="1" dirty="0"/>
              <a:t> veniec.“</a:t>
            </a:r>
            <a:endParaRPr lang="sk-SK" dirty="0"/>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57</a:t>
            </a:fld>
            <a:endParaRPr lang="sk-SK"/>
          </a:p>
        </p:txBody>
      </p:sp>
    </p:spTree>
    <p:extLst>
      <p:ext uri="{BB962C8B-B14F-4D97-AF65-F5344CB8AC3E}">
        <p14:creationId xmlns:p14="http://schemas.microsoft.com/office/powerpoint/2010/main" val="318191612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Zahájenie prevádzky na prvej časti – obrázok pri pamätníku tunela M. R. Štefánika. Na obrázku je minister železníc </a:t>
            </a:r>
            <a:r>
              <a:rPr lang="sk-SK" dirty="0" err="1"/>
              <a:t>Najman</a:t>
            </a:r>
            <a:r>
              <a:rPr lang="sk-SK" dirty="0"/>
              <a:t> – kedy sa účastníci slávnosti zastavili aj pri tuneli M. R. Štefánika.</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58</a:t>
            </a:fld>
            <a:endParaRPr lang="sk-SK"/>
          </a:p>
        </p:txBody>
      </p:sp>
    </p:spTree>
    <p:extLst>
      <p:ext uri="{BB962C8B-B14F-4D97-AF65-F5344CB8AC3E}">
        <p14:creationId xmlns:p14="http://schemas.microsoft.com/office/powerpoint/2010/main" val="3928545518"/>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Obrázok z vyzdobenej železničnej stanice Myjava a ďalší úryvok z pamätnej knihy železničnej stanice Myjava : „</a:t>
            </a:r>
            <a:r>
              <a:rPr lang="sk-SK" i="1" dirty="0"/>
              <a:t>Na Myjave bolo privítanie zvlášť slávnostné. Stanica bola bohato vyzdobená kvetinami, z budov viali čestné prápory, okolo slávnostnej rečníckej tribúny a po celom nástupišti stálo veľké množstvo obecenstva. Za volania „Sláva“ vošiel zvláštny vlak do stanice.“ </a:t>
            </a:r>
            <a:endParaRPr lang="sk-SK" dirty="0"/>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59</a:t>
            </a:fld>
            <a:endParaRPr lang="sk-SK"/>
          </a:p>
        </p:txBody>
      </p:sp>
    </p:spTree>
    <p:extLst>
      <p:ext uri="{BB962C8B-B14F-4D97-AF65-F5344CB8AC3E}">
        <p14:creationId xmlns:p14="http://schemas.microsoft.com/office/powerpoint/2010/main" val="849491858"/>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Výnos ministerstva železníc z 2.decembra 1927,  </a:t>
            </a:r>
            <a:r>
              <a:rPr lang="sk-SK" dirty="0" err="1"/>
              <a:t>č.j</a:t>
            </a:r>
            <a:r>
              <a:rPr lang="sk-SK" dirty="0"/>
              <a:t>. 53159 , ktorým sa zahajuje prevádzka na trati </a:t>
            </a:r>
            <a:r>
              <a:rPr lang="sk-SK" dirty="0" err="1"/>
              <a:t>Lipov</a:t>
            </a:r>
            <a:r>
              <a:rPr lang="sk-SK" dirty="0"/>
              <a:t> – Myjava.</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60</a:t>
            </a:fld>
            <a:endParaRPr lang="sk-SK"/>
          </a:p>
        </p:txBody>
      </p:sp>
    </p:spTree>
    <p:extLst>
      <p:ext uri="{BB962C8B-B14F-4D97-AF65-F5344CB8AC3E}">
        <p14:creationId xmlns:p14="http://schemas.microsoft.com/office/powerpoint/2010/main" val="2632683475"/>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V stavbe trate sa ďalej pokračovalo na slovenskej strane. Hneď za myjavskou stanicou je myjavský viadukt v km 32.3/6, leží v oblúku s polomerom 400 m, v stúpaní 11.4 ‰, železobetónovej konštrukcie, stavebné náklady boli 4.000.000 Kč.</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61</a:t>
            </a:fld>
            <a:endParaRPr lang="sk-SK"/>
          </a:p>
        </p:txBody>
      </p:sp>
    </p:spTree>
    <p:extLst>
      <p:ext uri="{BB962C8B-B14F-4D97-AF65-F5344CB8AC3E}">
        <p14:creationId xmlns:p14="http://schemas.microsoft.com/office/powerpoint/2010/main" val="4063401129"/>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Obrázky viaduktu myjavského – </a:t>
            </a:r>
            <a:r>
              <a:rPr lang="sk-SK" dirty="0" smtClean="0"/>
              <a:t>montáž.</a:t>
            </a:r>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62</a:t>
            </a:fld>
            <a:endParaRPr lang="sk-SK"/>
          </a:p>
        </p:txBody>
      </p:sp>
    </p:spTree>
    <p:extLst>
      <p:ext uri="{BB962C8B-B14F-4D97-AF65-F5344CB8AC3E}">
        <p14:creationId xmlns:p14="http://schemas.microsoft.com/office/powerpoint/2010/main" val="240932374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Obrázky viaduktu myjavského – konštrukcia pred kladením nosníc.</a:t>
            </a:r>
          </a:p>
          <a:p>
            <a:pPr algn="just"/>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63</a:t>
            </a:fld>
            <a:endParaRPr lang="sk-SK"/>
          </a:p>
        </p:txBody>
      </p:sp>
    </p:spTree>
    <p:extLst>
      <p:ext uri="{BB962C8B-B14F-4D97-AF65-F5344CB8AC3E}">
        <p14:creationId xmlns:p14="http://schemas.microsoft.com/office/powerpoint/2010/main" val="377702429"/>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Obrázok viaduktu myjavského – celkový pohľad.</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64</a:t>
            </a:fld>
            <a:endParaRPr lang="sk-SK"/>
          </a:p>
        </p:txBody>
      </p:sp>
    </p:spTree>
    <p:extLst>
      <p:ext uri="{BB962C8B-B14F-4D97-AF65-F5344CB8AC3E}">
        <p14:creationId xmlns:p14="http://schemas.microsoft.com/office/powerpoint/2010/main" val="130150372"/>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Za viaduktom je stanica Poriadie v km 37,076.</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65</a:t>
            </a:fld>
            <a:endParaRPr lang="sk-SK"/>
          </a:p>
        </p:txBody>
      </p:sp>
    </p:spTree>
    <p:extLst>
      <p:ext uri="{BB962C8B-B14F-4D97-AF65-F5344CB8AC3E}">
        <p14:creationId xmlns:p14="http://schemas.microsoft.com/office/powerpoint/2010/main" val="611800339"/>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Za stanicou Poriadie sa nachádza </a:t>
            </a:r>
            <a:r>
              <a:rPr lang="sk-SK" dirty="0" err="1"/>
              <a:t>Poriadsky</a:t>
            </a:r>
            <a:r>
              <a:rPr lang="sk-SK" dirty="0"/>
              <a:t> tunel. S razením tunela sa začalo 17. júla 1926 z novomestskej strany.  Použila sa rakúska metóda. Hneď od začiatku sa používali tzv. </a:t>
            </a:r>
            <a:r>
              <a:rPr lang="sk-SK" dirty="0" err="1"/>
              <a:t>Flottmanové</a:t>
            </a:r>
            <a:r>
              <a:rPr lang="sk-SK" dirty="0"/>
              <a:t> kladivá. Za 24 hodín sa posunuli od 1.5 m až po 4 m. Z novomestskej strany bolo prerazených 383 m, zvyšok od myjavskej strany. Na myjavskej strane sa razilo ručne a začalo sa 27. septembra 1926. Za 24 hodín sa posunuli o 2 m. Z obidvoch strán sa robilo v 8 hodinových zmenách.</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66</a:t>
            </a:fld>
            <a:endParaRPr lang="sk-SK"/>
          </a:p>
        </p:txBody>
      </p:sp>
    </p:spTree>
    <p:extLst>
      <p:ext uri="{BB962C8B-B14F-4D97-AF65-F5344CB8AC3E}">
        <p14:creationId xmlns:p14="http://schemas.microsoft.com/office/powerpoint/2010/main" val="1114462678"/>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S </a:t>
            </a:r>
            <a:r>
              <a:rPr lang="sk-SK" dirty="0" err="1"/>
              <a:t>výlomom</a:t>
            </a:r>
            <a:r>
              <a:rPr lang="sk-SK" dirty="0"/>
              <a:t> sa začalo 26. novembra 1926, prerazenie štôlne 16. septembra 1927, vymurovanie aj so spodnými klenbami ukončené 26.februára 1928. Obrázok pohľad z tunelu smerom k </a:t>
            </a:r>
            <a:r>
              <a:rPr lang="sk-SK" dirty="0" err="1"/>
              <a:t>Šlahorovým</a:t>
            </a:r>
            <a:r>
              <a:rPr lang="sk-SK" dirty="0"/>
              <a:t>.</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67</a:t>
            </a:fld>
            <a:endParaRPr lang="sk-SK"/>
          </a:p>
        </p:txBody>
      </p:sp>
    </p:spTree>
    <p:extLst>
      <p:ext uri="{BB962C8B-B14F-4D97-AF65-F5344CB8AC3E}">
        <p14:creationId xmlns:p14="http://schemas.microsoft.com/office/powerpoint/2010/main" val="2454837116"/>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err="1"/>
              <a:t>Poriadsky</a:t>
            </a:r>
            <a:r>
              <a:rPr lang="sk-SK" dirty="0"/>
              <a:t> tunel je jednokoľajný, 486 m dlhý. Z novomestskej strany sa nachádzali </a:t>
            </a:r>
            <a:r>
              <a:rPr lang="sk-SK" dirty="0" err="1"/>
              <a:t>vodonosné</a:t>
            </a:r>
            <a:r>
              <a:rPr lang="sk-SK" dirty="0"/>
              <a:t> pieskovce, cez ktoré vnikala spodná voda. Jej teplota bola priemerne po celý rok 10 </a:t>
            </a:r>
            <a:r>
              <a:rPr lang="sk-SK" baseline="30000" dirty="0"/>
              <a:t>O</a:t>
            </a:r>
            <a:r>
              <a:rPr lang="sk-SK" dirty="0"/>
              <a:t>C. Voda vyvíjala tlak na drevené klenby a presakovala, preto bolo potrebné zabrániť vylúhovaniu cementu a čerstvej malty. Zaistilo sa to prekrytím klenby vlnitým plechom. Tento kryt bol použitý až na 242 m, čo je takmer polovica tunela. V tomto tuneli sa nachádza spodná klenba, ktorou sa zastavili deformácie </a:t>
            </a:r>
            <a:r>
              <a:rPr lang="sk-SK" dirty="0" err="1"/>
              <a:t>murovky</a:t>
            </a:r>
            <a:r>
              <a:rPr lang="sk-SK" dirty="0"/>
              <a:t> a pohyb opier.</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68</a:t>
            </a:fld>
            <a:endParaRPr lang="sk-SK"/>
          </a:p>
        </p:txBody>
      </p:sp>
    </p:spTree>
    <p:extLst>
      <p:ext uri="{BB962C8B-B14F-4D97-AF65-F5344CB8AC3E}">
        <p14:creationId xmlns:p14="http://schemas.microsoft.com/office/powerpoint/2010/main" val="466639620"/>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err="1"/>
              <a:t>Poriadsky</a:t>
            </a:r>
            <a:r>
              <a:rPr lang="sk-SK" dirty="0"/>
              <a:t> tunel – obrázky spodná klenba a stropná štôlňa.</a:t>
            </a:r>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69</a:t>
            </a:fld>
            <a:endParaRPr lang="sk-SK"/>
          </a:p>
        </p:txBody>
      </p:sp>
    </p:spTree>
    <p:extLst>
      <p:ext uri="{BB962C8B-B14F-4D97-AF65-F5344CB8AC3E}">
        <p14:creationId xmlns:p14="http://schemas.microsoft.com/office/powerpoint/2010/main" val="1558386126"/>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err="1"/>
              <a:t>Poriadsky</a:t>
            </a:r>
            <a:r>
              <a:rPr lang="sk-SK" dirty="0"/>
              <a:t> tunel – </a:t>
            </a:r>
            <a:r>
              <a:rPr lang="sk-SK" dirty="0" err="1"/>
              <a:t>zaskruženie</a:t>
            </a:r>
            <a:r>
              <a:rPr lang="sk-SK" dirty="0"/>
              <a:t> </a:t>
            </a:r>
            <a:r>
              <a:rPr lang="sk-SK" dirty="0" err="1"/>
              <a:t>murovky</a:t>
            </a:r>
            <a:r>
              <a:rPr lang="sk-SK" dirty="0"/>
              <a:t> a výhybka pre vozíky.</a:t>
            </a:r>
          </a:p>
          <a:p>
            <a:pPr algn="just"/>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70</a:t>
            </a:fld>
            <a:endParaRPr lang="sk-SK"/>
          </a:p>
        </p:txBody>
      </p:sp>
    </p:spTree>
    <p:extLst>
      <p:ext uri="{BB962C8B-B14F-4D97-AF65-F5344CB8AC3E}">
        <p14:creationId xmlns:p14="http://schemas.microsoft.com/office/powerpoint/2010/main" val="3817853064"/>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err="1"/>
              <a:t>Poriadsky</a:t>
            </a:r>
            <a:r>
              <a:rPr lang="sk-SK" dirty="0"/>
              <a:t> tunel – murovanie portálu a portál.</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71</a:t>
            </a:fld>
            <a:endParaRPr lang="sk-SK"/>
          </a:p>
        </p:txBody>
      </p:sp>
    </p:spTree>
    <p:extLst>
      <p:ext uri="{BB962C8B-B14F-4D97-AF65-F5344CB8AC3E}">
        <p14:creationId xmlns:p14="http://schemas.microsoft.com/office/powerpoint/2010/main" val="1927747059"/>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Za tunelom ďalej nasleduje </a:t>
            </a:r>
            <a:r>
              <a:rPr lang="sk-SK" dirty="0" err="1"/>
              <a:t>Lipovecký</a:t>
            </a:r>
            <a:r>
              <a:rPr lang="sk-SK" dirty="0"/>
              <a:t> viadukt, ktorý leží v km 40.9-41.0 v oblúku s polomerom 450 m so spádom 11.4 ‰, stavebné náklady 2.700.000 Kč.</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72</a:t>
            </a:fld>
            <a:endParaRPr lang="sk-SK"/>
          </a:p>
        </p:txBody>
      </p:sp>
    </p:spTree>
    <p:extLst>
      <p:ext uri="{BB962C8B-B14F-4D97-AF65-F5344CB8AC3E}">
        <p14:creationId xmlns:p14="http://schemas.microsoft.com/office/powerpoint/2010/main" val="4055244641"/>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err="1"/>
              <a:t>Lipovecký</a:t>
            </a:r>
            <a:r>
              <a:rPr lang="sk-SK" dirty="0"/>
              <a:t> viadukt leží v stavebnom úseku 6b, ku ktorému stavebná firma vydala vlastný fotoalbum. Bola to firma Ing. B. </a:t>
            </a:r>
            <a:r>
              <a:rPr lang="sk-SK" dirty="0" err="1"/>
              <a:t>Ruml</a:t>
            </a:r>
            <a:r>
              <a:rPr lang="sk-SK" dirty="0"/>
              <a:t> a </a:t>
            </a:r>
            <a:r>
              <a:rPr lang="sk-SK" dirty="0" err="1"/>
              <a:t>ing.</a:t>
            </a:r>
            <a:r>
              <a:rPr lang="sk-SK" dirty="0"/>
              <a:t> B. </a:t>
            </a:r>
            <a:r>
              <a:rPr lang="sk-SK" dirty="0" err="1"/>
              <a:t>Hollmann</a:t>
            </a:r>
            <a:r>
              <a:rPr lang="sk-SK" dirty="0"/>
              <a:t> z Prahy. Na obrázku je stav viaduktu z mája 1928 a jeho montáž.</a:t>
            </a:r>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73</a:t>
            </a:fld>
            <a:endParaRPr lang="sk-SK"/>
          </a:p>
        </p:txBody>
      </p:sp>
    </p:spTree>
    <p:extLst>
      <p:ext uri="{BB962C8B-B14F-4D97-AF65-F5344CB8AC3E}">
        <p14:creationId xmlns:p14="http://schemas.microsoft.com/office/powerpoint/2010/main" val="1443097008"/>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err="1"/>
              <a:t>Lipovecký</a:t>
            </a:r>
            <a:r>
              <a:rPr lang="sk-SK" dirty="0"/>
              <a:t> viadukt – stavba opory.</a:t>
            </a:r>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74</a:t>
            </a:fld>
            <a:endParaRPr lang="sk-SK"/>
          </a:p>
        </p:txBody>
      </p:sp>
    </p:spTree>
    <p:extLst>
      <p:ext uri="{BB962C8B-B14F-4D97-AF65-F5344CB8AC3E}">
        <p14:creationId xmlns:p14="http://schemas.microsoft.com/office/powerpoint/2010/main" val="3592104397"/>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err="1"/>
              <a:t>Lipovecký</a:t>
            </a:r>
            <a:r>
              <a:rPr lang="sk-SK" dirty="0"/>
              <a:t> viadukt – montáž konštrukcie.</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75</a:t>
            </a:fld>
            <a:endParaRPr lang="sk-SK"/>
          </a:p>
        </p:txBody>
      </p:sp>
    </p:spTree>
    <p:extLst>
      <p:ext uri="{BB962C8B-B14F-4D97-AF65-F5344CB8AC3E}">
        <p14:creationId xmlns:p14="http://schemas.microsoft.com/office/powerpoint/2010/main" val="130610775"/>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err="1"/>
              <a:t>Lipovecký</a:t>
            </a:r>
            <a:r>
              <a:rPr lang="sk-SK" dirty="0"/>
              <a:t> viadukt – práca na </a:t>
            </a:r>
            <a:r>
              <a:rPr lang="sk-SK" dirty="0" smtClean="0"/>
              <a:t>štrkovisku.</a:t>
            </a:r>
            <a:endParaRPr lang="sk-SK" dirty="0"/>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76</a:t>
            </a:fld>
            <a:endParaRPr lang="sk-SK"/>
          </a:p>
        </p:txBody>
      </p:sp>
    </p:spTree>
    <p:extLst>
      <p:ext uri="{BB962C8B-B14F-4D97-AF65-F5344CB8AC3E}">
        <p14:creationId xmlns:p14="http://schemas.microsoft.com/office/powerpoint/2010/main" val="4216527111"/>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err="1"/>
              <a:t>Lipovecký</a:t>
            </a:r>
            <a:r>
              <a:rPr lang="sk-SK" dirty="0"/>
              <a:t> viadukt – zaťažkávacia skúška a celkový pohľad.</a:t>
            </a:r>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77</a:t>
            </a:fld>
            <a:endParaRPr lang="sk-SK"/>
          </a:p>
        </p:txBody>
      </p:sp>
    </p:spTree>
    <p:extLst>
      <p:ext uri="{BB962C8B-B14F-4D97-AF65-F5344CB8AC3E}">
        <p14:creationId xmlns:p14="http://schemas.microsoft.com/office/powerpoint/2010/main" val="2426707960"/>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Zastávka Papraď v km 41,927.</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78</a:t>
            </a:fld>
            <a:endParaRPr lang="sk-SK"/>
          </a:p>
        </p:txBody>
      </p:sp>
    </p:spTree>
    <p:extLst>
      <p:ext uri="{BB962C8B-B14F-4D97-AF65-F5344CB8AC3E}">
        <p14:creationId xmlns:p14="http://schemas.microsoft.com/office/powerpoint/2010/main" val="3156626220"/>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Ďalším viaduktom na tomto stavebnom úseku je </a:t>
            </a:r>
            <a:r>
              <a:rPr lang="sk-SK" dirty="0" err="1"/>
              <a:t>Papradský</a:t>
            </a:r>
            <a:r>
              <a:rPr lang="sk-SK" dirty="0"/>
              <a:t> viadukt, ktorý leží v km 42.5/9, leží v priamke a spád má 13.4</a:t>
            </a:r>
            <a:r>
              <a:rPr lang="sk-SK" baseline="-25000" dirty="0"/>
              <a:t> </a:t>
            </a:r>
            <a:r>
              <a:rPr lang="sk-SK" dirty="0"/>
              <a:t>‰, stavebné náklady boli 5.000.000 Kč, je dlhý  253,90 m a je na tejto trati najdlhší. Je o výške 7 m.</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79</a:t>
            </a:fld>
            <a:endParaRPr lang="sk-SK"/>
          </a:p>
        </p:txBody>
      </p:sp>
    </p:spTree>
    <p:extLst>
      <p:ext uri="{BB962C8B-B14F-4D97-AF65-F5344CB8AC3E}">
        <p14:creationId xmlns:p14="http://schemas.microsoft.com/office/powerpoint/2010/main" val="3089609387"/>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err="1"/>
              <a:t>Papradský</a:t>
            </a:r>
            <a:r>
              <a:rPr lang="sk-SK" dirty="0"/>
              <a:t> viadukt – obrázky – betónovanie základov 1. piliera a zariadenie pre dopravu betónu.</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80</a:t>
            </a:fld>
            <a:endParaRPr lang="sk-SK"/>
          </a:p>
        </p:txBody>
      </p:sp>
    </p:spTree>
    <p:extLst>
      <p:ext uri="{BB962C8B-B14F-4D97-AF65-F5344CB8AC3E}">
        <p14:creationId xmlns:p14="http://schemas.microsoft.com/office/powerpoint/2010/main" val="2538126755"/>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err="1"/>
              <a:t>Papradský</a:t>
            </a:r>
            <a:r>
              <a:rPr lang="sk-SK" dirty="0"/>
              <a:t> viadukt – obrázky – murovanie piliera a kužeľ viaduktu.</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81</a:t>
            </a:fld>
            <a:endParaRPr lang="sk-SK"/>
          </a:p>
        </p:txBody>
      </p:sp>
    </p:spTree>
    <p:extLst>
      <p:ext uri="{BB962C8B-B14F-4D97-AF65-F5344CB8AC3E}">
        <p14:creationId xmlns:p14="http://schemas.microsoft.com/office/powerpoint/2010/main" val="2231921025"/>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err="1"/>
              <a:t>Papradský</a:t>
            </a:r>
            <a:r>
              <a:rPr lang="sk-SK" dirty="0"/>
              <a:t> viadukt – obrázky – stavenisko.</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82</a:t>
            </a:fld>
            <a:endParaRPr lang="sk-SK"/>
          </a:p>
        </p:txBody>
      </p:sp>
    </p:spTree>
    <p:extLst>
      <p:ext uri="{BB962C8B-B14F-4D97-AF65-F5344CB8AC3E}">
        <p14:creationId xmlns:p14="http://schemas.microsoft.com/office/powerpoint/2010/main" val="3257891910"/>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err="1"/>
              <a:t>Papradský</a:t>
            </a:r>
            <a:r>
              <a:rPr lang="sk-SK" dirty="0"/>
              <a:t> viadukt – obrázky – prehliadka stavby.</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83</a:t>
            </a:fld>
            <a:endParaRPr lang="sk-SK"/>
          </a:p>
        </p:txBody>
      </p:sp>
    </p:spTree>
    <p:extLst>
      <p:ext uri="{BB962C8B-B14F-4D97-AF65-F5344CB8AC3E}">
        <p14:creationId xmlns:p14="http://schemas.microsoft.com/office/powerpoint/2010/main" val="1718463841"/>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err="1"/>
              <a:t>Papradský</a:t>
            </a:r>
            <a:r>
              <a:rPr lang="sk-SK" dirty="0"/>
              <a:t> viadukt – obrázky – montáž konštrukcie a ochrana pred mrazom.</a:t>
            </a:r>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84</a:t>
            </a:fld>
            <a:endParaRPr lang="sk-SK"/>
          </a:p>
        </p:txBody>
      </p:sp>
    </p:spTree>
    <p:extLst>
      <p:ext uri="{BB962C8B-B14F-4D97-AF65-F5344CB8AC3E}">
        <p14:creationId xmlns:p14="http://schemas.microsoft.com/office/powerpoint/2010/main" val="816434795"/>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err="1"/>
              <a:t>Papradský</a:t>
            </a:r>
            <a:r>
              <a:rPr lang="sk-SK" dirty="0"/>
              <a:t> viadukt – obrázky – montáž.</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85</a:t>
            </a:fld>
            <a:endParaRPr lang="sk-SK"/>
          </a:p>
        </p:txBody>
      </p:sp>
    </p:spTree>
    <p:extLst>
      <p:ext uri="{BB962C8B-B14F-4D97-AF65-F5344CB8AC3E}">
        <p14:creationId xmlns:p14="http://schemas.microsoft.com/office/powerpoint/2010/main" val="3096315432"/>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err="1"/>
              <a:t>Papradský</a:t>
            </a:r>
            <a:r>
              <a:rPr lang="sk-SK" dirty="0"/>
              <a:t> viadukt – obrázky – opora a pilier 3. a 4.</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86</a:t>
            </a:fld>
            <a:endParaRPr lang="sk-SK"/>
          </a:p>
        </p:txBody>
      </p:sp>
    </p:spTree>
    <p:extLst>
      <p:ext uri="{BB962C8B-B14F-4D97-AF65-F5344CB8AC3E}">
        <p14:creationId xmlns:p14="http://schemas.microsoft.com/office/powerpoint/2010/main" val="3362719529"/>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err="1"/>
              <a:t>Papradský</a:t>
            </a:r>
            <a:r>
              <a:rPr lang="sk-SK" dirty="0"/>
              <a:t> viadukt – obrázky – zaťažkávacia skúška a celkový pohľad.</a:t>
            </a:r>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87</a:t>
            </a:fld>
            <a:endParaRPr lang="sk-SK"/>
          </a:p>
        </p:txBody>
      </p:sp>
    </p:spTree>
    <p:extLst>
      <p:ext uri="{BB962C8B-B14F-4D97-AF65-F5344CB8AC3E}">
        <p14:creationId xmlns:p14="http://schemas.microsoft.com/office/powerpoint/2010/main" val="3290941653"/>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Tento úsek je podrobnejšie zdokumentovaný. Obrázky montáže koľají na tomto úseku zo 14. a 15. júna 1929.</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88</a:t>
            </a:fld>
            <a:endParaRPr lang="sk-SK"/>
          </a:p>
        </p:txBody>
      </p:sp>
    </p:spTree>
    <p:extLst>
      <p:ext uri="{BB962C8B-B14F-4D97-AF65-F5344CB8AC3E}">
        <p14:creationId xmlns:p14="http://schemas.microsoft.com/office/powerpoint/2010/main" val="899203646"/>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20. augusta bola kolaudácia tohto úseku.</a:t>
            </a:r>
          </a:p>
          <a:p>
            <a:pPr algn="just"/>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89</a:t>
            </a:fld>
            <a:endParaRPr lang="sk-SK"/>
          </a:p>
        </p:txBody>
      </p:sp>
    </p:spTree>
    <p:extLst>
      <p:ext uri="{BB962C8B-B14F-4D97-AF65-F5344CB8AC3E}">
        <p14:creationId xmlns:p14="http://schemas.microsoft.com/office/powerpoint/2010/main" val="1182973365"/>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Už v ďalšom stavebnom úseku, v km 47,525 je stanica Stará Turá, ktorá bola vodárenskou stanicou.</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90</a:t>
            </a:fld>
            <a:endParaRPr lang="sk-SK"/>
          </a:p>
        </p:txBody>
      </p:sp>
    </p:spTree>
    <p:extLst>
      <p:ext uri="{BB962C8B-B14F-4D97-AF65-F5344CB8AC3E}">
        <p14:creationId xmlns:p14="http://schemas.microsoft.com/office/powerpoint/2010/main" val="1132823262"/>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Z pamätnej knihy železničnej stanice Stará Turá : </a:t>
            </a:r>
            <a:r>
              <a:rPr lang="sk-SK" i="1" dirty="0"/>
              <a:t>„Účelne postavená stanica Stará Turá  je 287 m nad morom na pozemkoch obce Stará Turá, má dve koľaje dopravné a jednu nakladaciu a leží od začiatku ku konci trate v km 20 medzi stanicami  Vaďovce a Poriadie.“</a:t>
            </a:r>
            <a:r>
              <a:rPr lang="sk-SK" dirty="0"/>
              <a:t> </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91</a:t>
            </a:fld>
            <a:endParaRPr lang="sk-SK"/>
          </a:p>
        </p:txBody>
      </p:sp>
    </p:spTree>
    <p:extLst>
      <p:ext uri="{BB962C8B-B14F-4D97-AF65-F5344CB8AC3E}">
        <p14:creationId xmlns:p14="http://schemas.microsoft.com/office/powerpoint/2010/main" val="792884017"/>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Ďalšou železničnou stanicou je stanica Vaďovce v km 53,226. </a:t>
            </a:r>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92</a:t>
            </a:fld>
            <a:endParaRPr lang="sk-SK"/>
          </a:p>
        </p:txBody>
      </p:sp>
    </p:spTree>
    <p:extLst>
      <p:ext uri="{BB962C8B-B14F-4D97-AF65-F5344CB8AC3E}">
        <p14:creationId xmlns:p14="http://schemas.microsoft.com/office/powerpoint/2010/main" val="1078275360"/>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Z pamätnej knihy železničnej stanice Vaďovce : „</a:t>
            </a:r>
            <a:r>
              <a:rPr lang="sk-SK" i="1" dirty="0"/>
              <a:t>Staničný úrad Vaďovce leží na novovybudovanej trati Veselí nad Moravou – Nové Mesto nad Váhom. Stanica je pomenovaná podľa obce Vaďovce a patrí do okresu Myjavského. Výška nad morom je 242 m. ... Do našej oblasti patrí aj osobná zastávka Višňové, malá karpatská vieska asi 80 čísel. Z Višňového </a:t>
            </a:r>
            <a:r>
              <a:rPr lang="sk-SK" i="1" dirty="0" err="1"/>
              <a:t>neni</a:t>
            </a:r>
            <a:r>
              <a:rPr lang="sk-SK" i="1" dirty="0"/>
              <a:t> ďaleko Čachtický hrad. Z hradu je nádherný výhľad do celého okolia. Višňové s Čachtickým hradom bude vyhľadávaným miestom mnohými milovníkmi prírody.“</a:t>
            </a:r>
            <a:endParaRPr lang="sk-SK" dirty="0"/>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93</a:t>
            </a:fld>
            <a:endParaRPr lang="sk-SK"/>
          </a:p>
        </p:txBody>
      </p:sp>
    </p:spTree>
    <p:extLst>
      <p:ext uri="{BB962C8B-B14F-4D97-AF65-F5344CB8AC3E}">
        <p14:creationId xmlns:p14="http://schemas.microsoft.com/office/powerpoint/2010/main" val="3922732507"/>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Zastávka Višňové aj s pohľadom na Čachtický hrad. </a:t>
            </a:r>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94</a:t>
            </a:fld>
            <a:endParaRPr lang="sk-SK"/>
          </a:p>
        </p:txBody>
      </p:sp>
    </p:spTree>
    <p:extLst>
      <p:ext uri="{BB962C8B-B14F-4D97-AF65-F5344CB8AC3E}">
        <p14:creationId xmlns:p14="http://schemas.microsoft.com/office/powerpoint/2010/main" val="3770575152"/>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Za zastávkou Višňové nasleduje Čachtický tunel, ktorý je dlhý 249 m. Rakúska metóda, </a:t>
            </a:r>
            <a:r>
              <a:rPr lang="sk-SK" dirty="0" err="1"/>
              <a:t>Flottmanové</a:t>
            </a:r>
            <a:r>
              <a:rPr lang="sk-SK" dirty="0"/>
              <a:t> kladivá. Išlo o suchú horninu, takže robotníci trpeli </a:t>
            </a:r>
            <a:r>
              <a:rPr lang="sk-SK" dirty="0" err="1"/>
              <a:t>výlomovým</a:t>
            </a:r>
            <a:r>
              <a:rPr lang="sk-SK" dirty="0"/>
              <a:t> prachom. Na stavbe tunelu bolo zamestnaných 253 robotníkov, z toho 94 </a:t>
            </a:r>
            <a:r>
              <a:rPr lang="sk-SK" dirty="0" err="1"/>
              <a:t>minérov</a:t>
            </a:r>
            <a:r>
              <a:rPr lang="sk-SK" dirty="0"/>
              <a:t> a 20 murárov.</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95</a:t>
            </a:fld>
            <a:endParaRPr lang="sk-SK"/>
          </a:p>
        </p:txBody>
      </p:sp>
    </p:spTree>
    <p:extLst>
      <p:ext uri="{BB962C8B-B14F-4D97-AF65-F5344CB8AC3E}">
        <p14:creationId xmlns:p14="http://schemas.microsoft.com/office/powerpoint/2010/main" val="4062637969"/>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Portály čachtického tunelu, z myjavskej strany je to v km 60,072 a z novomestskej strany v km 60,321.</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96</a:t>
            </a:fld>
            <a:endParaRPr lang="sk-SK"/>
          </a:p>
        </p:txBody>
      </p:sp>
    </p:spTree>
    <p:extLst>
      <p:ext uri="{BB962C8B-B14F-4D97-AF65-F5344CB8AC3E}">
        <p14:creationId xmlns:p14="http://schemas.microsoft.com/office/powerpoint/2010/main" val="2944057421"/>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Z pamätnej knihy železničnej stanice Čachtice : „</a:t>
            </a:r>
            <a:r>
              <a:rPr lang="sk-SK" i="1" dirty="0"/>
              <a:t>Stanica Čachtice leží na trati Veselí nad Moravou – Nové Mesto nad Váhom, patrí k obci Čachtice okres Nové Mesto nad Váhom. Výška nad morom 186.7. Stavba dráhy </a:t>
            </a:r>
            <a:r>
              <a:rPr lang="sk-SK" i="1" dirty="0" err="1"/>
              <a:t>započatá</a:t>
            </a:r>
            <a:r>
              <a:rPr lang="sk-SK" i="1" dirty="0"/>
              <a:t> bola v mesiaci apríli v roku 1926 a ukončená bola v roku 1929. Stanica bola obsadená správcom vrch. </a:t>
            </a:r>
            <a:r>
              <a:rPr lang="sk-SK" i="1" dirty="0" err="1"/>
              <a:t>ofic</a:t>
            </a:r>
            <a:r>
              <a:rPr lang="sk-SK" i="1" dirty="0"/>
              <a:t>. </a:t>
            </a:r>
            <a:r>
              <a:rPr lang="sk-SK" i="1" dirty="0" err="1"/>
              <a:t>Otokárem</a:t>
            </a:r>
            <a:r>
              <a:rPr lang="sk-SK" i="1" dirty="0"/>
              <a:t> </a:t>
            </a:r>
            <a:r>
              <a:rPr lang="sk-SK" i="1" dirty="0" err="1"/>
              <a:t>Müllnerem</a:t>
            </a:r>
            <a:r>
              <a:rPr lang="sk-SK" i="1" dirty="0"/>
              <a:t> a doprava bola zahájená dňom 1. septembra 1929. Stanica je dopravne </a:t>
            </a:r>
            <a:r>
              <a:rPr lang="sk-SK" i="1" dirty="0" err="1"/>
              <a:t>uzavrená</a:t>
            </a:r>
            <a:r>
              <a:rPr lang="sk-SK" i="1" dirty="0"/>
              <a:t>. Vyzdvihnúť </a:t>
            </a:r>
            <a:r>
              <a:rPr lang="sk-SK" i="1" dirty="0" err="1"/>
              <a:t>nutno</a:t>
            </a:r>
            <a:r>
              <a:rPr lang="sk-SK" i="1" dirty="0"/>
              <a:t> otvorenie novej dráhy, ktorou obec získala zvlášť v hospodárskom ohľade veľké výhody. </a:t>
            </a:r>
            <a:endParaRPr lang="sk-SK" dirty="0"/>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97</a:t>
            </a:fld>
            <a:endParaRPr lang="sk-SK"/>
          </a:p>
        </p:txBody>
      </p:sp>
    </p:spTree>
    <p:extLst>
      <p:ext uri="{BB962C8B-B14F-4D97-AF65-F5344CB8AC3E}">
        <p14:creationId xmlns:p14="http://schemas.microsoft.com/office/powerpoint/2010/main" val="3726415447"/>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a:xfrm>
            <a:off x="685800" y="4427183"/>
            <a:ext cx="5486400" cy="3600450"/>
          </a:xfrm>
        </p:spPr>
        <p:txBody>
          <a:bodyPr/>
          <a:lstStyle/>
          <a:p>
            <a:pPr algn="just"/>
            <a:r>
              <a:rPr lang="sk-SK" i="1" dirty="0"/>
              <a:t>Pôvodne bolo železničné spojenie z Nového Mesta nad Váhom smerom na starú Turú projektované cez susednú Lubinu a </a:t>
            </a:r>
            <a:r>
              <a:rPr lang="sk-SK" i="1" dirty="0" err="1"/>
              <a:t>Hrušové</a:t>
            </a:r>
            <a:r>
              <a:rPr lang="sk-SK" i="1" dirty="0"/>
              <a:t>, čulý záujem tunajšieho občianstva a železničné spojenie, ako i výhodnejší terén, </a:t>
            </a:r>
            <a:r>
              <a:rPr lang="sk-SK" i="1" dirty="0" err="1"/>
              <a:t>privodily</a:t>
            </a:r>
            <a:r>
              <a:rPr lang="sk-SK" i="1" dirty="0"/>
              <a:t> však zmenu projektu v prospech Čachtíc. Pri zahájení dopravy dňom 1. septembra 1929 nádražie bolo obecenstvom </a:t>
            </a:r>
            <a:r>
              <a:rPr lang="sk-SK" i="1" dirty="0" err="1"/>
              <a:t>okázale</a:t>
            </a:r>
            <a:r>
              <a:rPr lang="sk-SK" i="1" dirty="0"/>
              <a:t> vyzdobené a prvé vlaky uvítané hudbou a veľkým počtom obyvateľstva, ktoré sa uvítania na novom v plnom počte zúčastnilo.“</a:t>
            </a:r>
            <a:endParaRPr lang="sk-SK" dirty="0"/>
          </a:p>
          <a:p>
            <a:pPr algn="just"/>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98</a:t>
            </a:fld>
            <a:endParaRPr lang="sk-SK"/>
          </a:p>
        </p:txBody>
      </p:sp>
    </p:spTree>
    <p:extLst>
      <p:ext uri="{BB962C8B-B14F-4D97-AF65-F5344CB8AC3E}">
        <p14:creationId xmlns:p14="http://schemas.microsoft.com/office/powerpoint/2010/main" val="2588353557"/>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Obrázok železničnej stanice Čachtice.</a:t>
            </a:r>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99</a:t>
            </a:fld>
            <a:endParaRPr lang="sk-SK"/>
          </a:p>
        </p:txBody>
      </p:sp>
    </p:spTree>
    <p:extLst>
      <p:ext uri="{BB962C8B-B14F-4D97-AF65-F5344CB8AC3E}">
        <p14:creationId xmlns:p14="http://schemas.microsoft.com/office/powerpoint/2010/main" val="1375463316"/>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A na koniec </a:t>
            </a:r>
            <a:r>
              <a:rPr lang="sk-SK" dirty="0" err="1"/>
              <a:t>východzia</a:t>
            </a:r>
            <a:r>
              <a:rPr lang="sk-SK" dirty="0"/>
              <a:t>/konečná stanica Nové Mesto nad Váhom.</a:t>
            </a:r>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100</a:t>
            </a:fld>
            <a:endParaRPr lang="sk-SK"/>
          </a:p>
        </p:txBody>
      </p:sp>
    </p:spTree>
    <p:extLst>
      <p:ext uri="{BB962C8B-B14F-4D97-AF65-F5344CB8AC3E}">
        <p14:creationId xmlns:p14="http://schemas.microsoft.com/office/powerpoint/2010/main" val="3348454955"/>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Na trati bola zahájená doprava 1. septembra 1929 výnosom ministerstva železníc z 30. augusta 1929.</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101</a:t>
            </a:fld>
            <a:endParaRPr lang="sk-SK"/>
          </a:p>
        </p:txBody>
      </p:sp>
    </p:spTree>
    <p:extLst>
      <p:ext uri="{BB962C8B-B14F-4D97-AF65-F5344CB8AC3E}">
        <p14:creationId xmlns:p14="http://schemas.microsoft.com/office/powerpoint/2010/main" val="650277473"/>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err="1"/>
              <a:t>Technicko</a:t>
            </a:r>
            <a:r>
              <a:rPr lang="sk-SK" dirty="0"/>
              <a:t> – policajná skúška stanovila rýchlosť na novej trati na 60 km/hod. Pretože stanice neboli zabezpečené vchodovými návestidlami,  rýchlosť bola znížená na 40 km/hod</a:t>
            </a:r>
            <a:r>
              <a:rPr lang="sk-SK" dirty="0" smtClean="0"/>
              <a:t>. </a:t>
            </a:r>
            <a:r>
              <a:rPr lang="sk-SK" dirty="0"/>
              <a:t>Na novej trati bolo zavedených 10 pravidelných vlakov, 8 osobných a 2 nákladné.</a:t>
            </a:r>
          </a:p>
          <a:p>
            <a:endParaRPr lang="sk-SK" dirty="0"/>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102</a:t>
            </a:fld>
            <a:endParaRPr lang="sk-SK"/>
          </a:p>
        </p:txBody>
      </p:sp>
    </p:spTree>
    <p:extLst>
      <p:ext uri="{BB962C8B-B14F-4D97-AF65-F5344CB8AC3E}">
        <p14:creationId xmlns:p14="http://schemas.microsoft.com/office/powerpoint/2010/main" val="3837631860"/>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K Zahájeniu prevádzky na tejto časti trate sa v Archíve ŽSR nenachádzajú fotografie, avšak sú k tomu zápisy v pamätných knihách železničných staníc. Z pamätnej knihy železničnej stanice Myjava : „</a:t>
            </a:r>
            <a:r>
              <a:rPr lang="sk-SK" i="1" dirty="0"/>
              <a:t>1.septembra 1929 ako stanica medziľahlá na trati Nové Mesto nad Váhom – Veselí nad Moravou a zároveň toho dňa zahájená bola premávka na menovanej trati a tak spojené západné Slovensko s východnou Moravou. Za krásneho jesenného dňa prišiel od Veselí osobný vlak č. 1604 o 9 hod. 57 min. s 10 minútovým meškaním. Za hlučného nastúpenia cestujúcich a po doplnení malej zásoby vody o 10 hod 5 min. s 15 min. meškaní pokračoval v jazde smerom k Novému Mestu nad Váhom Vlak sprevádzal vrchný inšpektor dopravný </a:t>
            </a:r>
            <a:r>
              <a:rPr lang="sk-SK" i="1" dirty="0" err="1"/>
              <a:t>kontrolor</a:t>
            </a:r>
            <a:r>
              <a:rPr lang="sk-SK" i="1" dirty="0"/>
              <a:t> Karel </a:t>
            </a:r>
            <a:r>
              <a:rPr lang="sk-SK" i="1" dirty="0" err="1"/>
              <a:t>Vašták</a:t>
            </a:r>
            <a:r>
              <a:rPr lang="sk-SK" i="1" dirty="0"/>
              <a:t>. Dopravnú službu konal prednosta stanice.“</a:t>
            </a:r>
            <a:endParaRPr lang="sk-SK" dirty="0"/>
          </a:p>
          <a:p>
            <a:pPr algn="just"/>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103</a:t>
            </a:fld>
            <a:endParaRPr lang="sk-SK"/>
          </a:p>
        </p:txBody>
      </p:sp>
    </p:spTree>
    <p:extLst>
      <p:ext uri="{BB962C8B-B14F-4D97-AF65-F5344CB8AC3E}">
        <p14:creationId xmlns:p14="http://schemas.microsoft.com/office/powerpoint/2010/main" val="3991445442"/>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Na záver si ešte môžeme povedať čo to o personálnom zabezpečení výstavby trate a tiež o sociálnych veciach. Najviac denných robotníkov bolo zamestnaných na výstavbe celej trati v rokoch 1926 a to 5407, a 1928 to bolo až 5 601.  Pri pozemných a pomocných prácach boli zamestnaní takmer výhradne obyvatelia z okolitých obcí. Pri kvalifikovanejších prácach boli zamestnaní aj cudzinci.</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104</a:t>
            </a:fld>
            <a:endParaRPr lang="sk-SK"/>
          </a:p>
        </p:txBody>
      </p:sp>
    </p:spTree>
    <p:extLst>
      <p:ext uri="{BB962C8B-B14F-4D97-AF65-F5344CB8AC3E}">
        <p14:creationId xmlns:p14="http://schemas.microsoft.com/office/powerpoint/2010/main" val="257774023"/>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Personálie – rozpis zamestnancov v tuneli M. R. Štefánika : Zamestnaných bolo 13 úradníkov – z toho jedna žena, 33 </a:t>
            </a:r>
            <a:r>
              <a:rPr lang="sk-SK" dirty="0" err="1"/>
              <a:t>akordantov</a:t>
            </a:r>
            <a:r>
              <a:rPr lang="sk-SK" dirty="0"/>
              <a:t> (malý podnikateľ v stavebníctve, ten čo pracuje za výkon a nie za hodinovú mzdu) a predákov, 41 strojníkov, 211 mínerov, 122 murárov, 13 tesárov, 29 kamenárov, 994 iných robotníkov, teda celkovo 1443 robotníkov. </a:t>
            </a:r>
          </a:p>
          <a:p>
            <a:pPr algn="just"/>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105</a:t>
            </a:fld>
            <a:endParaRPr lang="sk-SK"/>
          </a:p>
        </p:txBody>
      </p:sp>
    </p:spTree>
    <p:extLst>
      <p:ext uri="{BB962C8B-B14F-4D97-AF65-F5344CB8AC3E}">
        <p14:creationId xmlns:p14="http://schemas.microsoft.com/office/powerpoint/2010/main" val="3490580059"/>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Personálie – národnostné zloženie pracovníkov v tuneli M. R. Štefánika Pri pozemných a pomocných prácach boli zamestnaní takmer výhradne  obyvatelia z okolitých obcí. Pri kvalifikovanejších prácach bolo potrebné zamestnať i cudzincov, napr. takí </a:t>
            </a:r>
            <a:r>
              <a:rPr lang="sk-SK" dirty="0" err="1"/>
              <a:t>minéri</a:t>
            </a:r>
            <a:r>
              <a:rPr lang="sk-SK" dirty="0"/>
              <a:t> boli z Juhoslávie a Talianska. Avšak aj Slováci sa celkom rýchlo a úspešne zaučili do tohto remesla. Konkrétne 927 ľudí zo Slovenska, 410 ľudí z republiky – teda </a:t>
            </a:r>
            <a:r>
              <a:rPr lang="sk-SK" dirty="0" err="1"/>
              <a:t>Češi</a:t>
            </a:r>
            <a:r>
              <a:rPr lang="sk-SK" dirty="0"/>
              <a:t>, </a:t>
            </a:r>
            <a:r>
              <a:rPr lang="sk-SK" dirty="0" err="1"/>
              <a:t>Moraváci</a:t>
            </a:r>
            <a:r>
              <a:rPr lang="sk-SK" dirty="0"/>
              <a:t>, Ukrajinci a 106 cudzincov.</a:t>
            </a:r>
          </a:p>
          <a:p>
            <a:pPr algn="just"/>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106</a:t>
            </a:fld>
            <a:endParaRPr lang="sk-SK"/>
          </a:p>
        </p:txBody>
      </p:sp>
    </p:spTree>
    <p:extLst>
      <p:ext uri="{BB962C8B-B14F-4D97-AF65-F5344CB8AC3E}">
        <p14:creationId xmlns:p14="http://schemas.microsoft.com/office/powerpoint/2010/main" val="2218428622"/>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Pracovať na stavbe železnice prišlo asi 500 robotníkov aj s rodinami. Títo síce nechávali časť svojich zárobkov na kopaniciach, avšak bol nedostatok vajec a masla, čo viedlo aj k zdražovaniu, preto sa uvažovalo aj o zákaze vývozu potravín z okresu. </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107</a:t>
            </a:fld>
            <a:endParaRPr lang="sk-SK"/>
          </a:p>
        </p:txBody>
      </p:sp>
    </p:spTree>
    <p:extLst>
      <p:ext uri="{BB962C8B-B14F-4D97-AF65-F5344CB8AC3E}">
        <p14:creationId xmlns:p14="http://schemas.microsoft.com/office/powerpoint/2010/main" val="1951545619"/>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Personálie – úrazovosť. Celkovo bolo </a:t>
            </a:r>
            <a:r>
              <a:rPr lang="sk-SK" b="1" dirty="0"/>
              <a:t>473</a:t>
            </a:r>
            <a:r>
              <a:rPr lang="sk-SK" dirty="0"/>
              <a:t> úrazov, Smrteľných 21, z toho 15 na voľnej trati a 6 v tuneli M. R. Štefánika, Ťažkých 59, z toho 47 na voľnej trati a 12 v tuneloch, Ľahkých 393, z toho 335 na voľnej trati a 58 v tuneloch. Úrazy zavinené vlastnou neopatrnosťou 2, strelivom 4, pri </a:t>
            </a:r>
            <a:r>
              <a:rPr lang="sk-SK" dirty="0" err="1"/>
              <a:t>výlomoch</a:t>
            </a:r>
            <a:r>
              <a:rPr lang="sk-SK" dirty="0"/>
              <a:t> 2, náhodou 10 a cudzou vinou ani jeden. Najbližšia nemocnica bola až v 59 km vzdialenej Trnave.</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108</a:t>
            </a:fld>
            <a:endParaRPr lang="sk-SK"/>
          </a:p>
        </p:txBody>
      </p:sp>
    </p:spTree>
    <p:extLst>
      <p:ext uri="{BB962C8B-B14F-4D97-AF65-F5344CB8AC3E}">
        <p14:creationId xmlns:p14="http://schemas.microsoft.com/office/powerpoint/2010/main" val="1782280002"/>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Nemocenské poistenie bolo až 8% zo mzdy, ale polovicu platil zamestnávateľ a úrazové poistenie bolo 3,54 % zo mzdy robotníkov v lomoch a 4,2% zo mzdy robotníkov v tuneli. Celkovo poistné je v približnej výške až 3 milióny korún.</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109</a:t>
            </a:fld>
            <a:endParaRPr lang="sk-SK"/>
          </a:p>
        </p:txBody>
      </p:sp>
    </p:spTree>
    <p:extLst>
      <p:ext uri="{BB962C8B-B14F-4D97-AF65-F5344CB8AC3E}">
        <p14:creationId xmlns:p14="http://schemas.microsoft.com/office/powerpoint/2010/main" val="4019753955"/>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Personálie – obrázok dopravy robotníkov na pracovisko.</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110</a:t>
            </a:fld>
            <a:endParaRPr lang="sk-SK"/>
          </a:p>
        </p:txBody>
      </p:sp>
    </p:spTree>
    <p:extLst>
      <p:ext uri="{BB962C8B-B14F-4D97-AF65-F5344CB8AC3E}">
        <p14:creationId xmlns:p14="http://schemas.microsoft.com/office/powerpoint/2010/main" val="1650821365"/>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Ubytovanie –Popri trati boli vybudované baraky, kde robotníci platili za ubytovanie max. 1 Kč za deň. Tu mohli bývať aj so svojimi rodinami (cezpoľní), Strava – celodenná strava bola za 6 Kč na deň. Nekvalifikovaní robotníci majú mzdu podľa výkonnosti 18 – 24 Kčs, </a:t>
            </a:r>
            <a:r>
              <a:rPr lang="sk-SK" dirty="0" err="1"/>
              <a:t>minéri</a:t>
            </a:r>
            <a:r>
              <a:rPr lang="sk-SK" dirty="0"/>
              <a:t> 6 Kčs na hodinu. (noviny spod Bradla, 24.8.1923). Vyplatené mzdy predstavovali 65% celkových nákladov na výstavbu trate. </a:t>
            </a:r>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111</a:t>
            </a:fld>
            <a:endParaRPr lang="sk-SK"/>
          </a:p>
        </p:txBody>
      </p:sp>
    </p:spTree>
    <p:extLst>
      <p:ext uri="{BB962C8B-B14F-4D97-AF65-F5344CB8AC3E}">
        <p14:creationId xmlns:p14="http://schemas.microsoft.com/office/powerpoint/2010/main" val="1204307358"/>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Personálie – obrázok výplata na stavbe a výplata pred kanceláriou.</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112</a:t>
            </a:fld>
            <a:endParaRPr lang="sk-SK"/>
          </a:p>
        </p:txBody>
      </p:sp>
    </p:spTree>
    <p:extLst>
      <p:ext uri="{BB962C8B-B14F-4D97-AF65-F5344CB8AC3E}">
        <p14:creationId xmlns:p14="http://schemas.microsoft.com/office/powerpoint/2010/main" val="2160520207"/>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Personálie – obrázok po výplate.</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113</a:t>
            </a:fld>
            <a:endParaRPr lang="sk-SK"/>
          </a:p>
        </p:txBody>
      </p:sp>
    </p:spTree>
    <p:extLst>
      <p:ext uri="{BB962C8B-B14F-4D97-AF65-F5344CB8AC3E}">
        <p14:creationId xmlns:p14="http://schemas.microsoft.com/office/powerpoint/2010/main" val="4070141769"/>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Vybavenie trate - 12 strážnic, mechanické vchodové návestidlá na staniciach Veselí nad Moravou a Nové Mesto nad Váhom, návesti a výhybky s výmennými zámkami, telefón na dvojitom </a:t>
            </a:r>
            <a:r>
              <a:rPr lang="sk-SK" dirty="0" err="1"/>
              <a:t>drátovode</a:t>
            </a:r>
            <a:r>
              <a:rPr lang="sk-SK" dirty="0"/>
              <a:t>, </a:t>
            </a:r>
            <a:r>
              <a:rPr lang="sk-SK" dirty="0" err="1"/>
              <a:t>Selektorový</a:t>
            </a:r>
            <a:r>
              <a:rPr lang="sk-SK" dirty="0"/>
              <a:t> telefón. Na trati Nové Mesto nad Váhom – Veselí nad Moravou bola zjednodušená doprava riadená dirigentom z Veselí ústredným telefónom (</a:t>
            </a:r>
            <a:r>
              <a:rPr lang="sk-SK" dirty="0" err="1"/>
              <a:t>selektorovým</a:t>
            </a:r>
            <a:r>
              <a:rPr lang="sk-SK" dirty="0"/>
              <a:t>). Dopravná služba sa vykonávala len na Myjave v obmedzenom rozsahu.</a:t>
            </a:r>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114</a:t>
            </a:fld>
            <a:endParaRPr lang="sk-SK"/>
          </a:p>
        </p:txBody>
      </p:sp>
    </p:spTree>
    <p:extLst>
      <p:ext uri="{BB962C8B-B14F-4D97-AF65-F5344CB8AC3E}">
        <p14:creationId xmlns:p14="http://schemas.microsoft.com/office/powerpoint/2010/main" val="894709163"/>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Rozpočet na celú stavbu dráhy bol 250 mil. Kč. Náklady na 1 km dráhy v priemere, vrátane tunelov boli 3,8 mil. Kč.</a:t>
            </a:r>
          </a:p>
          <a:p>
            <a:pPr algn="just"/>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115</a:t>
            </a:fld>
            <a:endParaRPr lang="sk-SK"/>
          </a:p>
        </p:txBody>
      </p:sp>
    </p:spTree>
    <p:extLst>
      <p:ext uri="{BB962C8B-B14F-4D97-AF65-F5344CB8AC3E}">
        <p14:creationId xmlns:p14="http://schemas.microsoft.com/office/powerpoint/2010/main" val="826782946"/>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i="1" dirty="0"/>
              <a:t>„</a:t>
            </a:r>
            <a:r>
              <a:rPr lang="sk-SK" i="1" dirty="0" err="1"/>
              <a:t>Nechť</a:t>
            </a:r>
            <a:r>
              <a:rPr lang="sk-SK" i="1" dirty="0"/>
              <a:t> tato dráha </a:t>
            </a:r>
            <a:r>
              <a:rPr lang="sk-SK" i="1" dirty="0" err="1"/>
              <a:t>zůstáva</a:t>
            </a:r>
            <a:r>
              <a:rPr lang="sk-SK" i="1" dirty="0"/>
              <a:t> trvalým </a:t>
            </a:r>
            <a:r>
              <a:rPr lang="sk-SK" i="1" dirty="0" err="1"/>
              <a:t>pojítkem</a:t>
            </a:r>
            <a:r>
              <a:rPr lang="sk-SK" i="1" dirty="0"/>
              <a:t> </a:t>
            </a:r>
            <a:r>
              <a:rPr lang="sk-SK" i="1" dirty="0" err="1"/>
              <a:t>obou</a:t>
            </a:r>
            <a:r>
              <a:rPr lang="sk-SK" i="1" dirty="0"/>
              <a:t> </a:t>
            </a:r>
            <a:r>
              <a:rPr lang="sk-SK" i="1" dirty="0" err="1"/>
              <a:t>bratrských</a:t>
            </a:r>
            <a:r>
              <a:rPr lang="sk-SK" i="1" dirty="0"/>
              <a:t> </a:t>
            </a:r>
            <a:r>
              <a:rPr lang="sk-SK" i="1" dirty="0" err="1"/>
              <a:t>větví</a:t>
            </a:r>
            <a:r>
              <a:rPr lang="sk-SK" i="1" dirty="0"/>
              <a:t>, cestou ku </a:t>
            </a:r>
            <a:r>
              <a:rPr lang="sk-SK" i="1" dirty="0" err="1"/>
              <a:t>vzájemnému</a:t>
            </a:r>
            <a:r>
              <a:rPr lang="sk-SK" i="1" dirty="0"/>
              <a:t> </a:t>
            </a:r>
            <a:r>
              <a:rPr lang="sk-SK" i="1" dirty="0" err="1"/>
              <a:t>poznání</a:t>
            </a:r>
            <a:r>
              <a:rPr lang="sk-SK" i="1" dirty="0"/>
              <a:t>, </a:t>
            </a:r>
            <a:r>
              <a:rPr lang="sk-SK" i="1" dirty="0" err="1"/>
              <a:t>porozumění</a:t>
            </a:r>
            <a:r>
              <a:rPr lang="sk-SK" i="1" dirty="0"/>
              <a:t> a </a:t>
            </a:r>
            <a:r>
              <a:rPr lang="sk-SK" i="1" dirty="0" err="1"/>
              <a:t>ocenění</a:t>
            </a:r>
            <a:r>
              <a:rPr lang="sk-SK" i="1" dirty="0"/>
              <a:t>, </a:t>
            </a:r>
            <a:r>
              <a:rPr lang="sk-SK" i="1" dirty="0" err="1"/>
              <a:t>hospodářskému</a:t>
            </a:r>
            <a:r>
              <a:rPr lang="sk-SK" i="1" dirty="0"/>
              <a:t> </a:t>
            </a:r>
            <a:r>
              <a:rPr lang="sk-SK" i="1" dirty="0" err="1"/>
              <a:t>rozkvětu</a:t>
            </a:r>
            <a:r>
              <a:rPr lang="sk-SK" i="1" dirty="0"/>
              <a:t> a zabezpečení!“</a:t>
            </a:r>
            <a:r>
              <a:rPr lang="sk-SK" dirty="0"/>
              <a:t> (Ing. J. </a:t>
            </a:r>
            <a:r>
              <a:rPr lang="sk-SK" dirty="0" err="1"/>
              <a:t>Koněrza</a:t>
            </a:r>
            <a:r>
              <a:rPr lang="sk-SK" dirty="0"/>
              <a:t>, 1927</a:t>
            </a:r>
            <a:r>
              <a:rPr lang="sk-SK" dirty="0" smtClean="0"/>
              <a:t>).</a:t>
            </a:r>
            <a:endParaRPr lang="sk-SK" dirty="0"/>
          </a:p>
          <a:p>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116</a:t>
            </a:fld>
            <a:endParaRPr lang="sk-SK"/>
          </a:p>
        </p:txBody>
      </p:sp>
    </p:spTree>
    <p:extLst>
      <p:ext uri="{BB962C8B-B14F-4D97-AF65-F5344CB8AC3E}">
        <p14:creationId xmlns:p14="http://schemas.microsoft.com/office/powerpoint/2010/main" val="3421044392"/>
      </p:ext>
    </p:extLst>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a:t>Použitá literatúra – </a:t>
            </a:r>
            <a:r>
              <a:rPr lang="sk-SK" dirty="0" smtClean="0"/>
              <a:t>pamätné spisy vydané pri príležitosti zahájenia prevádzky na trati, fotoalbumy z výstavby trate, pamätné knihy železničných staníc a výstrižky z dobových regionálnych novín, ktoré sú uložené v Archíve ŽSR. </a:t>
            </a:r>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117</a:t>
            </a:fld>
            <a:endParaRPr lang="sk-SK"/>
          </a:p>
        </p:txBody>
      </p:sp>
    </p:spTree>
    <p:extLst>
      <p:ext uri="{BB962C8B-B14F-4D97-AF65-F5344CB8AC3E}">
        <p14:creationId xmlns:p14="http://schemas.microsoft.com/office/powerpoint/2010/main" val="2510897980"/>
      </p:ext>
    </p:extLst>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algn="just"/>
            <a:r>
              <a:rPr lang="sk-SK" dirty="0" smtClean="0"/>
              <a:t>Ďakujem za pozornosť.</a:t>
            </a:r>
            <a:endParaRPr lang="sk-SK" dirty="0"/>
          </a:p>
        </p:txBody>
      </p:sp>
      <p:sp>
        <p:nvSpPr>
          <p:cNvPr id="4" name="Zástupný objekt pre číslo snímky 3"/>
          <p:cNvSpPr>
            <a:spLocks noGrp="1"/>
          </p:cNvSpPr>
          <p:nvPr>
            <p:ph type="sldNum" sz="quarter" idx="10"/>
          </p:nvPr>
        </p:nvSpPr>
        <p:spPr/>
        <p:txBody>
          <a:bodyPr/>
          <a:lstStyle/>
          <a:p>
            <a:fld id="{327641D6-B225-4930-9837-9915A7E9E04C}" type="slidenum">
              <a:rPr lang="sk-SK" smtClean="0"/>
              <a:t>118</a:t>
            </a:fld>
            <a:endParaRPr lang="sk-SK"/>
          </a:p>
        </p:txBody>
      </p:sp>
    </p:spTree>
    <p:extLst>
      <p:ext uri="{BB962C8B-B14F-4D97-AF65-F5344CB8AC3E}">
        <p14:creationId xmlns:p14="http://schemas.microsoft.com/office/powerpoint/2010/main" val="318365013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á snímka">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sk-SK" smtClean="0"/>
              <a:t>Upravte štýly predlohy textu</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sk-SK" smtClean="0"/>
              <a:t>Kliknutím upravte štýl predlohy podnadpisov</a:t>
            </a:r>
            <a:endParaRPr lang="en-US" dirty="0"/>
          </a:p>
        </p:txBody>
      </p:sp>
      <p:sp>
        <p:nvSpPr>
          <p:cNvPr id="4" name="Date Placeholder 3"/>
          <p:cNvSpPr>
            <a:spLocks noGrp="1"/>
          </p:cNvSpPr>
          <p:nvPr>
            <p:ph type="dt" sz="half" idx="10"/>
          </p:nvPr>
        </p:nvSpPr>
        <p:spPr>
          <a:xfrm>
            <a:off x="7983232" y="5037663"/>
            <a:ext cx="897467" cy="279400"/>
          </a:xfrm>
        </p:spPr>
        <p:txBody>
          <a:bodyPr/>
          <a:lstStyle/>
          <a:p>
            <a:fld id="{2FE1A7A7-3B0E-4E51-A7EA-03522216C576}" type="datetime1">
              <a:rPr lang="en-US" smtClean="0"/>
              <a:t>10/21/2022</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sk-SK" smtClean="0"/>
              <a:t>Upravte štýly predlohy textu</a:t>
            </a:r>
            <a:endParaRPr lang="en-US" dirty="0"/>
          </a:p>
        </p:txBody>
      </p:sp>
      <p:sp>
        <p:nvSpPr>
          <p:cNvPr id="3" name="Content Placeholder 2"/>
          <p:cNvSpPr>
            <a:spLocks noGrp="1"/>
          </p:cNvSpPr>
          <p:nvPr>
            <p:ph idx="1"/>
          </p:nvPr>
        </p:nvSpPr>
        <p:spPr/>
        <p:txBody>
          <a:bodyPr/>
          <a:lstStyle/>
          <a:p>
            <a:pPr lvl="0"/>
            <a:r>
              <a:rPr lang="sk-SK" smtClean="0"/>
              <a:t>Upraviť štýly predlohy textu</a:t>
            </a:r>
          </a:p>
          <a:p>
            <a:pPr lvl="1"/>
            <a:r>
              <a:rPr lang="sk-SK" smtClean="0"/>
              <a:t>Druhá úroveň</a:t>
            </a:r>
          </a:p>
          <a:p>
            <a:pPr lvl="2"/>
            <a:r>
              <a:rPr lang="sk-SK" smtClean="0"/>
              <a:t>Tretia úroveň</a:t>
            </a:r>
          </a:p>
          <a:p>
            <a:pPr lvl="3"/>
            <a:r>
              <a:rPr lang="sk-SK" smtClean="0"/>
              <a:t>Štvrtá úroveň</a:t>
            </a:r>
          </a:p>
          <a:p>
            <a:pPr lvl="4"/>
            <a:r>
              <a:rPr lang="sk-SK" smtClean="0"/>
              <a:t>Piata úroveň</a:t>
            </a:r>
            <a:endParaRPr lang="en-US" dirty="0"/>
          </a:p>
        </p:txBody>
      </p:sp>
      <p:sp>
        <p:nvSpPr>
          <p:cNvPr id="4" name="Date Placeholder 3"/>
          <p:cNvSpPr>
            <a:spLocks noGrp="1"/>
          </p:cNvSpPr>
          <p:nvPr>
            <p:ph type="dt" sz="half" idx="10"/>
          </p:nvPr>
        </p:nvSpPr>
        <p:spPr/>
        <p:txBody>
          <a:bodyPr/>
          <a:lstStyle/>
          <a:p>
            <a:fld id="{0EA187E0-D350-40BA-9DAF-6522BF5BF9D4}" type="datetime1">
              <a:rPr lang="en-US" smtClean="0"/>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Hlavička sekcie">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sk-SK" smtClean="0"/>
              <a:t>Upravte štýly predlohy textu</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sk-SK" smtClean="0"/>
              <a:t>Upraviť štýly predlohy textu</a:t>
            </a:r>
          </a:p>
        </p:txBody>
      </p:sp>
      <p:sp>
        <p:nvSpPr>
          <p:cNvPr id="4" name="Date Placeholder 3"/>
          <p:cNvSpPr>
            <a:spLocks noGrp="1"/>
          </p:cNvSpPr>
          <p:nvPr>
            <p:ph type="dt" sz="half" idx="10"/>
          </p:nvPr>
        </p:nvSpPr>
        <p:spPr/>
        <p:txBody>
          <a:bodyPr/>
          <a:lstStyle/>
          <a:p>
            <a:fld id="{BEBDDA86-365F-4D79-A539-19F63AF86B02}" type="datetime1">
              <a:rPr lang="en-US" smtClean="0"/>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sk-SK" smtClean="0"/>
              <a:t>Upravte štýly predlohy textu</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sk-SK" smtClean="0"/>
              <a:t>Upraviť štýly predlohy textu</a:t>
            </a:r>
          </a:p>
          <a:p>
            <a:pPr lvl="1"/>
            <a:r>
              <a:rPr lang="sk-SK" smtClean="0"/>
              <a:t>Druhá úroveň</a:t>
            </a:r>
          </a:p>
          <a:p>
            <a:pPr lvl="2"/>
            <a:r>
              <a:rPr lang="sk-SK" smtClean="0"/>
              <a:t>Tretia úroveň</a:t>
            </a:r>
          </a:p>
          <a:p>
            <a:pPr lvl="3"/>
            <a:r>
              <a:rPr lang="sk-SK" smtClean="0"/>
              <a:t>Štvrtá úroveň</a:t>
            </a:r>
          </a:p>
          <a:p>
            <a:pPr lvl="4"/>
            <a:r>
              <a:rPr lang="sk-SK" smtClean="0"/>
              <a:t>Piata úroveň</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sk-SK" smtClean="0"/>
              <a:t>Upraviť štýly predlohy textu</a:t>
            </a:r>
          </a:p>
          <a:p>
            <a:pPr lvl="1"/>
            <a:r>
              <a:rPr lang="sk-SK" smtClean="0"/>
              <a:t>Druhá úroveň</a:t>
            </a:r>
          </a:p>
          <a:p>
            <a:pPr lvl="2"/>
            <a:r>
              <a:rPr lang="sk-SK" smtClean="0"/>
              <a:t>Tretia úroveň</a:t>
            </a:r>
          </a:p>
          <a:p>
            <a:pPr lvl="3"/>
            <a:r>
              <a:rPr lang="sk-SK" smtClean="0"/>
              <a:t>Štvrtá úroveň</a:t>
            </a:r>
          </a:p>
          <a:p>
            <a:pPr lvl="4"/>
            <a:r>
              <a:rPr lang="sk-SK" smtClean="0"/>
              <a:t>Piata úroveň</a:t>
            </a:r>
            <a:endParaRPr lang="en-US" dirty="0"/>
          </a:p>
        </p:txBody>
      </p:sp>
      <p:sp>
        <p:nvSpPr>
          <p:cNvPr id="5" name="Date Placeholder 4"/>
          <p:cNvSpPr>
            <a:spLocks noGrp="1"/>
          </p:cNvSpPr>
          <p:nvPr>
            <p:ph type="dt" sz="half" idx="10"/>
          </p:nvPr>
        </p:nvSpPr>
        <p:spPr/>
        <p:txBody>
          <a:bodyPr/>
          <a:lstStyle/>
          <a:p>
            <a:fld id="{3262F58A-BA5C-493B-942B-2387997C5CC3}" type="datetime1">
              <a:rPr lang="en-US" smtClean="0"/>
              <a:t>10/21/2022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ani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sk-SK" smtClean="0"/>
              <a:t>Upravte štýly predlohy textu</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sk-SK" smtClean="0"/>
              <a:t>Upraviť štýly predlohy textu</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sk-SK" smtClean="0"/>
              <a:t>Upraviť štýly predlohy textu</a:t>
            </a:r>
          </a:p>
          <a:p>
            <a:pPr lvl="1"/>
            <a:r>
              <a:rPr lang="sk-SK" smtClean="0"/>
              <a:t>Druhá úroveň</a:t>
            </a:r>
          </a:p>
          <a:p>
            <a:pPr lvl="2"/>
            <a:r>
              <a:rPr lang="sk-SK" smtClean="0"/>
              <a:t>Tretia úroveň</a:t>
            </a:r>
          </a:p>
          <a:p>
            <a:pPr lvl="3"/>
            <a:r>
              <a:rPr lang="sk-SK" smtClean="0"/>
              <a:t>Štvrtá úroveň</a:t>
            </a:r>
          </a:p>
          <a:p>
            <a:pPr lvl="4"/>
            <a:r>
              <a:rPr lang="sk-SK" smtClean="0"/>
              <a:t>Piata úroveň</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sk-SK" smtClean="0"/>
              <a:t>Upraviť štýly predlohy textu</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sk-SK" smtClean="0"/>
              <a:t>Upraviť štýly predlohy textu</a:t>
            </a:r>
          </a:p>
          <a:p>
            <a:pPr lvl="1"/>
            <a:r>
              <a:rPr lang="sk-SK" smtClean="0"/>
              <a:t>Druhá úroveň</a:t>
            </a:r>
          </a:p>
          <a:p>
            <a:pPr lvl="2"/>
            <a:r>
              <a:rPr lang="sk-SK" smtClean="0"/>
              <a:t>Tretia úroveň</a:t>
            </a:r>
          </a:p>
          <a:p>
            <a:pPr lvl="3"/>
            <a:r>
              <a:rPr lang="sk-SK" smtClean="0"/>
              <a:t>Štvrtá úroveň</a:t>
            </a:r>
          </a:p>
          <a:p>
            <a:pPr lvl="4"/>
            <a:r>
              <a:rPr lang="sk-SK" smtClean="0"/>
              <a:t>Piata úroveň</a:t>
            </a:r>
            <a:endParaRPr lang="en-US" dirty="0"/>
          </a:p>
        </p:txBody>
      </p:sp>
      <p:sp>
        <p:nvSpPr>
          <p:cNvPr id="7" name="Date Placeholder 6"/>
          <p:cNvSpPr>
            <a:spLocks noGrp="1"/>
          </p:cNvSpPr>
          <p:nvPr>
            <p:ph type="dt" sz="half" idx="10"/>
          </p:nvPr>
        </p:nvSpPr>
        <p:spPr/>
        <p:txBody>
          <a:bodyPr/>
          <a:lstStyle/>
          <a:p>
            <a:fld id="{150DC1F2-7A79-4158-A690-2BB6702FA6C2}" type="datetime1">
              <a:rPr lang="en-US" smtClean="0"/>
              <a:t>10/21/2022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Len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sk-SK" smtClean="0"/>
              <a:t>Upravte štýly predlohy textu</a:t>
            </a:r>
            <a:endParaRPr lang="en-US" dirty="0"/>
          </a:p>
        </p:txBody>
      </p:sp>
      <p:sp>
        <p:nvSpPr>
          <p:cNvPr id="3" name="Date Placeholder 2"/>
          <p:cNvSpPr>
            <a:spLocks noGrp="1"/>
          </p:cNvSpPr>
          <p:nvPr>
            <p:ph type="dt" sz="half" idx="10"/>
          </p:nvPr>
        </p:nvSpPr>
        <p:spPr/>
        <p:txBody>
          <a:bodyPr/>
          <a:lstStyle/>
          <a:p>
            <a:fld id="{A4E3A922-0AAA-4542-8BA7-4AA285CE64D9}" type="datetime1">
              <a:rPr lang="en-US" smtClean="0"/>
              <a:t>10/21/2022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a">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854F9B-C0E9-4174-A226-ED479D6F1D21}" type="datetime1">
              <a:rPr lang="en-US" smtClean="0"/>
              <a:t>10/21/2022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popisom">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sk-SK" smtClean="0"/>
              <a:t>Upravte štýly predlohy textu</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sk-SK" smtClean="0"/>
              <a:t>Upraviť štýly predlohy textu</a:t>
            </a:r>
          </a:p>
          <a:p>
            <a:pPr lvl="1"/>
            <a:r>
              <a:rPr lang="sk-SK" smtClean="0"/>
              <a:t>Druhá úroveň</a:t>
            </a:r>
          </a:p>
          <a:p>
            <a:pPr lvl="2"/>
            <a:r>
              <a:rPr lang="sk-SK" smtClean="0"/>
              <a:t>Tretia úroveň</a:t>
            </a:r>
          </a:p>
          <a:p>
            <a:pPr lvl="3"/>
            <a:r>
              <a:rPr lang="sk-SK" smtClean="0"/>
              <a:t>Štvrtá úroveň</a:t>
            </a:r>
          </a:p>
          <a:p>
            <a:pPr lvl="4"/>
            <a:r>
              <a:rPr lang="sk-SK" smtClean="0"/>
              <a:t>Piata úroveň</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sk-SK" smtClean="0"/>
              <a:t>Upraviť štýly predlohy textu</a:t>
            </a:r>
          </a:p>
        </p:txBody>
      </p:sp>
      <p:sp>
        <p:nvSpPr>
          <p:cNvPr id="5" name="Date Placeholder 4"/>
          <p:cNvSpPr>
            <a:spLocks noGrp="1"/>
          </p:cNvSpPr>
          <p:nvPr>
            <p:ph type="dt" sz="half" idx="10"/>
          </p:nvPr>
        </p:nvSpPr>
        <p:spPr/>
        <p:txBody>
          <a:bodyPr/>
          <a:lstStyle/>
          <a:p>
            <a:fld id="{ADB3B3CC-7C84-44FA-B1A1-CB0B619FA94A}" type="datetime1">
              <a:rPr lang="en-US" smtClean="0"/>
              <a:t>10/21/2022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ok s popisom">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sk-SK" smtClean="0"/>
              <a:t>Upravte štýly predlohy textu</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sk-SK" smtClean="0"/>
              <a:t>Ak chcete pridať obrázok, kliknite na ikonu</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sk-SK" smtClean="0"/>
              <a:t>Upraviť štýly predlohy textu</a:t>
            </a:r>
          </a:p>
        </p:txBody>
      </p:sp>
      <p:sp>
        <p:nvSpPr>
          <p:cNvPr id="5" name="Date Placeholder 4"/>
          <p:cNvSpPr>
            <a:spLocks noGrp="1"/>
          </p:cNvSpPr>
          <p:nvPr>
            <p:ph type="dt" sz="half" idx="10"/>
          </p:nvPr>
        </p:nvSpPr>
        <p:spPr/>
        <p:txBody>
          <a:bodyPr/>
          <a:lstStyle/>
          <a:p>
            <a:fld id="{74CFAE21-8243-411F-9B21-EC8F389F188D}" type="datetime1">
              <a:rPr lang="en-US" smtClean="0"/>
              <a:t>10/21/2022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atický obrázok s popisom">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sk-SK" smtClean="0"/>
              <a:t>Upravte štýly predlohy textu</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sk-SK" smtClean="0"/>
              <a:t>Ak chcete pridať obrázok, kliknite na ikonu</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sk-SK" smtClean="0"/>
              <a:t>Upraviť štýly predlohy textu</a:t>
            </a:r>
          </a:p>
        </p:txBody>
      </p:sp>
      <p:sp>
        <p:nvSpPr>
          <p:cNvPr id="5" name="Date Placeholder 4"/>
          <p:cNvSpPr>
            <a:spLocks noGrp="1"/>
          </p:cNvSpPr>
          <p:nvPr>
            <p:ph type="dt" sz="half" idx="10"/>
          </p:nvPr>
        </p:nvSpPr>
        <p:spPr/>
        <p:txBody>
          <a:bodyPr/>
          <a:lstStyle/>
          <a:p>
            <a:fld id="{D65D7E8C-F518-4BB1-AFAB-7DCEE2B6A895}" type="datetime1">
              <a:rPr lang="en-US" smtClean="0"/>
              <a:t>10/21/2022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Názov a popis">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sk-SK" smtClean="0"/>
              <a:t>Upravte štýly predlohy textu</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sk-SK" smtClean="0"/>
              <a:t>Upraviť štýly predlohy textu</a:t>
            </a:r>
          </a:p>
        </p:txBody>
      </p:sp>
      <p:sp>
        <p:nvSpPr>
          <p:cNvPr id="4" name="Date Placeholder 3"/>
          <p:cNvSpPr>
            <a:spLocks noGrp="1"/>
          </p:cNvSpPr>
          <p:nvPr>
            <p:ph type="dt" sz="half" idx="10"/>
          </p:nvPr>
        </p:nvSpPr>
        <p:spPr/>
        <p:txBody>
          <a:bodyPr/>
          <a:lstStyle/>
          <a:p>
            <a:fld id="{1251DA69-9B8C-4E6B-97FB-0DEBF3944149}" type="datetime1">
              <a:rPr lang="en-US" smtClean="0"/>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Ponuka s popisom">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sk-SK" smtClean="0"/>
              <a:t>Upravte štýly predlohy textu</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sk-SK" smtClean="0"/>
              <a:t>Upraviť štýly predlohy textu</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sk-SK" smtClean="0"/>
              <a:t>Upraviť štýly predlohy textu</a:t>
            </a:r>
          </a:p>
        </p:txBody>
      </p:sp>
      <p:sp>
        <p:nvSpPr>
          <p:cNvPr id="4" name="Date Placeholder 3"/>
          <p:cNvSpPr>
            <a:spLocks noGrp="1"/>
          </p:cNvSpPr>
          <p:nvPr>
            <p:ph type="dt" sz="half" idx="10"/>
          </p:nvPr>
        </p:nvSpPr>
        <p:spPr/>
        <p:txBody>
          <a:bodyPr/>
          <a:lstStyle/>
          <a:p>
            <a:fld id="{16BFAC7C-015A-4257-B1AA-0A52466F6970}" type="datetime1">
              <a:rPr lang="en-US" smtClean="0"/>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Karta s názvom">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sk-SK" smtClean="0"/>
              <a:t>Upravte štýly predlohy textu</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sk-SK" smtClean="0"/>
              <a:t>Upraviť štýly predlohy textu</a:t>
            </a:r>
          </a:p>
        </p:txBody>
      </p:sp>
      <p:sp>
        <p:nvSpPr>
          <p:cNvPr id="4" name="Date Placeholder 3"/>
          <p:cNvSpPr>
            <a:spLocks noGrp="1"/>
          </p:cNvSpPr>
          <p:nvPr>
            <p:ph type="dt" sz="half" idx="10"/>
          </p:nvPr>
        </p:nvSpPr>
        <p:spPr/>
        <p:txBody>
          <a:bodyPr/>
          <a:lstStyle/>
          <a:p>
            <a:fld id="{AC75A7FF-9A3C-496F-9968-6EE432702762}" type="datetime1">
              <a:rPr lang="en-US" smtClean="0"/>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Karta s názvom ponuky">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sk-SK" smtClean="0"/>
              <a:t>Upravte štýly predlohy textu</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sk-SK" smtClean="0"/>
              <a:t>Upraviť štýly predlohy textu</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sk-SK" smtClean="0"/>
              <a:t>Upraviť štýly predlohy textu</a:t>
            </a:r>
          </a:p>
        </p:txBody>
      </p:sp>
      <p:sp>
        <p:nvSpPr>
          <p:cNvPr id="4" name="Date Placeholder 3"/>
          <p:cNvSpPr>
            <a:spLocks noGrp="1"/>
          </p:cNvSpPr>
          <p:nvPr>
            <p:ph type="dt" sz="half" idx="10"/>
          </p:nvPr>
        </p:nvSpPr>
        <p:spPr/>
        <p:txBody>
          <a:bodyPr/>
          <a:lstStyle/>
          <a:p>
            <a:fld id="{4BF52A14-8A49-4D35-8E94-3785F7DAB7D8}" type="datetime1">
              <a:rPr lang="en-US" smtClean="0"/>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alebo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sk-SK" smtClean="0"/>
              <a:t>Upravte štýly predlohy textu</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sk-SK" smtClean="0"/>
              <a:t>Upraviť štýly predlohy textu</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sk-SK" smtClean="0"/>
              <a:t>Upraviť štýly predlohy textu</a:t>
            </a:r>
          </a:p>
        </p:txBody>
      </p:sp>
      <p:sp>
        <p:nvSpPr>
          <p:cNvPr id="4" name="Date Placeholder 3"/>
          <p:cNvSpPr>
            <a:spLocks noGrp="1"/>
          </p:cNvSpPr>
          <p:nvPr>
            <p:ph type="dt" sz="half" idx="10"/>
          </p:nvPr>
        </p:nvSpPr>
        <p:spPr/>
        <p:txBody>
          <a:bodyPr/>
          <a:lstStyle/>
          <a:p>
            <a:fld id="{5BFF5C55-CEAA-445F-9E60-D1BB59AAF4F9}" type="datetime1">
              <a:rPr lang="en-US" smtClean="0"/>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Nadpis a z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sk-SK" smtClean="0"/>
              <a:t>Upravte štýly predlohy textu</a:t>
            </a:r>
            <a:endParaRPr lang="en-US" dirty="0"/>
          </a:p>
        </p:txBody>
      </p:sp>
      <p:sp>
        <p:nvSpPr>
          <p:cNvPr id="3" name="Vertical Text Placeholder 2"/>
          <p:cNvSpPr>
            <a:spLocks noGrp="1"/>
          </p:cNvSpPr>
          <p:nvPr>
            <p:ph type="body" orient="vert" idx="1"/>
          </p:nvPr>
        </p:nvSpPr>
        <p:spPr/>
        <p:txBody>
          <a:bodyPr vert="eaVert" anchor="t"/>
          <a:lstStyle/>
          <a:p>
            <a:pPr lvl="0"/>
            <a:r>
              <a:rPr lang="sk-SK" smtClean="0"/>
              <a:t>Upraviť štýly predlohy textu</a:t>
            </a:r>
          </a:p>
          <a:p>
            <a:pPr lvl="1"/>
            <a:r>
              <a:rPr lang="sk-SK" smtClean="0"/>
              <a:t>Druhá úroveň</a:t>
            </a:r>
          </a:p>
          <a:p>
            <a:pPr lvl="2"/>
            <a:r>
              <a:rPr lang="sk-SK" smtClean="0"/>
              <a:t>Tretia úroveň</a:t>
            </a:r>
          </a:p>
          <a:p>
            <a:pPr lvl="3"/>
            <a:r>
              <a:rPr lang="sk-SK" smtClean="0"/>
              <a:t>Štvrtá úroveň</a:t>
            </a:r>
          </a:p>
          <a:p>
            <a:pPr lvl="4"/>
            <a:r>
              <a:rPr lang="sk-SK" smtClean="0"/>
              <a:t>Piata úroveň</a:t>
            </a:r>
            <a:endParaRPr lang="en-US" dirty="0"/>
          </a:p>
        </p:txBody>
      </p:sp>
      <p:sp>
        <p:nvSpPr>
          <p:cNvPr id="4" name="Date Placeholder 3"/>
          <p:cNvSpPr>
            <a:spLocks noGrp="1"/>
          </p:cNvSpPr>
          <p:nvPr>
            <p:ph type="dt" sz="half" idx="10"/>
          </p:nvPr>
        </p:nvSpPr>
        <p:spPr/>
        <p:txBody>
          <a:bodyPr/>
          <a:lstStyle/>
          <a:p>
            <a:fld id="{C69BC2BA-4EBE-4C22-91D1-DB668007A5FB}" type="datetime1">
              <a:rPr lang="en-US" smtClean="0"/>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Z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sk-SK" smtClean="0"/>
              <a:t>Upravte štýly predlohy textu</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sk-SK" smtClean="0"/>
              <a:t>Upraviť štýly predlohy textu</a:t>
            </a:r>
          </a:p>
          <a:p>
            <a:pPr lvl="1"/>
            <a:r>
              <a:rPr lang="sk-SK" smtClean="0"/>
              <a:t>Druhá úroveň</a:t>
            </a:r>
          </a:p>
          <a:p>
            <a:pPr lvl="2"/>
            <a:r>
              <a:rPr lang="sk-SK" smtClean="0"/>
              <a:t>Tretia úroveň</a:t>
            </a:r>
          </a:p>
          <a:p>
            <a:pPr lvl="3"/>
            <a:r>
              <a:rPr lang="sk-SK" smtClean="0"/>
              <a:t>Štvrtá úroveň</a:t>
            </a:r>
          </a:p>
          <a:p>
            <a:pPr lvl="4"/>
            <a:r>
              <a:rPr lang="sk-SK" smtClean="0"/>
              <a:t>Piata úroveň</a:t>
            </a:r>
            <a:endParaRPr lang="en-US" dirty="0"/>
          </a:p>
        </p:txBody>
      </p:sp>
      <p:sp>
        <p:nvSpPr>
          <p:cNvPr id="4" name="Date Placeholder 3"/>
          <p:cNvSpPr>
            <a:spLocks noGrp="1"/>
          </p:cNvSpPr>
          <p:nvPr>
            <p:ph type="dt" sz="half" idx="10"/>
          </p:nvPr>
        </p:nvSpPr>
        <p:spPr/>
        <p:txBody>
          <a:bodyPr/>
          <a:lstStyle/>
          <a:p>
            <a:fld id="{347AA185-5C4B-44D0-AA4D-61B16E87C0FB}" type="datetime1">
              <a:rPr lang="en-US" smtClean="0"/>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sk-SK" smtClean="0"/>
              <a:t>Upravte štýly predlohy textu</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sk-SK" smtClean="0"/>
              <a:t>Upraviť štýly predlohy textu</a:t>
            </a:r>
          </a:p>
          <a:p>
            <a:pPr lvl="1"/>
            <a:r>
              <a:rPr lang="sk-SK" smtClean="0"/>
              <a:t>Druhá úroveň</a:t>
            </a:r>
          </a:p>
          <a:p>
            <a:pPr lvl="2"/>
            <a:r>
              <a:rPr lang="sk-SK" smtClean="0"/>
              <a:t>Tretia úroveň</a:t>
            </a:r>
          </a:p>
          <a:p>
            <a:pPr lvl="3"/>
            <a:r>
              <a:rPr lang="sk-SK" smtClean="0"/>
              <a:t>Štvrtá úroveň</a:t>
            </a:r>
          </a:p>
          <a:p>
            <a:pPr lvl="4"/>
            <a:r>
              <a:rPr lang="sk-SK" smtClean="0"/>
              <a:t>Piata úroveň</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78E0906-BD23-4DDB-8493-8D6DE03C94A0}" type="datetime1">
              <a:rPr lang="en-US" smtClean="0"/>
              <a:t>10/21/2022</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hf hdr="0" dt="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2.jp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5.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6.jp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1.xml"/><Relationship Id="rId1" Type="http://schemas.openxmlformats.org/officeDocument/2006/relationships/slideLayout" Target="../slideLayouts/slideLayout5.xml"/><Relationship Id="rId4" Type="http://schemas.openxmlformats.org/officeDocument/2006/relationships/image" Target="../media/image18.jpg"/></Relationships>
</file>

<file path=ppt/slides/_rels/slide22.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2.xml"/><Relationship Id="rId1" Type="http://schemas.openxmlformats.org/officeDocument/2006/relationships/slideLayout" Target="../slideLayouts/slideLayout5.xml"/><Relationship Id="rId4" Type="http://schemas.openxmlformats.org/officeDocument/2006/relationships/image" Target="../media/image20.jpg"/></Relationships>
</file>

<file path=ppt/slides/_rels/slide23.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24.xml"/><Relationship Id="rId1" Type="http://schemas.openxmlformats.org/officeDocument/2006/relationships/slideLayout" Target="../slideLayouts/slideLayout5.xml"/><Relationship Id="rId4" Type="http://schemas.openxmlformats.org/officeDocument/2006/relationships/image" Target="../media/image23.jpg"/></Relationships>
</file>

<file path=ppt/slides/_rels/slide25.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25.xml"/><Relationship Id="rId1" Type="http://schemas.openxmlformats.org/officeDocument/2006/relationships/slideLayout" Target="../slideLayouts/slideLayout5.xml"/><Relationship Id="rId4" Type="http://schemas.openxmlformats.org/officeDocument/2006/relationships/image" Target="../media/image25.jp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27.xml"/><Relationship Id="rId1" Type="http://schemas.openxmlformats.org/officeDocument/2006/relationships/slideLayout" Target="../slideLayouts/slideLayout5.xml"/><Relationship Id="rId4" Type="http://schemas.openxmlformats.org/officeDocument/2006/relationships/image" Target="../media/image27.jp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35.xml"/><Relationship Id="rId1" Type="http://schemas.openxmlformats.org/officeDocument/2006/relationships/slideLayout" Target="../slideLayouts/slideLayout5.xml"/><Relationship Id="rId4" Type="http://schemas.openxmlformats.org/officeDocument/2006/relationships/image" Target="../media/image33.jp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37.xml"/><Relationship Id="rId1" Type="http://schemas.openxmlformats.org/officeDocument/2006/relationships/slideLayout" Target="../slideLayouts/slideLayout5.xml"/><Relationship Id="rId4" Type="http://schemas.openxmlformats.org/officeDocument/2006/relationships/image" Target="../media/image35.jpg"/></Relationships>
</file>

<file path=ppt/slides/_rels/slide38.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38.xml"/><Relationship Id="rId1" Type="http://schemas.openxmlformats.org/officeDocument/2006/relationships/slideLayout" Target="../slideLayouts/slideLayout5.xml"/><Relationship Id="rId4" Type="http://schemas.openxmlformats.org/officeDocument/2006/relationships/image" Target="../media/image37.jpg"/></Relationships>
</file>

<file path=ppt/slides/_rels/slide39.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41.xml"/><Relationship Id="rId1" Type="http://schemas.openxmlformats.org/officeDocument/2006/relationships/slideLayout" Target="../slideLayouts/slideLayout5.xml"/><Relationship Id="rId4" Type="http://schemas.openxmlformats.org/officeDocument/2006/relationships/image" Target="../media/image40.jp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notesSlide" Target="../notesSlides/notesSlide43.xml"/><Relationship Id="rId1" Type="http://schemas.openxmlformats.org/officeDocument/2006/relationships/slideLayout" Target="../slideLayouts/slideLayout5.xml"/><Relationship Id="rId4" Type="http://schemas.openxmlformats.org/officeDocument/2006/relationships/image" Target="../media/image42.jpg"/></Relationships>
</file>

<file path=ppt/slides/_rels/slide44.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notesSlide" Target="../notesSlides/notesSlide44.xml"/><Relationship Id="rId1" Type="http://schemas.openxmlformats.org/officeDocument/2006/relationships/slideLayout" Target="../slideLayouts/slideLayout5.xml"/><Relationship Id="rId4" Type="http://schemas.openxmlformats.org/officeDocument/2006/relationships/image" Target="../media/image44.jpg"/></Relationships>
</file>

<file path=ppt/slides/_rels/slide45.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45.xml"/><Relationship Id="rId1" Type="http://schemas.openxmlformats.org/officeDocument/2006/relationships/slideLayout" Target="../slideLayouts/slideLayout5.xml"/><Relationship Id="rId4" Type="http://schemas.openxmlformats.org/officeDocument/2006/relationships/image" Target="../media/image46.jpg"/></Relationships>
</file>

<file path=ppt/slides/_rels/slide46.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notesSlide" Target="../notesSlides/notesSlide46.xml"/><Relationship Id="rId1" Type="http://schemas.openxmlformats.org/officeDocument/2006/relationships/slideLayout" Target="../slideLayouts/slideLayout5.xml"/><Relationship Id="rId4" Type="http://schemas.openxmlformats.org/officeDocument/2006/relationships/image" Target="../media/image48.jpg"/></Relationships>
</file>

<file path=ppt/slides/_rels/slide47.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notesSlide" Target="../notesSlides/notesSlide47.xml"/><Relationship Id="rId1" Type="http://schemas.openxmlformats.org/officeDocument/2006/relationships/slideLayout" Target="../slideLayouts/slideLayout5.xml"/><Relationship Id="rId4" Type="http://schemas.openxmlformats.org/officeDocument/2006/relationships/image" Target="../media/image50.jpg"/></Relationships>
</file>

<file path=ppt/slides/_rels/slide48.xml.rels><?xml version="1.0" encoding="UTF-8" standalone="yes"?>
<Relationships xmlns="http://schemas.openxmlformats.org/package/2006/relationships"><Relationship Id="rId3" Type="http://schemas.openxmlformats.org/officeDocument/2006/relationships/image" Target="../media/image51.jpg"/><Relationship Id="rId2" Type="http://schemas.openxmlformats.org/officeDocument/2006/relationships/notesSlide" Target="../notesSlides/notesSlide48.xml"/><Relationship Id="rId1" Type="http://schemas.openxmlformats.org/officeDocument/2006/relationships/slideLayout" Target="../slideLayouts/slideLayout2.xml"/><Relationship Id="rId4" Type="http://schemas.openxmlformats.org/officeDocument/2006/relationships/image" Target="../media/image52.jpg"/></Relationships>
</file>

<file path=ppt/slides/_rels/slide49.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notesSlide" Target="../notesSlides/notesSlide49.xml"/><Relationship Id="rId1" Type="http://schemas.openxmlformats.org/officeDocument/2006/relationships/slideLayout" Target="../slideLayouts/slideLayout2.xml"/><Relationship Id="rId4" Type="http://schemas.openxmlformats.org/officeDocument/2006/relationships/image" Target="../media/image54.jpg"/></Relationships>
</file>

<file path=ppt/slides/_rels/slide50.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56.jpg"/><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notesSlide" Target="../notesSlides/notesSlide52.xml"/><Relationship Id="rId1" Type="http://schemas.openxmlformats.org/officeDocument/2006/relationships/slideLayout" Target="../slideLayouts/slideLayout2.xml"/><Relationship Id="rId4" Type="http://schemas.openxmlformats.org/officeDocument/2006/relationships/image" Target="../media/image58.jpg"/></Relationships>
</file>

<file path=ppt/slides/_rels/slide53.xml.rels><?xml version="1.0" encoding="UTF-8" standalone="yes"?>
<Relationships xmlns="http://schemas.openxmlformats.org/package/2006/relationships"><Relationship Id="rId3" Type="http://schemas.openxmlformats.org/officeDocument/2006/relationships/image" Target="../media/image59.jpg"/><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60.jpg"/><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61.jpg"/><Relationship Id="rId2" Type="http://schemas.openxmlformats.org/officeDocument/2006/relationships/notesSlide" Target="../notesSlides/notesSlide59.xml"/><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3" Type="http://schemas.openxmlformats.org/officeDocument/2006/relationships/image" Target="../media/image62.jpg"/><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63.jpg"/><Relationship Id="rId2" Type="http://schemas.openxmlformats.org/officeDocument/2006/relationships/notesSlide" Target="../notesSlides/notesSlide62.xml"/><Relationship Id="rId1" Type="http://schemas.openxmlformats.org/officeDocument/2006/relationships/slideLayout" Target="../slideLayouts/slideLayout5.xml"/><Relationship Id="rId4" Type="http://schemas.openxmlformats.org/officeDocument/2006/relationships/image" Target="../media/image64.jpg"/></Relationships>
</file>

<file path=ppt/slides/_rels/slide63.xml.rels><?xml version="1.0" encoding="UTF-8" standalone="yes"?>
<Relationships xmlns="http://schemas.openxmlformats.org/package/2006/relationships"><Relationship Id="rId3" Type="http://schemas.openxmlformats.org/officeDocument/2006/relationships/image" Target="../media/image65.jpg"/><Relationship Id="rId2" Type="http://schemas.openxmlformats.org/officeDocument/2006/relationships/notesSlide" Target="../notesSlides/notesSlide63.xml"/><Relationship Id="rId1" Type="http://schemas.openxmlformats.org/officeDocument/2006/relationships/slideLayout" Target="../slideLayouts/slideLayout5.xml"/><Relationship Id="rId4" Type="http://schemas.openxmlformats.org/officeDocument/2006/relationships/image" Target="../media/image66.jpg"/></Relationships>
</file>

<file path=ppt/slides/_rels/slide64.xml.rels><?xml version="1.0" encoding="UTF-8" standalone="yes"?>
<Relationships xmlns="http://schemas.openxmlformats.org/package/2006/relationships"><Relationship Id="rId3" Type="http://schemas.openxmlformats.org/officeDocument/2006/relationships/image" Target="../media/image67.jpg"/><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68.jpg"/><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69.jpg"/><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70.jpg"/><Relationship Id="rId2" Type="http://schemas.openxmlformats.org/officeDocument/2006/relationships/notesSlide" Target="../notesSlides/notesSlide69.xml"/><Relationship Id="rId1" Type="http://schemas.openxmlformats.org/officeDocument/2006/relationships/slideLayout" Target="../slideLayouts/slideLayout5.xml"/><Relationship Id="rId4" Type="http://schemas.openxmlformats.org/officeDocument/2006/relationships/image" Target="../media/image71.jpg"/></Relationships>
</file>

<file path=ppt/slides/_rels/slide70.xml.rels><?xml version="1.0" encoding="UTF-8" standalone="yes"?>
<Relationships xmlns="http://schemas.openxmlformats.org/package/2006/relationships"><Relationship Id="rId3" Type="http://schemas.openxmlformats.org/officeDocument/2006/relationships/image" Target="../media/image72.jpg"/><Relationship Id="rId2" Type="http://schemas.openxmlformats.org/officeDocument/2006/relationships/notesSlide" Target="../notesSlides/notesSlide70.xml"/><Relationship Id="rId1" Type="http://schemas.openxmlformats.org/officeDocument/2006/relationships/slideLayout" Target="../slideLayouts/slideLayout5.xml"/><Relationship Id="rId4" Type="http://schemas.openxmlformats.org/officeDocument/2006/relationships/image" Target="../media/image73.jpg"/></Relationships>
</file>

<file path=ppt/slides/_rels/slide71.xml.rels><?xml version="1.0" encoding="UTF-8" standalone="yes"?>
<Relationships xmlns="http://schemas.openxmlformats.org/package/2006/relationships"><Relationship Id="rId3" Type="http://schemas.openxmlformats.org/officeDocument/2006/relationships/image" Target="../media/image74.jpg"/><Relationship Id="rId2" Type="http://schemas.openxmlformats.org/officeDocument/2006/relationships/notesSlide" Target="../notesSlides/notesSlide71.xml"/><Relationship Id="rId1" Type="http://schemas.openxmlformats.org/officeDocument/2006/relationships/slideLayout" Target="../slideLayouts/slideLayout5.xml"/><Relationship Id="rId4" Type="http://schemas.openxmlformats.org/officeDocument/2006/relationships/image" Target="../media/image75.jpg"/></Relationships>
</file>

<file path=ppt/slides/_rels/slide72.xml.rels><?xml version="1.0" encoding="UTF-8" standalone="yes"?>
<Relationships xmlns="http://schemas.openxmlformats.org/package/2006/relationships"><Relationship Id="rId3" Type="http://schemas.openxmlformats.org/officeDocument/2006/relationships/image" Target="../media/image76.jpg"/><Relationship Id="rId2" Type="http://schemas.openxmlformats.org/officeDocument/2006/relationships/notesSlide" Target="../notesSlides/notesSlide72.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77.jpg"/><Relationship Id="rId2" Type="http://schemas.openxmlformats.org/officeDocument/2006/relationships/notesSlide" Target="../notesSlides/notesSlide73.xml"/><Relationship Id="rId1" Type="http://schemas.openxmlformats.org/officeDocument/2006/relationships/slideLayout" Target="../slideLayouts/slideLayout5.xml"/><Relationship Id="rId4" Type="http://schemas.openxmlformats.org/officeDocument/2006/relationships/image" Target="../media/image78.jpg"/></Relationships>
</file>

<file path=ppt/slides/_rels/slide74.xml.rels><?xml version="1.0" encoding="UTF-8" standalone="yes"?>
<Relationships xmlns="http://schemas.openxmlformats.org/package/2006/relationships"><Relationship Id="rId3" Type="http://schemas.openxmlformats.org/officeDocument/2006/relationships/image" Target="../media/image79.jpg"/><Relationship Id="rId2" Type="http://schemas.openxmlformats.org/officeDocument/2006/relationships/notesSlide" Target="../notesSlides/notesSlide74.xml"/><Relationship Id="rId1" Type="http://schemas.openxmlformats.org/officeDocument/2006/relationships/slideLayout" Target="../slideLayouts/slideLayout5.xml"/><Relationship Id="rId4" Type="http://schemas.openxmlformats.org/officeDocument/2006/relationships/image" Target="../media/image80.jpg"/></Relationships>
</file>

<file path=ppt/slides/_rels/slide75.xml.rels><?xml version="1.0" encoding="UTF-8" standalone="yes"?>
<Relationships xmlns="http://schemas.openxmlformats.org/package/2006/relationships"><Relationship Id="rId3" Type="http://schemas.openxmlformats.org/officeDocument/2006/relationships/image" Target="../media/image81.jpg"/><Relationship Id="rId2" Type="http://schemas.openxmlformats.org/officeDocument/2006/relationships/notesSlide" Target="../notesSlides/notesSlide75.xml"/><Relationship Id="rId1" Type="http://schemas.openxmlformats.org/officeDocument/2006/relationships/slideLayout" Target="../slideLayouts/slideLayout5.xml"/><Relationship Id="rId4" Type="http://schemas.openxmlformats.org/officeDocument/2006/relationships/image" Target="../media/image82.jpg"/></Relationships>
</file>

<file path=ppt/slides/_rels/slide76.xml.rels><?xml version="1.0" encoding="UTF-8" standalone="yes"?>
<Relationships xmlns="http://schemas.openxmlformats.org/package/2006/relationships"><Relationship Id="rId3" Type="http://schemas.openxmlformats.org/officeDocument/2006/relationships/image" Target="../media/image83.jpg"/><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84.jpg"/><Relationship Id="rId2" Type="http://schemas.openxmlformats.org/officeDocument/2006/relationships/notesSlide" Target="../notesSlides/notesSlide77.xml"/><Relationship Id="rId1" Type="http://schemas.openxmlformats.org/officeDocument/2006/relationships/slideLayout" Target="../slideLayouts/slideLayout5.xml"/><Relationship Id="rId4" Type="http://schemas.openxmlformats.org/officeDocument/2006/relationships/image" Target="../media/image85.jpg"/></Relationships>
</file>

<file path=ppt/slides/_rels/slide78.xml.rels><?xml version="1.0" encoding="UTF-8" standalone="yes"?>
<Relationships xmlns="http://schemas.openxmlformats.org/package/2006/relationships"><Relationship Id="rId3" Type="http://schemas.openxmlformats.org/officeDocument/2006/relationships/image" Target="../media/image86.jpg"/><Relationship Id="rId2" Type="http://schemas.openxmlformats.org/officeDocument/2006/relationships/notesSlide" Target="../notesSlides/notesSlide78.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87.jpg"/><Relationship Id="rId2" Type="http://schemas.openxmlformats.org/officeDocument/2006/relationships/notesSlide" Target="../notesSlides/notesSlide79.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88.jpg"/><Relationship Id="rId2" Type="http://schemas.openxmlformats.org/officeDocument/2006/relationships/notesSlide" Target="../notesSlides/notesSlide80.xml"/><Relationship Id="rId1" Type="http://schemas.openxmlformats.org/officeDocument/2006/relationships/slideLayout" Target="../slideLayouts/slideLayout5.xml"/><Relationship Id="rId4" Type="http://schemas.openxmlformats.org/officeDocument/2006/relationships/image" Target="../media/image89.jpg"/></Relationships>
</file>

<file path=ppt/slides/_rels/slide81.xml.rels><?xml version="1.0" encoding="UTF-8" standalone="yes"?>
<Relationships xmlns="http://schemas.openxmlformats.org/package/2006/relationships"><Relationship Id="rId3" Type="http://schemas.openxmlformats.org/officeDocument/2006/relationships/image" Target="../media/image90.jpg"/><Relationship Id="rId2" Type="http://schemas.openxmlformats.org/officeDocument/2006/relationships/notesSlide" Target="../notesSlides/notesSlide81.xml"/><Relationship Id="rId1" Type="http://schemas.openxmlformats.org/officeDocument/2006/relationships/slideLayout" Target="../slideLayouts/slideLayout5.xml"/><Relationship Id="rId4" Type="http://schemas.openxmlformats.org/officeDocument/2006/relationships/image" Target="../media/image91.jpg"/></Relationships>
</file>

<file path=ppt/slides/_rels/slide82.xml.rels><?xml version="1.0" encoding="UTF-8" standalone="yes"?>
<Relationships xmlns="http://schemas.openxmlformats.org/package/2006/relationships"><Relationship Id="rId3" Type="http://schemas.openxmlformats.org/officeDocument/2006/relationships/image" Target="../media/image92.jpg"/><Relationship Id="rId2" Type="http://schemas.openxmlformats.org/officeDocument/2006/relationships/notesSlide" Target="../notesSlides/notesSlide82.xml"/><Relationship Id="rId1" Type="http://schemas.openxmlformats.org/officeDocument/2006/relationships/slideLayout" Target="../slideLayouts/slideLayout5.xml"/><Relationship Id="rId4" Type="http://schemas.openxmlformats.org/officeDocument/2006/relationships/image" Target="../media/image93.jpg"/></Relationships>
</file>

<file path=ppt/slides/_rels/slide83.xml.rels><?xml version="1.0" encoding="UTF-8" standalone="yes"?>
<Relationships xmlns="http://schemas.openxmlformats.org/package/2006/relationships"><Relationship Id="rId3" Type="http://schemas.openxmlformats.org/officeDocument/2006/relationships/image" Target="../media/image94.jpg"/><Relationship Id="rId2" Type="http://schemas.openxmlformats.org/officeDocument/2006/relationships/notesSlide" Target="../notesSlides/notesSlide83.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95.jpg"/><Relationship Id="rId2" Type="http://schemas.openxmlformats.org/officeDocument/2006/relationships/notesSlide" Target="../notesSlides/notesSlide84.xml"/><Relationship Id="rId1" Type="http://schemas.openxmlformats.org/officeDocument/2006/relationships/slideLayout" Target="../slideLayouts/slideLayout5.xml"/><Relationship Id="rId4" Type="http://schemas.openxmlformats.org/officeDocument/2006/relationships/image" Target="../media/image96.jpg"/></Relationships>
</file>

<file path=ppt/slides/_rels/slide85.xml.rels><?xml version="1.0" encoding="UTF-8" standalone="yes"?>
<Relationships xmlns="http://schemas.openxmlformats.org/package/2006/relationships"><Relationship Id="rId3" Type="http://schemas.openxmlformats.org/officeDocument/2006/relationships/image" Target="../media/image97.jpg"/><Relationship Id="rId2" Type="http://schemas.openxmlformats.org/officeDocument/2006/relationships/notesSlide" Target="../notesSlides/notesSlide85.xml"/><Relationship Id="rId1" Type="http://schemas.openxmlformats.org/officeDocument/2006/relationships/slideLayout" Target="../slideLayouts/slideLayout5.xml"/><Relationship Id="rId4" Type="http://schemas.openxmlformats.org/officeDocument/2006/relationships/image" Target="../media/image98.jpg"/></Relationships>
</file>

<file path=ppt/slides/_rels/slide86.xml.rels><?xml version="1.0" encoding="UTF-8" standalone="yes"?>
<Relationships xmlns="http://schemas.openxmlformats.org/package/2006/relationships"><Relationship Id="rId3" Type="http://schemas.openxmlformats.org/officeDocument/2006/relationships/image" Target="../media/image99.jpg"/><Relationship Id="rId2" Type="http://schemas.openxmlformats.org/officeDocument/2006/relationships/notesSlide" Target="../notesSlides/notesSlide86.xml"/><Relationship Id="rId1" Type="http://schemas.openxmlformats.org/officeDocument/2006/relationships/slideLayout" Target="../slideLayouts/slideLayout5.xml"/><Relationship Id="rId4" Type="http://schemas.openxmlformats.org/officeDocument/2006/relationships/image" Target="../media/image100.jpg"/></Relationships>
</file>

<file path=ppt/slides/_rels/slide87.xml.rels><?xml version="1.0" encoding="UTF-8" standalone="yes"?>
<Relationships xmlns="http://schemas.openxmlformats.org/package/2006/relationships"><Relationship Id="rId3" Type="http://schemas.openxmlformats.org/officeDocument/2006/relationships/image" Target="../media/image101.jpg"/><Relationship Id="rId2" Type="http://schemas.openxmlformats.org/officeDocument/2006/relationships/notesSlide" Target="../notesSlides/notesSlide87.xml"/><Relationship Id="rId1" Type="http://schemas.openxmlformats.org/officeDocument/2006/relationships/slideLayout" Target="../slideLayouts/slideLayout5.xml"/><Relationship Id="rId4" Type="http://schemas.openxmlformats.org/officeDocument/2006/relationships/image" Target="../media/image102.jpg"/></Relationships>
</file>

<file path=ppt/slides/_rels/slide88.xml.rels><?xml version="1.0" encoding="UTF-8" standalone="yes"?>
<Relationships xmlns="http://schemas.openxmlformats.org/package/2006/relationships"><Relationship Id="rId3" Type="http://schemas.openxmlformats.org/officeDocument/2006/relationships/image" Target="../media/image103.jpg"/><Relationship Id="rId2" Type="http://schemas.openxmlformats.org/officeDocument/2006/relationships/notesSlide" Target="../notesSlides/notesSlide88.xml"/><Relationship Id="rId1" Type="http://schemas.openxmlformats.org/officeDocument/2006/relationships/slideLayout" Target="../slideLayouts/slideLayout4.xml"/><Relationship Id="rId4" Type="http://schemas.openxmlformats.org/officeDocument/2006/relationships/image" Target="../media/image104.jpg"/></Relationships>
</file>

<file path=ppt/slides/_rels/slide89.xml.rels><?xml version="1.0" encoding="UTF-8" standalone="yes"?>
<Relationships xmlns="http://schemas.openxmlformats.org/package/2006/relationships"><Relationship Id="rId3" Type="http://schemas.openxmlformats.org/officeDocument/2006/relationships/image" Target="../media/image105.jpg"/><Relationship Id="rId2" Type="http://schemas.openxmlformats.org/officeDocument/2006/relationships/notesSlide" Target="../notesSlides/notesSlide89.xm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image" Target="../media/image106.jpg"/><Relationship Id="rId2" Type="http://schemas.openxmlformats.org/officeDocument/2006/relationships/notesSlide" Target="../notesSlides/notesSlide90.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image" Target="../media/image107.jpg"/><Relationship Id="rId2" Type="http://schemas.openxmlformats.org/officeDocument/2006/relationships/notesSlide" Target="../notesSlides/notesSlide91.xml"/><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image" Target="../media/image108.jpg"/><Relationship Id="rId2" Type="http://schemas.openxmlformats.org/officeDocument/2006/relationships/notesSlide" Target="../notesSlides/notesSlide92.xml"/><Relationship Id="rId1" Type="http://schemas.openxmlformats.org/officeDocument/2006/relationships/slideLayout" Target="../slideLayouts/slideLayout5.xml"/><Relationship Id="rId4" Type="http://schemas.openxmlformats.org/officeDocument/2006/relationships/image" Target="../media/image109.jpg"/></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93.xml"/><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3" Type="http://schemas.openxmlformats.org/officeDocument/2006/relationships/image" Target="../media/image110.jpg"/><Relationship Id="rId2" Type="http://schemas.openxmlformats.org/officeDocument/2006/relationships/notesSlide" Target="../notesSlides/notesSlide94.xm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95.xml"/><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image" Target="../media/image111.jpg"/><Relationship Id="rId2" Type="http://schemas.openxmlformats.org/officeDocument/2006/relationships/notesSlide" Target="../notesSlides/notesSlide96.xml"/><Relationship Id="rId1" Type="http://schemas.openxmlformats.org/officeDocument/2006/relationships/slideLayout" Target="../slideLayouts/slideLayout5.xml"/><Relationship Id="rId4" Type="http://schemas.openxmlformats.org/officeDocument/2006/relationships/image" Target="../media/image112.jpg"/></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97.xml"/><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98.xml"/><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image" Target="../media/image113.jpg"/><Relationship Id="rId2" Type="http://schemas.openxmlformats.org/officeDocument/2006/relationships/notesSlide" Target="../notesSlides/notesSlide99.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3" Type="http://schemas.openxmlformats.org/officeDocument/2006/relationships/image" Target="../media/image114.jpg"/><Relationship Id="rId2" Type="http://schemas.openxmlformats.org/officeDocument/2006/relationships/notesSlide" Target="../notesSlides/notesSlide100.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image" Target="../media/image115.jpg"/><Relationship Id="rId2" Type="http://schemas.openxmlformats.org/officeDocument/2006/relationships/notesSlide" Target="../notesSlides/notesSlide101.xml"/><Relationship Id="rId1" Type="http://schemas.openxmlformats.org/officeDocument/2006/relationships/slideLayout" Target="../slideLayouts/slideLayout2.xml"/><Relationship Id="rId4" Type="http://schemas.openxmlformats.org/officeDocument/2006/relationships/image" Target="../media/image116.jpg"/></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102.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103.xml"/><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notesSlide" Target="../notesSlides/notesSlide104.xml"/><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105.xml"/><Relationship Id="rId1" Type="http://schemas.openxmlformats.org/officeDocument/2006/relationships/slideLayout" Target="../slideLayouts/slideLayout4.xml"/></Relationships>
</file>

<file path=ppt/slides/_rels/slide106.xml.rels><?xml version="1.0" encoding="UTF-8" standalone="yes"?>
<Relationships xmlns="http://schemas.openxmlformats.org/package/2006/relationships"><Relationship Id="rId2" Type="http://schemas.openxmlformats.org/officeDocument/2006/relationships/notesSlide" Target="../notesSlides/notesSlide106.xml"/><Relationship Id="rId1" Type="http://schemas.openxmlformats.org/officeDocument/2006/relationships/slideLayout" Target="../slideLayouts/slideLayout5.xml"/></Relationships>
</file>

<file path=ppt/slides/_rels/slide107.xml.rels><?xml version="1.0" encoding="UTF-8" standalone="yes"?>
<Relationships xmlns="http://schemas.openxmlformats.org/package/2006/relationships"><Relationship Id="rId2" Type="http://schemas.openxmlformats.org/officeDocument/2006/relationships/notesSlide" Target="../notesSlides/notesSlide107.xml"/><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image" Target="../media/image117.jpg"/><Relationship Id="rId2" Type="http://schemas.openxmlformats.org/officeDocument/2006/relationships/notesSlide" Target="../notesSlides/notesSlide108.xml"/><Relationship Id="rId1" Type="http://schemas.openxmlformats.org/officeDocument/2006/relationships/slideLayout" Target="../slideLayouts/slideLayout4.xml"/></Relationships>
</file>

<file path=ppt/slides/_rels/slide109.xml.rels><?xml version="1.0" encoding="UTF-8" standalone="yes"?>
<Relationships xmlns="http://schemas.openxmlformats.org/package/2006/relationships"><Relationship Id="rId2" Type="http://schemas.openxmlformats.org/officeDocument/2006/relationships/notesSlide" Target="../notesSlides/notesSlide109.xml"/><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3" Type="http://schemas.openxmlformats.org/officeDocument/2006/relationships/image" Target="../media/image118.jpg"/><Relationship Id="rId2" Type="http://schemas.openxmlformats.org/officeDocument/2006/relationships/notesSlide" Target="../notesSlides/notesSlide110.xml"/><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111.xml"/><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3" Type="http://schemas.openxmlformats.org/officeDocument/2006/relationships/image" Target="../media/image119.jpg"/><Relationship Id="rId2" Type="http://schemas.openxmlformats.org/officeDocument/2006/relationships/notesSlide" Target="../notesSlides/notesSlide112.xml"/><Relationship Id="rId1" Type="http://schemas.openxmlformats.org/officeDocument/2006/relationships/slideLayout" Target="../slideLayouts/slideLayout5.xml"/><Relationship Id="rId4" Type="http://schemas.openxmlformats.org/officeDocument/2006/relationships/image" Target="../media/image120.jpg"/></Relationships>
</file>

<file path=ppt/slides/_rels/slide113.xml.rels><?xml version="1.0" encoding="UTF-8" standalone="yes"?>
<Relationships xmlns="http://schemas.openxmlformats.org/package/2006/relationships"><Relationship Id="rId3" Type="http://schemas.openxmlformats.org/officeDocument/2006/relationships/image" Target="../media/image121.jpg"/><Relationship Id="rId2" Type="http://schemas.openxmlformats.org/officeDocument/2006/relationships/notesSlide" Target="../notesSlides/notesSlide113.xml"/><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notesSlide" Target="../notesSlides/notesSlide114.xml"/><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3" Type="http://schemas.openxmlformats.org/officeDocument/2006/relationships/image" Target="../media/image122.jpg"/><Relationship Id="rId2" Type="http://schemas.openxmlformats.org/officeDocument/2006/relationships/notesSlide" Target="../notesSlides/notesSlide115.xml"/><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2" Type="http://schemas.openxmlformats.org/officeDocument/2006/relationships/notesSlide" Target="../notesSlides/notesSlide116.xml"/><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3" Type="http://schemas.openxmlformats.org/officeDocument/2006/relationships/image" Target="../media/image123.jpg"/><Relationship Id="rId2" Type="http://schemas.openxmlformats.org/officeDocument/2006/relationships/notesSlide" Target="../notesSlides/notesSlide117.xml"/><Relationship Id="rId1" Type="http://schemas.openxmlformats.org/officeDocument/2006/relationships/slideLayout" Target="../slideLayouts/slideLayout5.xml"/><Relationship Id="rId5" Type="http://schemas.openxmlformats.org/officeDocument/2006/relationships/image" Target="../media/image125.jpg"/><Relationship Id="rId4" Type="http://schemas.openxmlformats.org/officeDocument/2006/relationships/image" Target="../media/image124.jpg"/></Relationships>
</file>

<file path=ppt/slides/_rels/slide118.xml.rels><?xml version="1.0" encoding="UTF-8" standalone="yes"?>
<Relationships xmlns="http://schemas.openxmlformats.org/package/2006/relationships"><Relationship Id="rId2" Type="http://schemas.openxmlformats.org/officeDocument/2006/relationships/notesSlide" Target="../notesSlides/notesSlide118.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sk-SK" sz="4000" b="1" dirty="0" smtClean="0"/>
              <a:t>Výstavba trate Veselí nad Moravou – Myjava – Nové Mesto nad Váhom</a:t>
            </a:r>
            <a:endParaRPr lang="sk-SK" sz="4000" b="1" dirty="0"/>
          </a:p>
        </p:txBody>
      </p:sp>
      <p:sp>
        <p:nvSpPr>
          <p:cNvPr id="3" name="Podnadpis 2"/>
          <p:cNvSpPr>
            <a:spLocks noGrp="1"/>
          </p:cNvSpPr>
          <p:nvPr>
            <p:ph type="subTitle" idx="1"/>
          </p:nvPr>
        </p:nvSpPr>
        <p:spPr/>
        <p:txBody>
          <a:bodyPr/>
          <a:lstStyle/>
          <a:p>
            <a:r>
              <a:rPr lang="sk-SK" dirty="0" smtClean="0"/>
              <a:t>Mgr. Daša Krčová</a:t>
            </a:r>
            <a:endParaRPr lang="sk-SK" dirty="0"/>
          </a:p>
        </p:txBody>
      </p:sp>
    </p:spTree>
    <p:extLst>
      <p:ext uri="{BB962C8B-B14F-4D97-AF65-F5344CB8AC3E}">
        <p14:creationId xmlns:p14="http://schemas.microsoft.com/office/powerpoint/2010/main" val="3236146760"/>
      </p:ext>
    </p:extLst>
  </p:cSld>
  <p:clrMapOvr>
    <a:masterClrMapping/>
  </p:clrMapOvr>
  <mc:AlternateContent xmlns:mc="http://schemas.openxmlformats.org/markup-compatibility/2006" xmlns:p14="http://schemas.microsoft.com/office/powerpoint/2010/main">
    <mc:Choice Requires="p14">
      <p:transition spd="slow" p14:dur="2000" advTm="3141"/>
    </mc:Choice>
    <mc:Fallback xmlns="">
      <p:transition spd="slow" advTm="3141"/>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sk-SK"/>
          </a:p>
        </p:txBody>
      </p:sp>
      <p:sp>
        <p:nvSpPr>
          <p:cNvPr id="3" name="Zástupný objekt pre obsah 2"/>
          <p:cNvSpPr>
            <a:spLocks noGrp="1"/>
          </p:cNvSpPr>
          <p:nvPr>
            <p:ph idx="1"/>
          </p:nvPr>
        </p:nvSpPr>
        <p:spPr>
          <a:xfrm>
            <a:off x="1295401" y="982132"/>
            <a:ext cx="9601196" cy="4893736"/>
          </a:xfrm>
        </p:spPr>
        <p:txBody>
          <a:bodyPr/>
          <a:lstStyle/>
          <a:p>
            <a:pPr marL="0" indent="0">
              <a:buNone/>
            </a:pPr>
            <a:endParaRPr lang="sk-SK" b="1" dirty="0"/>
          </a:p>
          <a:p>
            <a:pPr marL="0" indent="0" algn="ctr">
              <a:buNone/>
            </a:pPr>
            <a:endParaRPr lang="sk-SK" b="1" dirty="0" smtClean="0"/>
          </a:p>
          <a:p>
            <a:pPr marL="0" indent="0" algn="ctr">
              <a:buNone/>
            </a:pPr>
            <a:endParaRPr lang="sk-SK" b="1" dirty="0"/>
          </a:p>
          <a:p>
            <a:pPr marL="0" indent="0" algn="ctr">
              <a:buNone/>
            </a:pPr>
            <a:r>
              <a:rPr lang="sk-SK" sz="2600" b="1" dirty="0" smtClean="0"/>
              <a:t>235/1920 </a:t>
            </a:r>
            <a:r>
              <a:rPr lang="sk-SK" sz="2600" b="1" dirty="0" err="1"/>
              <a:t>Sb</a:t>
            </a:r>
            <a:r>
              <a:rPr lang="sk-SK" sz="2600" b="1" dirty="0"/>
              <a:t>.</a:t>
            </a:r>
            <a:endParaRPr lang="sk-SK" sz="2600" dirty="0"/>
          </a:p>
          <a:p>
            <a:pPr marL="0" indent="0" algn="ctr">
              <a:buNone/>
            </a:pPr>
            <a:r>
              <a:rPr lang="sk-SK" sz="2600" b="1" dirty="0"/>
              <a:t>Zákon</a:t>
            </a:r>
            <a:endParaRPr lang="sk-SK" sz="2600" dirty="0"/>
          </a:p>
          <a:p>
            <a:pPr marL="0" indent="0" algn="ctr">
              <a:buNone/>
            </a:pPr>
            <a:r>
              <a:rPr lang="sk-SK" sz="2600" dirty="0" err="1"/>
              <a:t>ze</a:t>
            </a:r>
            <a:r>
              <a:rPr lang="sk-SK" sz="2600" dirty="0"/>
              <a:t> dne 30. </a:t>
            </a:r>
            <a:r>
              <a:rPr lang="sk-SK" sz="2600" dirty="0" err="1"/>
              <a:t>března</a:t>
            </a:r>
            <a:r>
              <a:rPr lang="sk-SK" sz="2600" dirty="0"/>
              <a:t> 1920</a:t>
            </a:r>
          </a:p>
          <a:p>
            <a:pPr marL="0" indent="0" algn="ctr">
              <a:buNone/>
            </a:pPr>
            <a:r>
              <a:rPr lang="sk-SK" sz="2600" b="1" dirty="0"/>
              <a:t>o </a:t>
            </a:r>
            <a:r>
              <a:rPr lang="sk-SK" sz="2600" b="1" dirty="0" err="1"/>
              <a:t>stavbě</a:t>
            </a:r>
            <a:r>
              <a:rPr lang="sk-SK" sz="2600" b="1" dirty="0"/>
              <a:t> nových železných </a:t>
            </a:r>
            <a:r>
              <a:rPr lang="sk-SK" sz="2600" b="1" dirty="0" err="1"/>
              <a:t>drah</a:t>
            </a:r>
            <a:r>
              <a:rPr lang="sk-SK" sz="2600" b="1" dirty="0"/>
              <a:t> na </a:t>
            </a:r>
            <a:r>
              <a:rPr lang="sk-SK" sz="2600" b="1" dirty="0" err="1"/>
              <a:t>státní</a:t>
            </a:r>
            <a:r>
              <a:rPr lang="sk-SK" sz="2600" b="1" dirty="0"/>
              <a:t> útraty a stanovení </a:t>
            </a:r>
            <a:r>
              <a:rPr lang="sk-SK" sz="2600" b="1" dirty="0" err="1"/>
              <a:t>stavebního</a:t>
            </a:r>
            <a:r>
              <a:rPr lang="sk-SK" sz="2600" b="1" dirty="0"/>
              <a:t> a </a:t>
            </a:r>
            <a:r>
              <a:rPr lang="sk-SK" sz="2600" b="1" dirty="0" err="1"/>
              <a:t>investičního</a:t>
            </a:r>
            <a:r>
              <a:rPr lang="sk-SK" sz="2600" b="1" dirty="0"/>
              <a:t> programu na </a:t>
            </a:r>
            <a:r>
              <a:rPr lang="sk-SK" sz="2600" b="1" dirty="0" err="1"/>
              <a:t>léta</a:t>
            </a:r>
            <a:r>
              <a:rPr lang="sk-SK" sz="2600" b="1" dirty="0"/>
              <a:t> 1921 až </a:t>
            </a:r>
            <a:r>
              <a:rPr lang="sk-SK" sz="2600" b="1" dirty="0" err="1"/>
              <a:t>včetně</a:t>
            </a:r>
            <a:r>
              <a:rPr lang="sk-SK" sz="2600" b="1" dirty="0"/>
              <a:t> 1925.</a:t>
            </a:r>
            <a:endParaRPr lang="sk-SK" sz="2600" dirty="0"/>
          </a:p>
          <a:p>
            <a:pPr marL="0" indent="0">
              <a:buNone/>
            </a:pPr>
            <a:endParaRPr lang="sk-SK" b="1"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2</a:t>
            </a:fld>
            <a:endParaRPr lang="en-US" dirty="0"/>
          </a:p>
        </p:txBody>
      </p:sp>
    </p:spTree>
    <p:extLst>
      <p:ext uri="{BB962C8B-B14F-4D97-AF65-F5344CB8AC3E}">
        <p14:creationId xmlns:p14="http://schemas.microsoft.com/office/powerpoint/2010/main" val="884645539"/>
      </p:ext>
    </p:extLst>
  </p:cSld>
  <p:clrMapOvr>
    <a:masterClrMapping/>
  </p:clrMapOvr>
  <mc:AlternateContent xmlns:mc="http://schemas.openxmlformats.org/markup-compatibility/2006" xmlns:p14="http://schemas.microsoft.com/office/powerpoint/2010/main">
    <mc:Choice Requires="p14">
      <p:transition spd="slow" p14:dur="2000" advTm="41581"/>
    </mc:Choice>
    <mc:Fallback xmlns="">
      <p:transition spd="slow" advTm="41581"/>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Projekt</a:t>
            </a:r>
            <a:endParaRPr lang="sk-SK" dirty="0"/>
          </a:p>
        </p:txBody>
      </p:sp>
      <p:sp>
        <p:nvSpPr>
          <p:cNvPr id="3" name="Zástupný objekt pre obsah 2"/>
          <p:cNvSpPr>
            <a:spLocks noGrp="1"/>
          </p:cNvSpPr>
          <p:nvPr>
            <p:ph idx="1"/>
          </p:nvPr>
        </p:nvSpPr>
        <p:spPr/>
        <p:txBody>
          <a:bodyPr/>
          <a:lstStyle/>
          <a:p>
            <a:r>
              <a:rPr lang="sk-SK" dirty="0" smtClean="0"/>
              <a:t>1. časť – Veselí nad Moravou – Myjava – detailný projekt Ing. Jaroslav </a:t>
            </a:r>
            <a:r>
              <a:rPr lang="sk-SK" dirty="0" err="1" smtClean="0"/>
              <a:t>Mencl</a:t>
            </a:r>
            <a:r>
              <a:rPr lang="sk-SK" dirty="0" smtClean="0"/>
              <a:t> z Moravskej Ostravy</a:t>
            </a:r>
          </a:p>
          <a:p>
            <a:r>
              <a:rPr lang="sk-SK" dirty="0" smtClean="0"/>
              <a:t>2. časť – Myjava – Nové Mesto nad Váhom – detailný projekt Ing. Jaromír </a:t>
            </a:r>
            <a:r>
              <a:rPr lang="sk-SK" dirty="0" err="1" smtClean="0"/>
              <a:t>Chittussi</a:t>
            </a:r>
            <a:r>
              <a:rPr lang="sk-SK" dirty="0" smtClean="0"/>
              <a:t> z  Prahy</a:t>
            </a:r>
          </a:p>
          <a:p>
            <a:r>
              <a:rPr lang="sk-SK" dirty="0" smtClean="0"/>
              <a:t>Stavebné povolenie bolo udelené výnosom ministerstva železníc Ústredná stavebná správa č.  45454/1924 z 26. augusta</a:t>
            </a:r>
            <a:endParaRPr lang="sk-SK"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3</a:t>
            </a:fld>
            <a:endParaRPr lang="en-US" dirty="0"/>
          </a:p>
        </p:txBody>
      </p:sp>
    </p:spTree>
    <p:extLst>
      <p:ext uri="{BB962C8B-B14F-4D97-AF65-F5344CB8AC3E}">
        <p14:creationId xmlns:p14="http://schemas.microsoft.com/office/powerpoint/2010/main" val="1459425020"/>
      </p:ext>
    </p:extLst>
  </p:cSld>
  <p:clrMapOvr>
    <a:masterClrMapping/>
  </p:clrMapOvr>
  <mc:AlternateContent xmlns:mc="http://schemas.openxmlformats.org/markup-compatibility/2006" xmlns:p14="http://schemas.microsoft.com/office/powerpoint/2010/main">
    <mc:Choice Requires="p14">
      <p:transition spd="slow" p14:dur="2000" advTm="68904"/>
    </mc:Choice>
    <mc:Fallback xmlns="">
      <p:transition spd="slow" advTm="68904"/>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Stavebná správa</a:t>
            </a:r>
            <a:endParaRPr lang="sk-SK" dirty="0"/>
          </a:p>
        </p:txBody>
      </p:sp>
      <p:sp>
        <p:nvSpPr>
          <p:cNvPr id="3" name="Zástupný objekt pre obsah 2"/>
          <p:cNvSpPr>
            <a:spLocks noGrp="1"/>
          </p:cNvSpPr>
          <p:nvPr>
            <p:ph idx="1"/>
          </p:nvPr>
        </p:nvSpPr>
        <p:spPr/>
        <p:txBody>
          <a:bodyPr/>
          <a:lstStyle/>
          <a:p>
            <a:pPr marL="0" indent="0">
              <a:buNone/>
            </a:pPr>
            <a:r>
              <a:rPr lang="sk-SK" dirty="0" smtClean="0"/>
              <a:t>Prípravné práce</a:t>
            </a:r>
          </a:p>
          <a:p>
            <a:r>
              <a:rPr lang="sk-SK" dirty="0" smtClean="0"/>
              <a:t>11.7.1921 inžinierske oddelenie na Myjave</a:t>
            </a:r>
          </a:p>
          <a:p>
            <a:r>
              <a:rPr lang="sk-SK" dirty="0" smtClean="0"/>
              <a:t>December 1921 stavebná expozitúra na Myjave</a:t>
            </a:r>
          </a:p>
          <a:p>
            <a:pPr marL="0" indent="0">
              <a:buNone/>
            </a:pPr>
            <a:r>
              <a:rPr lang="sk-SK" dirty="0" smtClean="0"/>
              <a:t>Zadávací operát</a:t>
            </a:r>
          </a:p>
          <a:p>
            <a:r>
              <a:rPr lang="sk-SK" dirty="0" smtClean="0"/>
              <a:t>1923 stavebná správa na Myjave</a:t>
            </a:r>
            <a:endParaRPr lang="sk-SK"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4</a:t>
            </a:fld>
            <a:endParaRPr lang="en-US" dirty="0"/>
          </a:p>
        </p:txBody>
      </p:sp>
    </p:spTree>
    <p:extLst>
      <p:ext uri="{BB962C8B-B14F-4D97-AF65-F5344CB8AC3E}">
        <p14:creationId xmlns:p14="http://schemas.microsoft.com/office/powerpoint/2010/main" val="997501643"/>
      </p:ext>
    </p:extLst>
  </p:cSld>
  <p:clrMapOvr>
    <a:masterClrMapping/>
  </p:clrMapOvr>
  <mc:AlternateContent xmlns:mc="http://schemas.openxmlformats.org/markup-compatibility/2006" xmlns:p14="http://schemas.microsoft.com/office/powerpoint/2010/main">
    <mc:Choice Requires="p14">
      <p:transition spd="slow" p14:dur="2000" advTm="34920"/>
    </mc:Choice>
    <mc:Fallback xmlns="">
      <p:transition spd="slow" advTm="34920"/>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sk-SK" sz="2800" b="1" dirty="0"/>
              <a:t>Memorandum obcí k výstavbe trate z roku 1922</a:t>
            </a:r>
            <a:br>
              <a:rPr lang="sk-SK" sz="2800" b="1" dirty="0"/>
            </a:br>
            <a:endParaRPr lang="sk-SK" sz="2600" b="1" dirty="0"/>
          </a:p>
        </p:txBody>
      </p:sp>
      <p:sp>
        <p:nvSpPr>
          <p:cNvPr id="3" name="Zástupný objekt pre obsah 2"/>
          <p:cNvSpPr>
            <a:spLocks noGrp="1"/>
          </p:cNvSpPr>
          <p:nvPr>
            <p:ph idx="1"/>
          </p:nvPr>
        </p:nvSpPr>
        <p:spPr/>
        <p:txBody>
          <a:bodyPr/>
          <a:lstStyle/>
          <a:p>
            <a:r>
              <a:rPr lang="sk-SK" sz="2200" dirty="0" err="1" smtClean="0"/>
              <a:t>Vojensko</a:t>
            </a:r>
            <a:r>
              <a:rPr lang="sk-SK" sz="2200" dirty="0" smtClean="0"/>
              <a:t> – strategické dôvody</a:t>
            </a:r>
          </a:p>
          <a:p>
            <a:r>
              <a:rPr lang="sk-SK" sz="2200" dirty="0" smtClean="0"/>
              <a:t>Spoľahlivé spojenie medzi Slovenskom a Českom</a:t>
            </a:r>
          </a:p>
          <a:p>
            <a:r>
              <a:rPr lang="sk-SK" sz="2200" dirty="0" smtClean="0"/>
              <a:t>Zníženie nezamestnanosti a vysťahovalectva</a:t>
            </a:r>
          </a:p>
          <a:p>
            <a:r>
              <a:rPr lang="sk-SK" sz="2200" dirty="0" smtClean="0"/>
              <a:t>Rozvoj obchodu a priemyslu</a:t>
            </a:r>
          </a:p>
          <a:p>
            <a:r>
              <a:rPr lang="sk-SK" sz="2200" dirty="0" smtClean="0"/>
              <a:t>Vzdelanosť</a:t>
            </a:r>
          </a:p>
          <a:p>
            <a:pPr marL="0" indent="0">
              <a:buNone/>
            </a:pPr>
            <a:r>
              <a:rPr lang="sk-SK" dirty="0" smtClean="0"/>
              <a:t> Bolo odovzdané Klubu Slovenských poslancov, uverejnené v Novinách spod Bradla.</a:t>
            </a:r>
          </a:p>
          <a:p>
            <a:pPr marL="0" indent="0">
              <a:buNone/>
            </a:pPr>
            <a:endParaRPr lang="sk-SK" dirty="0"/>
          </a:p>
        </p:txBody>
      </p:sp>
      <p:pic>
        <p:nvPicPr>
          <p:cNvPr id="4" name="Obrázok 3"/>
          <p:cNvPicPr>
            <a:picLocks noChangeAspect="1"/>
          </p:cNvPicPr>
          <p:nvPr/>
        </p:nvPicPr>
        <p:blipFill>
          <a:blip r:embed="rId3"/>
          <a:stretch>
            <a:fillRect/>
          </a:stretch>
        </p:blipFill>
        <p:spPr>
          <a:xfrm>
            <a:off x="5566547" y="5396644"/>
            <a:ext cx="6055112" cy="1343722"/>
          </a:xfrm>
          <a:prstGeom prst="rect">
            <a:avLst/>
          </a:prstGeom>
        </p:spPr>
      </p:pic>
      <p:sp>
        <p:nvSpPr>
          <p:cNvPr id="5" name="Zástupný objekt pre pätu 4"/>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E97799C9-84D9-46D2-A11E-BCF8A720529D}" type="slidenum">
              <a:rPr lang="en-US" smtClean="0"/>
              <a:t>5</a:t>
            </a:fld>
            <a:endParaRPr lang="en-US" dirty="0"/>
          </a:p>
        </p:txBody>
      </p:sp>
    </p:spTree>
    <p:extLst>
      <p:ext uri="{BB962C8B-B14F-4D97-AF65-F5344CB8AC3E}">
        <p14:creationId xmlns:p14="http://schemas.microsoft.com/office/powerpoint/2010/main" val="4189379302"/>
      </p:ext>
    </p:extLst>
  </p:cSld>
  <p:clrMapOvr>
    <a:masterClrMapping/>
  </p:clrMapOvr>
  <mc:AlternateContent xmlns:mc="http://schemas.openxmlformats.org/markup-compatibility/2006" xmlns:p14="http://schemas.microsoft.com/office/powerpoint/2010/main">
    <mc:Choice Requires="p14">
      <p:transition spd="slow" p14:dur="2000" advTm="56243"/>
    </mc:Choice>
    <mc:Fallback xmlns="">
      <p:transition spd="slow" advTm="56243"/>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lvl="0" algn="l">
              <a:spcBef>
                <a:spcPct val="20000"/>
              </a:spcBef>
              <a:spcAft>
                <a:spcPts val="600"/>
              </a:spcAft>
            </a:pPr>
            <a:r>
              <a:rPr lang="sk-SK" sz="2400" dirty="0">
                <a:ln>
                  <a:noFill/>
                </a:ln>
                <a:solidFill>
                  <a:prstClr val="black">
                    <a:lumMod val="85000"/>
                    <a:lumOff val="15000"/>
                  </a:prstClr>
                </a:solidFill>
                <a:ea typeface="+mn-ea"/>
                <a:cs typeface="+mn-cs"/>
              </a:rPr>
              <a:t>Pri vytyčovaní trasy sa brali do úvahy poloha </a:t>
            </a:r>
            <a:r>
              <a:rPr lang="sk-SK" sz="2400" dirty="0" err="1">
                <a:ln>
                  <a:noFill/>
                </a:ln>
                <a:solidFill>
                  <a:prstClr val="black">
                    <a:lumMod val="85000"/>
                    <a:lumOff val="15000"/>
                  </a:prstClr>
                </a:solidFill>
                <a:ea typeface="+mn-ea"/>
                <a:cs typeface="+mn-cs"/>
              </a:rPr>
              <a:t>východzej</a:t>
            </a:r>
            <a:r>
              <a:rPr lang="sk-SK" sz="2400" dirty="0">
                <a:ln>
                  <a:noFill/>
                </a:ln>
                <a:solidFill>
                  <a:prstClr val="black">
                    <a:lumMod val="85000"/>
                    <a:lumOff val="15000"/>
                  </a:prstClr>
                </a:solidFill>
                <a:ea typeface="+mn-ea"/>
                <a:cs typeface="+mn-cs"/>
              </a:rPr>
              <a:t> stanice Veselí nad Moravou, </a:t>
            </a:r>
            <a:r>
              <a:rPr lang="sk-SK" sz="2400" dirty="0" smtClean="0">
                <a:ln>
                  <a:noFill/>
                </a:ln>
                <a:solidFill>
                  <a:prstClr val="black">
                    <a:lumMod val="85000"/>
                    <a:lumOff val="15000"/>
                  </a:prstClr>
                </a:solidFill>
                <a:ea typeface="+mn-ea"/>
                <a:cs typeface="+mn-cs"/>
              </a:rPr>
              <a:t>pohraničný horský hrebeň</a:t>
            </a:r>
            <a:r>
              <a:rPr lang="sk-SK" sz="2400" smtClean="0">
                <a:ln>
                  <a:noFill/>
                </a:ln>
                <a:solidFill>
                  <a:prstClr val="black">
                    <a:lumMod val="85000"/>
                    <a:lumOff val="15000"/>
                  </a:prstClr>
                </a:solidFill>
                <a:ea typeface="+mn-ea"/>
                <a:cs typeface="+mn-cs"/>
              </a:rPr>
              <a:t>, a </a:t>
            </a:r>
            <a:r>
              <a:rPr lang="sk-SK" sz="2400" dirty="0" smtClean="0">
                <a:ln>
                  <a:noFill/>
                </a:ln>
                <a:solidFill>
                  <a:prstClr val="black">
                    <a:lumMod val="85000"/>
                    <a:lumOff val="15000"/>
                  </a:prstClr>
                </a:solidFill>
                <a:ea typeface="+mn-ea"/>
                <a:cs typeface="+mn-cs"/>
              </a:rPr>
              <a:t>prípojná stanica </a:t>
            </a:r>
            <a:r>
              <a:rPr lang="sk-SK" sz="2400" dirty="0">
                <a:ln>
                  <a:noFill/>
                </a:ln>
                <a:solidFill>
                  <a:prstClr val="black">
                    <a:lumMod val="85000"/>
                    <a:lumOff val="15000"/>
                  </a:prstClr>
                </a:solidFill>
                <a:ea typeface="+mn-ea"/>
                <a:cs typeface="+mn-cs"/>
              </a:rPr>
              <a:t>Nové Mesto nad Váhom.</a:t>
            </a:r>
            <a:br>
              <a:rPr lang="sk-SK" sz="2400" dirty="0">
                <a:ln>
                  <a:noFill/>
                </a:ln>
                <a:solidFill>
                  <a:prstClr val="black">
                    <a:lumMod val="85000"/>
                    <a:lumOff val="15000"/>
                  </a:prstClr>
                </a:solidFill>
                <a:ea typeface="+mn-ea"/>
                <a:cs typeface="+mn-cs"/>
              </a:rPr>
            </a:br>
            <a:endParaRPr lang="sk-SK" dirty="0"/>
          </a:p>
        </p:txBody>
      </p:sp>
      <p:pic>
        <p:nvPicPr>
          <p:cNvPr id="4" name="Zástupný objekt pre obsah 3"/>
          <p:cNvPicPr>
            <a:picLocks noGrp="1" noChangeAspect="1"/>
          </p:cNvPicPr>
          <p:nvPr>
            <p:ph idx="1"/>
          </p:nvPr>
        </p:nvPicPr>
        <p:blipFill>
          <a:blip r:embed="rId3"/>
          <a:stretch>
            <a:fillRect/>
          </a:stretch>
        </p:blipFill>
        <p:spPr>
          <a:xfrm>
            <a:off x="4094437" y="2538609"/>
            <a:ext cx="3833506" cy="3301691"/>
          </a:xfrm>
          <a:prstGeom prst="rect">
            <a:avLst/>
          </a:prstGeom>
        </p:spPr>
      </p:pic>
      <p:sp>
        <p:nvSpPr>
          <p:cNvPr id="3" name="Zástupný objekt pre pätu 2"/>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6</a:t>
            </a:fld>
            <a:endParaRPr lang="en-US" dirty="0"/>
          </a:p>
        </p:txBody>
      </p:sp>
    </p:spTree>
    <p:extLst>
      <p:ext uri="{BB962C8B-B14F-4D97-AF65-F5344CB8AC3E}">
        <p14:creationId xmlns:p14="http://schemas.microsoft.com/office/powerpoint/2010/main" val="1667195114"/>
      </p:ext>
    </p:extLst>
  </p:cSld>
  <p:clrMapOvr>
    <a:masterClrMapping/>
  </p:clrMapOvr>
  <mc:AlternateContent xmlns:mc="http://schemas.openxmlformats.org/markup-compatibility/2006" xmlns:p14="http://schemas.microsoft.com/office/powerpoint/2010/main">
    <mc:Choice Requires="p14">
      <p:transition spd="slow" p14:dur="2000" advTm="43712"/>
    </mc:Choice>
    <mc:Fallback xmlns="">
      <p:transition spd="slow" advTm="43712"/>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lvl="0" algn="l">
              <a:spcBef>
                <a:spcPct val="20000"/>
              </a:spcBef>
              <a:spcAft>
                <a:spcPts val="600"/>
              </a:spcAft>
            </a:pPr>
            <a:r>
              <a:rPr lang="sk-SK" sz="2400" dirty="0">
                <a:ln>
                  <a:noFill/>
                </a:ln>
                <a:solidFill>
                  <a:prstClr val="black">
                    <a:lumMod val="85000"/>
                    <a:lumOff val="15000"/>
                  </a:prstClr>
                </a:solidFill>
                <a:ea typeface="+mn-ea"/>
                <a:cs typeface="+mn-cs"/>
              </a:rPr>
              <a:t>Stavebná vzdialenosť sa určovala od Veselí nad Moravou. Km 0.0 je pri prípojnej výhybke v tejto stanici a končí v km </a:t>
            </a:r>
            <a:r>
              <a:rPr lang="sk-SK" sz="2400" dirty="0" smtClean="0">
                <a:ln>
                  <a:noFill/>
                </a:ln>
                <a:solidFill>
                  <a:prstClr val="black">
                    <a:lumMod val="85000"/>
                    <a:lumOff val="15000"/>
                  </a:prstClr>
                </a:solidFill>
                <a:ea typeface="+mn-ea"/>
                <a:cs typeface="+mn-cs"/>
              </a:rPr>
              <a:t>67.843 </a:t>
            </a:r>
            <a:r>
              <a:rPr lang="sk-SK" sz="2400" dirty="0">
                <a:ln>
                  <a:noFill/>
                </a:ln>
                <a:solidFill>
                  <a:prstClr val="black">
                    <a:lumMod val="85000"/>
                    <a:lumOff val="15000"/>
                  </a:prstClr>
                </a:solidFill>
                <a:ea typeface="+mn-ea"/>
                <a:cs typeface="+mn-cs"/>
              </a:rPr>
              <a:t>tiež </a:t>
            </a:r>
            <a:r>
              <a:rPr lang="sk-SK" sz="2400" dirty="0" smtClean="0">
                <a:ln>
                  <a:noFill/>
                </a:ln>
                <a:solidFill>
                  <a:prstClr val="black">
                    <a:lumMod val="85000"/>
                    <a:lumOff val="15000"/>
                  </a:prstClr>
                </a:solidFill>
                <a:ea typeface="+mn-ea"/>
                <a:cs typeface="+mn-cs"/>
              </a:rPr>
              <a:t>pri</a:t>
            </a:r>
            <a:r>
              <a:rPr lang="sk-SK" sz="2400" dirty="0">
                <a:ln>
                  <a:noFill/>
                </a:ln>
                <a:solidFill>
                  <a:prstClr val="black">
                    <a:lumMod val="85000"/>
                    <a:lumOff val="15000"/>
                  </a:prstClr>
                </a:solidFill>
                <a:ea typeface="+mn-ea"/>
                <a:cs typeface="+mn-cs"/>
              </a:rPr>
              <a:t> prípojnej </a:t>
            </a:r>
            <a:r>
              <a:rPr lang="sk-SK" sz="2400" dirty="0" smtClean="0">
                <a:ln>
                  <a:noFill/>
                </a:ln>
                <a:solidFill>
                  <a:prstClr val="black">
                    <a:lumMod val="85000"/>
                    <a:lumOff val="15000"/>
                  </a:prstClr>
                </a:solidFill>
                <a:ea typeface="+mn-ea"/>
                <a:cs typeface="+mn-cs"/>
              </a:rPr>
              <a:t>výhybke </a:t>
            </a:r>
            <a:r>
              <a:rPr lang="sk-SK" sz="2400" dirty="0">
                <a:ln>
                  <a:noFill/>
                </a:ln>
                <a:solidFill>
                  <a:prstClr val="black">
                    <a:lumMod val="85000"/>
                    <a:lumOff val="15000"/>
                  </a:prstClr>
                </a:solidFill>
                <a:ea typeface="+mn-ea"/>
                <a:cs typeface="+mn-cs"/>
              </a:rPr>
              <a:t>v stanici Nové Mesto nad Váhom. </a:t>
            </a:r>
            <a:br>
              <a:rPr lang="sk-SK" sz="2400" dirty="0">
                <a:ln>
                  <a:noFill/>
                </a:ln>
                <a:solidFill>
                  <a:prstClr val="black">
                    <a:lumMod val="85000"/>
                    <a:lumOff val="15000"/>
                  </a:prstClr>
                </a:solidFill>
                <a:ea typeface="+mn-ea"/>
                <a:cs typeface="+mn-cs"/>
              </a:rPr>
            </a:br>
            <a:endParaRPr lang="sk-SK" dirty="0"/>
          </a:p>
        </p:txBody>
      </p:sp>
      <p:pic>
        <p:nvPicPr>
          <p:cNvPr id="4" name="Zástupný objekt pre obsah 3"/>
          <p:cNvPicPr>
            <a:picLocks noGrp="1" noChangeAspect="1"/>
          </p:cNvPicPr>
          <p:nvPr>
            <p:ph idx="1"/>
          </p:nvPr>
        </p:nvPicPr>
        <p:blipFill>
          <a:blip r:embed="rId3"/>
          <a:stretch>
            <a:fillRect/>
          </a:stretch>
        </p:blipFill>
        <p:spPr>
          <a:xfrm>
            <a:off x="2047744" y="2557463"/>
            <a:ext cx="8096511" cy="3317875"/>
          </a:xfrm>
          <a:prstGeom prst="rect">
            <a:avLst/>
          </a:prstGeom>
        </p:spPr>
      </p:pic>
      <p:sp>
        <p:nvSpPr>
          <p:cNvPr id="3" name="Zástupný objekt pre pätu 2"/>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7</a:t>
            </a:fld>
            <a:endParaRPr lang="en-US" dirty="0"/>
          </a:p>
        </p:txBody>
      </p:sp>
    </p:spTree>
    <p:extLst>
      <p:ext uri="{BB962C8B-B14F-4D97-AF65-F5344CB8AC3E}">
        <p14:creationId xmlns:p14="http://schemas.microsoft.com/office/powerpoint/2010/main" val="3315797417"/>
      </p:ext>
    </p:extLst>
  </p:cSld>
  <p:clrMapOvr>
    <a:masterClrMapping/>
  </p:clrMapOvr>
  <mc:AlternateContent xmlns:mc="http://schemas.openxmlformats.org/markup-compatibility/2006" xmlns:p14="http://schemas.microsoft.com/office/powerpoint/2010/main">
    <mc:Choice Requires="p14">
      <p:transition spd="slow" p14:dur="2000" advTm="18984"/>
    </mc:Choice>
    <mc:Fallback xmlns="">
      <p:transition spd="slow" advTm="18984"/>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Popis trate</a:t>
            </a:r>
            <a:endParaRPr lang="sk-SK" dirty="0"/>
          </a:p>
        </p:txBody>
      </p:sp>
      <p:sp>
        <p:nvSpPr>
          <p:cNvPr id="3" name="Zástupný objekt pre obsah 2"/>
          <p:cNvSpPr>
            <a:spLocks noGrp="1"/>
          </p:cNvSpPr>
          <p:nvPr>
            <p:ph idx="1"/>
          </p:nvPr>
        </p:nvSpPr>
        <p:spPr/>
        <p:txBody>
          <a:bodyPr/>
          <a:lstStyle/>
          <a:p>
            <a:pPr marL="0" indent="0">
              <a:buNone/>
            </a:pPr>
            <a:r>
              <a:rPr lang="sk-SK" dirty="0"/>
              <a:t>Z Veselí nad Moravou, ktoré je položené vo výške 181 </a:t>
            </a:r>
            <a:r>
              <a:rPr lang="sk-SK" dirty="0" err="1"/>
              <a:t>mnm</a:t>
            </a:r>
            <a:r>
              <a:rPr lang="sk-SK" dirty="0"/>
              <a:t>, trať stúpa až do najvyššieho miesta a potom postupne </a:t>
            </a:r>
            <a:r>
              <a:rPr lang="sk-SK" dirty="0" smtClean="0"/>
              <a:t>klesá. Stanica </a:t>
            </a:r>
            <a:r>
              <a:rPr lang="sk-SK" dirty="0"/>
              <a:t>Myjava je vo výške 361 </a:t>
            </a:r>
            <a:r>
              <a:rPr lang="sk-SK" dirty="0" err="1" smtClean="0"/>
              <a:t>mnm</a:t>
            </a:r>
            <a:r>
              <a:rPr lang="sk-SK" dirty="0" smtClean="0"/>
              <a:t>, za </a:t>
            </a:r>
            <a:r>
              <a:rPr lang="sk-SK" dirty="0"/>
              <a:t>poslednou staničnou </a:t>
            </a:r>
            <a:r>
              <a:rPr lang="sk-SK" dirty="0" smtClean="0"/>
              <a:t>výhybkou stanice Myjava, </a:t>
            </a:r>
            <a:r>
              <a:rPr lang="sk-SK" dirty="0"/>
              <a:t>začína trať opäť stúpať až do 35 km, kde dosiahne 394 </a:t>
            </a:r>
            <a:r>
              <a:rPr lang="sk-SK" dirty="0" err="1"/>
              <a:t>mnm</a:t>
            </a:r>
            <a:r>
              <a:rPr lang="sk-SK" dirty="0"/>
              <a:t> a potom už len </a:t>
            </a:r>
            <a:r>
              <a:rPr lang="sk-SK" dirty="0" smtClean="0"/>
              <a:t>klesá</a:t>
            </a:r>
            <a:r>
              <a:rPr lang="sk-SK" dirty="0"/>
              <a:t> </a:t>
            </a:r>
            <a:r>
              <a:rPr lang="sk-SK" dirty="0" smtClean="0"/>
              <a:t>až </a:t>
            </a:r>
            <a:r>
              <a:rPr lang="sk-SK" dirty="0"/>
              <a:t>do Nového Mesta nad Váhom vo výške 184 </a:t>
            </a:r>
            <a:r>
              <a:rPr lang="sk-SK" dirty="0" err="1" smtClean="0"/>
              <a:t>mnm</a:t>
            </a:r>
            <a:r>
              <a:rPr lang="sk-SK" dirty="0" smtClean="0"/>
              <a:t>.</a:t>
            </a:r>
          </a:p>
          <a:p>
            <a:pPr marL="0" indent="0">
              <a:buNone/>
            </a:pPr>
            <a:r>
              <a:rPr lang="sk-SK" dirty="0"/>
              <a:t>Najvyšší bod trate sa nachádza v tuneli </a:t>
            </a:r>
            <a:r>
              <a:rPr lang="sk-SK" dirty="0" err="1"/>
              <a:t>M.R.Štefánika</a:t>
            </a:r>
            <a:r>
              <a:rPr lang="sk-SK" dirty="0"/>
              <a:t> vo výške 400 </a:t>
            </a:r>
            <a:r>
              <a:rPr lang="sk-SK" dirty="0" err="1"/>
              <a:t>mnm</a:t>
            </a:r>
            <a:r>
              <a:rPr lang="sk-SK" dirty="0"/>
              <a:t>.</a:t>
            </a:r>
          </a:p>
          <a:p>
            <a:endParaRPr lang="sk-SK"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8</a:t>
            </a:fld>
            <a:endParaRPr lang="en-US" dirty="0"/>
          </a:p>
        </p:txBody>
      </p:sp>
    </p:spTree>
    <p:extLst>
      <p:ext uri="{BB962C8B-B14F-4D97-AF65-F5344CB8AC3E}">
        <p14:creationId xmlns:p14="http://schemas.microsoft.com/office/powerpoint/2010/main" val="157817661"/>
      </p:ext>
    </p:extLst>
  </p:cSld>
  <p:clrMapOvr>
    <a:masterClrMapping/>
  </p:clrMapOvr>
  <mc:AlternateContent xmlns:mc="http://schemas.openxmlformats.org/markup-compatibility/2006" xmlns:p14="http://schemas.microsoft.com/office/powerpoint/2010/main">
    <mc:Choice Requires="p14">
      <p:transition spd="slow" p14:dur="2000" advTm="52536"/>
    </mc:Choice>
    <mc:Fallback xmlns="">
      <p:transition spd="slow" advTm="52536"/>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err="1" smtClean="0"/>
              <a:t>Staničenie</a:t>
            </a:r>
            <a:r>
              <a:rPr lang="sk-SK" dirty="0" smtClean="0"/>
              <a:t> trate</a:t>
            </a:r>
            <a:endParaRPr lang="sk-SK" dirty="0"/>
          </a:p>
        </p:txBody>
      </p:sp>
      <p:pic>
        <p:nvPicPr>
          <p:cNvPr id="4" name="Zástupný objekt pre obsah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522429" y="2026050"/>
            <a:ext cx="5691598" cy="4135536"/>
          </a:xfrm>
        </p:spPr>
      </p:pic>
      <p:sp>
        <p:nvSpPr>
          <p:cNvPr id="3" name="Zástupný objekt pre pätu 2"/>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9</a:t>
            </a:fld>
            <a:endParaRPr lang="en-US" dirty="0"/>
          </a:p>
        </p:txBody>
      </p:sp>
    </p:spTree>
    <p:extLst>
      <p:ext uri="{BB962C8B-B14F-4D97-AF65-F5344CB8AC3E}">
        <p14:creationId xmlns:p14="http://schemas.microsoft.com/office/powerpoint/2010/main" val="2017101783"/>
      </p:ext>
    </p:extLst>
  </p:cSld>
  <p:clrMapOvr>
    <a:masterClrMapping/>
  </p:clrMapOvr>
  <mc:AlternateContent xmlns:mc="http://schemas.openxmlformats.org/markup-compatibility/2006" xmlns:p14="http://schemas.microsoft.com/office/powerpoint/2010/main">
    <mc:Choice Requires="p14">
      <p:transition spd="slow" p14:dur="2000" advTm="27072"/>
    </mc:Choice>
    <mc:Fallback xmlns="">
      <p:transition spd="slow" advTm="27072"/>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Meračské náradie</a:t>
            </a:r>
            <a:endParaRPr lang="sk-SK" dirty="0"/>
          </a:p>
        </p:txBody>
      </p:sp>
      <p:pic>
        <p:nvPicPr>
          <p:cNvPr id="5" name="Zástupný objekt pre obsah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360625" y="2560638"/>
            <a:ext cx="4593950" cy="3309937"/>
          </a:xfrm>
        </p:spPr>
      </p:pic>
      <p:pic>
        <p:nvPicPr>
          <p:cNvPr id="6" name="Zástupný objekt pre obsah 5"/>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6272114" y="2560638"/>
            <a:ext cx="4537271" cy="3309937"/>
          </a:xfrm>
        </p:spPr>
      </p:pic>
      <p:sp>
        <p:nvSpPr>
          <p:cNvPr id="3" name="Zástupný objekt pre pätu 2"/>
          <p:cNvSpPr>
            <a:spLocks noGrp="1"/>
          </p:cNvSpPr>
          <p:nvPr>
            <p:ph type="ftr" sz="quarter" idx="11"/>
          </p:nvPr>
        </p:nvSpPr>
        <p:spPr/>
        <p:txBody>
          <a:bodyPr/>
          <a:lstStyle/>
          <a:p>
            <a:endParaRPr lang="en-US" dirty="0"/>
          </a:p>
        </p:txBody>
      </p:sp>
      <p:sp>
        <p:nvSpPr>
          <p:cNvPr id="4" name="Zástupný objekt pre číslo snímky 3"/>
          <p:cNvSpPr>
            <a:spLocks noGrp="1"/>
          </p:cNvSpPr>
          <p:nvPr>
            <p:ph type="sldNum" sz="quarter" idx="12"/>
          </p:nvPr>
        </p:nvSpPr>
        <p:spPr/>
        <p:txBody>
          <a:bodyPr/>
          <a:lstStyle/>
          <a:p>
            <a:fld id="{5D84065D-F351-4B03-BD91-D8A6B8D4B362}" type="slidenum">
              <a:rPr lang="en-US" smtClean="0"/>
              <a:t>10</a:t>
            </a:fld>
            <a:endParaRPr lang="en-US" dirty="0"/>
          </a:p>
        </p:txBody>
      </p:sp>
    </p:spTree>
    <p:extLst>
      <p:ext uri="{BB962C8B-B14F-4D97-AF65-F5344CB8AC3E}">
        <p14:creationId xmlns:p14="http://schemas.microsoft.com/office/powerpoint/2010/main" val="1037694579"/>
      </p:ext>
    </p:extLst>
  </p:cSld>
  <p:clrMapOvr>
    <a:masterClrMapping/>
  </p:clrMapOvr>
  <mc:AlternateContent xmlns:mc="http://schemas.openxmlformats.org/markup-compatibility/2006" xmlns:p14="http://schemas.microsoft.com/office/powerpoint/2010/main">
    <mc:Choice Requires="p14">
      <p:transition spd="slow" p14:dur="2000" advTm="9320"/>
    </mc:Choice>
    <mc:Fallback xmlns="">
      <p:transition spd="slow" advTm="9320"/>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sk-SK" sz="4900" dirty="0" smtClean="0"/>
              <a:t>10 stavebných úsekov</a:t>
            </a:r>
            <a:r>
              <a:rPr lang="sk-SK" dirty="0" smtClean="0"/>
              <a:t/>
            </a:r>
            <a:br>
              <a:rPr lang="sk-SK" dirty="0" smtClean="0"/>
            </a:br>
            <a:r>
              <a:rPr lang="sk-SK" sz="4000" dirty="0" smtClean="0"/>
              <a:t>1. časť</a:t>
            </a:r>
            <a:endParaRPr lang="sk-SK" sz="4000" dirty="0"/>
          </a:p>
        </p:txBody>
      </p:sp>
      <p:sp>
        <p:nvSpPr>
          <p:cNvPr id="3" name="Zástupný objekt pre obsah 2"/>
          <p:cNvSpPr>
            <a:spLocks noGrp="1"/>
          </p:cNvSpPr>
          <p:nvPr>
            <p:ph idx="1"/>
          </p:nvPr>
        </p:nvSpPr>
        <p:spPr/>
        <p:txBody>
          <a:bodyPr/>
          <a:lstStyle/>
          <a:p>
            <a:pPr marL="457200" indent="-457200">
              <a:buFont typeface="+mj-lt"/>
              <a:buAutoNum type="arabicPeriod"/>
            </a:pPr>
            <a:r>
              <a:rPr lang="sk-SK" dirty="0" smtClean="0"/>
              <a:t>od km 0.00 do km 10.600 ( Ing. </a:t>
            </a:r>
            <a:r>
              <a:rPr lang="sk-SK" dirty="0" err="1" smtClean="0"/>
              <a:t>J.Jáchymek</a:t>
            </a:r>
            <a:r>
              <a:rPr lang="sk-SK" dirty="0" smtClean="0"/>
              <a:t> z Brna)</a:t>
            </a:r>
          </a:p>
          <a:p>
            <a:pPr marL="457200" indent="-457200">
              <a:buFont typeface="+mj-lt"/>
              <a:buAutoNum type="arabicPeriod"/>
            </a:pPr>
            <a:r>
              <a:rPr lang="sk-SK" dirty="0"/>
              <a:t>od km </a:t>
            </a:r>
            <a:r>
              <a:rPr lang="sk-SK" dirty="0" smtClean="0"/>
              <a:t>10.600 </a:t>
            </a:r>
            <a:r>
              <a:rPr lang="sk-SK" dirty="0"/>
              <a:t>do km </a:t>
            </a:r>
            <a:r>
              <a:rPr lang="sk-SK" dirty="0" smtClean="0"/>
              <a:t>18.110 s jedným viaduktom (</a:t>
            </a:r>
            <a:r>
              <a:rPr lang="sk-SK" dirty="0"/>
              <a:t>František </a:t>
            </a:r>
            <a:r>
              <a:rPr lang="sk-SK" dirty="0" err="1"/>
              <a:t>Schön</a:t>
            </a:r>
            <a:r>
              <a:rPr lang="sk-SK" dirty="0"/>
              <a:t> a synovia z Prahy (od roku 1927 štátna železničná správa</a:t>
            </a:r>
            <a:r>
              <a:rPr lang="sk-SK" dirty="0" smtClean="0"/>
              <a:t>))</a:t>
            </a:r>
          </a:p>
          <a:p>
            <a:pPr marL="457200" indent="-457200">
              <a:buFont typeface="+mj-lt"/>
              <a:buAutoNum type="arabicPeriod"/>
            </a:pPr>
            <a:r>
              <a:rPr lang="sk-SK" dirty="0"/>
              <a:t>od km </a:t>
            </a:r>
            <a:r>
              <a:rPr lang="sk-SK" dirty="0" smtClean="0"/>
              <a:t>18.110 </a:t>
            </a:r>
            <a:r>
              <a:rPr lang="sk-SK" dirty="0"/>
              <a:t>do km </a:t>
            </a:r>
            <a:r>
              <a:rPr lang="sk-SK" dirty="0" smtClean="0"/>
              <a:t>25.041 </a:t>
            </a:r>
            <a:r>
              <a:rPr lang="sk-SK" dirty="0"/>
              <a:t>(František </a:t>
            </a:r>
            <a:r>
              <a:rPr lang="sk-SK" dirty="0" err="1"/>
              <a:t>Schön</a:t>
            </a:r>
            <a:r>
              <a:rPr lang="sk-SK" dirty="0"/>
              <a:t> a synovia z Prahy (od roku 1927 štátna železničná správa</a:t>
            </a:r>
            <a:r>
              <a:rPr lang="sk-SK" dirty="0" smtClean="0"/>
              <a:t>))</a:t>
            </a:r>
            <a:endParaRPr lang="sk-SK" dirty="0"/>
          </a:p>
          <a:p>
            <a:pPr marL="457200" indent="-457200" algn="just">
              <a:buFont typeface="+mj-lt"/>
              <a:buAutoNum type="arabicPeriod"/>
            </a:pPr>
            <a:r>
              <a:rPr lang="sk-SK" dirty="0"/>
              <a:t>od km </a:t>
            </a:r>
            <a:r>
              <a:rPr lang="sk-SK" dirty="0" smtClean="0"/>
              <a:t>25.041 </a:t>
            </a:r>
            <a:r>
              <a:rPr lang="sk-SK" dirty="0"/>
              <a:t>do km </a:t>
            </a:r>
            <a:r>
              <a:rPr lang="sk-SK" dirty="0" smtClean="0"/>
              <a:t>29.170 s tunelom gen. </a:t>
            </a:r>
            <a:r>
              <a:rPr lang="sk-SK" dirty="0" err="1" smtClean="0"/>
              <a:t>M.R.Štefánika</a:t>
            </a:r>
            <a:r>
              <a:rPr lang="sk-SK" dirty="0" smtClean="0"/>
              <a:t> (Ing. </a:t>
            </a:r>
            <a:r>
              <a:rPr lang="sk-SK" dirty="0" err="1" smtClean="0"/>
              <a:t>J.V.Velflík</a:t>
            </a:r>
            <a:r>
              <a:rPr lang="sk-SK" dirty="0" smtClean="0"/>
              <a:t> umrel </a:t>
            </a:r>
            <a:r>
              <a:rPr lang="sk-SK" dirty="0"/>
              <a:t>v roku 1926, napriek tomu, jeho firma, všetko dokončila)</a:t>
            </a:r>
          </a:p>
          <a:p>
            <a:pPr marL="457200" indent="-457200">
              <a:buFont typeface="+mj-lt"/>
              <a:buAutoNum type="arabicPeriod"/>
            </a:pPr>
            <a:endParaRPr lang="sk-SK"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11</a:t>
            </a:fld>
            <a:endParaRPr lang="en-US" dirty="0"/>
          </a:p>
        </p:txBody>
      </p:sp>
    </p:spTree>
    <p:extLst>
      <p:ext uri="{BB962C8B-B14F-4D97-AF65-F5344CB8AC3E}">
        <p14:creationId xmlns:p14="http://schemas.microsoft.com/office/powerpoint/2010/main" val="681163849"/>
      </p:ext>
    </p:extLst>
  </p:cSld>
  <p:clrMapOvr>
    <a:masterClrMapping/>
  </p:clrMapOvr>
  <mc:AlternateContent xmlns:mc="http://schemas.openxmlformats.org/markup-compatibility/2006" xmlns:p14="http://schemas.microsoft.com/office/powerpoint/2010/main">
    <mc:Choice Requires="p14">
      <p:transition spd="slow" p14:dur="2000" advTm="64056"/>
    </mc:Choice>
    <mc:Fallback xmlns="">
      <p:transition spd="slow" advTm="64056"/>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a:t>10 stavebných úsekov</a:t>
            </a:r>
            <a:br>
              <a:rPr lang="sk-SK" dirty="0"/>
            </a:br>
            <a:r>
              <a:rPr lang="sk-SK" sz="3200" dirty="0" smtClean="0"/>
              <a:t>2. </a:t>
            </a:r>
            <a:r>
              <a:rPr lang="sk-SK" sz="3200" dirty="0"/>
              <a:t>časť</a:t>
            </a:r>
            <a:endParaRPr lang="sk-SK" dirty="0"/>
          </a:p>
        </p:txBody>
      </p:sp>
      <p:sp>
        <p:nvSpPr>
          <p:cNvPr id="3" name="Zástupný objekt pre obsah 2"/>
          <p:cNvSpPr>
            <a:spLocks noGrp="1"/>
          </p:cNvSpPr>
          <p:nvPr>
            <p:ph idx="1"/>
          </p:nvPr>
        </p:nvSpPr>
        <p:spPr/>
        <p:txBody>
          <a:bodyPr/>
          <a:lstStyle/>
          <a:p>
            <a:pPr marL="457200" indent="-457200">
              <a:buFont typeface="+mj-lt"/>
              <a:buAutoNum type="arabicPeriod" startAt="5"/>
            </a:pPr>
            <a:r>
              <a:rPr lang="sk-SK" dirty="0"/>
              <a:t>od km </a:t>
            </a:r>
            <a:r>
              <a:rPr lang="sk-SK" dirty="0" smtClean="0"/>
              <a:t>29.170 </a:t>
            </a:r>
            <a:r>
              <a:rPr lang="sk-SK" dirty="0"/>
              <a:t>do km </a:t>
            </a:r>
            <a:r>
              <a:rPr lang="sk-SK" dirty="0" smtClean="0"/>
              <a:t>36.816 s dvoma viaduktami (Ing</a:t>
            </a:r>
            <a:r>
              <a:rPr lang="sk-SK" dirty="0"/>
              <a:t>. Nejedlý, </a:t>
            </a:r>
            <a:r>
              <a:rPr lang="sk-SK" dirty="0" err="1"/>
              <a:t>Řehák</a:t>
            </a:r>
            <a:r>
              <a:rPr lang="sk-SK" dirty="0"/>
              <a:t> a spol. z Prahy (časť po Myjavu), Ing. J.V. </a:t>
            </a:r>
            <a:r>
              <a:rPr lang="sk-SK" dirty="0" err="1"/>
              <a:t>Velflík</a:t>
            </a:r>
            <a:r>
              <a:rPr lang="sk-SK" dirty="0"/>
              <a:t> a Ing. Jaromír Schwarz, obidvaja z Prahy po km </a:t>
            </a:r>
            <a:r>
              <a:rPr lang="sk-SK" dirty="0" smtClean="0"/>
              <a:t>36,816</a:t>
            </a:r>
          </a:p>
          <a:p>
            <a:pPr marL="0" indent="0">
              <a:buNone/>
            </a:pPr>
            <a:r>
              <a:rPr lang="sk-SK" dirty="0" smtClean="0">
                <a:solidFill>
                  <a:srgbClr val="008000"/>
                </a:solidFill>
              </a:rPr>
              <a:t>6.a</a:t>
            </a:r>
            <a:r>
              <a:rPr lang="sk-SK" dirty="0" smtClean="0"/>
              <a:t>  úsek </a:t>
            </a:r>
            <a:r>
              <a:rPr lang="sk-SK" dirty="0"/>
              <a:t>od km 36.816 do km 39.680 s tunelom pri </a:t>
            </a:r>
            <a:r>
              <a:rPr lang="sk-SK" dirty="0" smtClean="0"/>
              <a:t>Poriadí (</a:t>
            </a:r>
            <a:r>
              <a:rPr lang="sk-SK" dirty="0"/>
              <a:t>Ing. </a:t>
            </a:r>
            <a:r>
              <a:rPr lang="sk-SK" dirty="0" err="1"/>
              <a:t>Köhler</a:t>
            </a:r>
            <a:r>
              <a:rPr lang="sk-SK" dirty="0"/>
              <a:t> </a:t>
            </a:r>
            <a:r>
              <a:rPr lang="sk-SK" dirty="0" smtClean="0"/>
              <a:t>	a</a:t>
            </a:r>
            <a:r>
              <a:rPr lang="sk-SK" dirty="0"/>
              <a:t> </a:t>
            </a:r>
            <a:r>
              <a:rPr lang="sk-SK" dirty="0" err="1"/>
              <a:t>Hervert</a:t>
            </a:r>
            <a:r>
              <a:rPr lang="sk-SK" dirty="0"/>
              <a:t> z </a:t>
            </a:r>
            <a:r>
              <a:rPr lang="sk-SK" dirty="0" smtClean="0"/>
              <a:t>Prahy)</a:t>
            </a:r>
          </a:p>
          <a:p>
            <a:pPr marL="0" indent="0">
              <a:buNone/>
            </a:pPr>
            <a:r>
              <a:rPr lang="sk-SK" dirty="0" smtClean="0">
                <a:solidFill>
                  <a:srgbClr val="008000"/>
                </a:solidFill>
              </a:rPr>
              <a:t>6.b</a:t>
            </a:r>
            <a:r>
              <a:rPr lang="sk-SK" dirty="0" smtClean="0"/>
              <a:t>  úsek </a:t>
            </a:r>
            <a:r>
              <a:rPr lang="sk-SK" dirty="0"/>
              <a:t>od km 39.680 do km 43.500 s doma </a:t>
            </a:r>
            <a:r>
              <a:rPr lang="sk-SK" dirty="0" smtClean="0"/>
              <a:t>viaduktami (</a:t>
            </a:r>
            <a:r>
              <a:rPr lang="sk-SK" dirty="0"/>
              <a:t>Ing. B. </a:t>
            </a:r>
            <a:r>
              <a:rPr lang="sk-SK" dirty="0" err="1"/>
              <a:t>Ruml</a:t>
            </a:r>
            <a:r>
              <a:rPr lang="sk-SK" dirty="0"/>
              <a:t> a Ing. </a:t>
            </a:r>
            <a:r>
              <a:rPr lang="sk-SK" dirty="0" smtClean="0"/>
              <a:t>	B</a:t>
            </a:r>
            <a:r>
              <a:rPr lang="sk-SK" dirty="0"/>
              <a:t>. </a:t>
            </a:r>
            <a:r>
              <a:rPr lang="sk-SK" dirty="0" err="1"/>
              <a:t>Hollmann</a:t>
            </a:r>
            <a:r>
              <a:rPr lang="sk-SK" dirty="0"/>
              <a:t> z </a:t>
            </a:r>
            <a:r>
              <a:rPr lang="sk-SK" dirty="0" smtClean="0"/>
              <a:t>Prahy)</a:t>
            </a:r>
            <a:endParaRPr lang="sk-SK" dirty="0"/>
          </a:p>
          <a:p>
            <a:pPr marL="0" indent="0">
              <a:buNone/>
            </a:pPr>
            <a:endParaRPr lang="sk-SK" dirty="0"/>
          </a:p>
          <a:p>
            <a:pPr marL="457200" indent="-457200">
              <a:buFont typeface="+mj-lt"/>
              <a:buAutoNum type="arabicPeriod" startAt="5"/>
            </a:pPr>
            <a:endParaRPr lang="sk-SK"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12</a:t>
            </a:fld>
            <a:endParaRPr lang="en-US" dirty="0"/>
          </a:p>
        </p:txBody>
      </p:sp>
    </p:spTree>
    <p:extLst>
      <p:ext uri="{BB962C8B-B14F-4D97-AF65-F5344CB8AC3E}">
        <p14:creationId xmlns:p14="http://schemas.microsoft.com/office/powerpoint/2010/main" val="2452810993"/>
      </p:ext>
    </p:extLst>
  </p:cSld>
  <p:clrMapOvr>
    <a:masterClrMapping/>
  </p:clrMapOvr>
  <mc:AlternateContent xmlns:mc="http://schemas.openxmlformats.org/markup-compatibility/2006" xmlns:p14="http://schemas.microsoft.com/office/powerpoint/2010/main">
    <mc:Choice Requires="p14">
      <p:transition spd="slow" p14:dur="2000" advTm="25632"/>
    </mc:Choice>
    <mc:Fallback xmlns="">
      <p:transition spd="slow" advTm="25632"/>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a:t>10 stavebných úsekov</a:t>
            </a:r>
            <a:br>
              <a:rPr lang="sk-SK" dirty="0"/>
            </a:br>
            <a:r>
              <a:rPr lang="sk-SK" sz="3200" dirty="0"/>
              <a:t>2. časť</a:t>
            </a:r>
            <a:endParaRPr lang="sk-SK" dirty="0"/>
          </a:p>
        </p:txBody>
      </p:sp>
      <p:sp>
        <p:nvSpPr>
          <p:cNvPr id="3" name="Zástupný objekt pre obsah 2"/>
          <p:cNvSpPr>
            <a:spLocks noGrp="1"/>
          </p:cNvSpPr>
          <p:nvPr>
            <p:ph idx="1"/>
          </p:nvPr>
        </p:nvSpPr>
        <p:spPr/>
        <p:txBody>
          <a:bodyPr/>
          <a:lstStyle/>
          <a:p>
            <a:pPr marL="457200" lvl="0" indent="-457200">
              <a:buFont typeface="+mj-lt"/>
              <a:buAutoNum type="arabicPeriod" startAt="7"/>
            </a:pPr>
            <a:r>
              <a:rPr lang="sk-SK" dirty="0"/>
              <a:t>úsek od km 43.500 do km </a:t>
            </a:r>
            <a:r>
              <a:rPr lang="sk-SK" dirty="0" smtClean="0"/>
              <a:t>50.810 (</a:t>
            </a:r>
            <a:r>
              <a:rPr lang="sk-SK" dirty="0"/>
              <a:t>Ing. Jar. </a:t>
            </a:r>
            <a:r>
              <a:rPr lang="sk-SK" dirty="0" err="1"/>
              <a:t>Jáchymek</a:t>
            </a:r>
            <a:r>
              <a:rPr lang="sk-SK" dirty="0"/>
              <a:t> Z </a:t>
            </a:r>
            <a:r>
              <a:rPr lang="sk-SK" dirty="0" smtClean="0"/>
              <a:t>Brna)</a:t>
            </a:r>
            <a:endParaRPr lang="sk-SK" dirty="0"/>
          </a:p>
          <a:p>
            <a:pPr marL="457200" lvl="0" indent="-457200">
              <a:buFont typeface="+mj-lt"/>
              <a:buAutoNum type="arabicPeriod" startAt="7"/>
            </a:pPr>
            <a:r>
              <a:rPr lang="sk-SK" dirty="0"/>
              <a:t>úsek od km 50.810 do km </a:t>
            </a:r>
            <a:r>
              <a:rPr lang="sk-SK" dirty="0" smtClean="0"/>
              <a:t>58.700 (</a:t>
            </a:r>
            <a:r>
              <a:rPr lang="sk-SK" dirty="0"/>
              <a:t>Ing. Jaromír Schwarz z </a:t>
            </a:r>
            <a:r>
              <a:rPr lang="sk-SK" dirty="0" smtClean="0"/>
              <a:t>Prahy)</a:t>
            </a:r>
            <a:endParaRPr lang="sk-SK" dirty="0"/>
          </a:p>
          <a:p>
            <a:pPr marL="457200" indent="-457200">
              <a:buFont typeface="+mj-lt"/>
              <a:buAutoNum type="arabicPeriod" startAt="7"/>
            </a:pPr>
            <a:r>
              <a:rPr lang="sk-SK" dirty="0"/>
              <a:t>úsek od km 58.700 do km 67.463 s Čachtickým </a:t>
            </a:r>
            <a:r>
              <a:rPr lang="sk-SK" dirty="0" smtClean="0"/>
              <a:t>tunelom (</a:t>
            </a:r>
            <a:r>
              <a:rPr lang="sk-SK" dirty="0" err="1"/>
              <a:t>Zdeněk</a:t>
            </a:r>
            <a:r>
              <a:rPr lang="sk-SK" dirty="0"/>
              <a:t> </a:t>
            </a:r>
            <a:r>
              <a:rPr lang="sk-SK" dirty="0" err="1"/>
              <a:t>Kruliš</a:t>
            </a:r>
            <a:r>
              <a:rPr lang="sk-SK" dirty="0"/>
              <a:t> z </a:t>
            </a:r>
            <a:r>
              <a:rPr lang="sk-SK" dirty="0" smtClean="0"/>
              <a:t>Prahy)</a:t>
            </a:r>
            <a:endParaRPr lang="sk-SK"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13</a:t>
            </a:fld>
            <a:endParaRPr lang="en-US" dirty="0"/>
          </a:p>
        </p:txBody>
      </p:sp>
    </p:spTree>
    <p:extLst>
      <p:ext uri="{BB962C8B-B14F-4D97-AF65-F5344CB8AC3E}">
        <p14:creationId xmlns:p14="http://schemas.microsoft.com/office/powerpoint/2010/main" val="1180012195"/>
      </p:ext>
    </p:extLst>
  </p:cSld>
  <p:clrMapOvr>
    <a:masterClrMapping/>
  </p:clrMapOvr>
  <mc:AlternateContent xmlns:mc="http://schemas.openxmlformats.org/markup-compatibility/2006" xmlns:p14="http://schemas.microsoft.com/office/powerpoint/2010/main">
    <mc:Choice Requires="p14">
      <p:transition spd="slow" p14:dur="2000" advTm="60005"/>
    </mc:Choice>
    <mc:Fallback xmlns="">
      <p:transition spd="slow" advTm="60005"/>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Zahájenie stavby</a:t>
            </a:r>
            <a:endParaRPr lang="sk-SK" dirty="0"/>
          </a:p>
        </p:txBody>
      </p:sp>
      <p:sp>
        <p:nvSpPr>
          <p:cNvPr id="3" name="Zástupný objekt pre text 2"/>
          <p:cNvSpPr>
            <a:spLocks noGrp="1"/>
          </p:cNvSpPr>
          <p:nvPr>
            <p:ph type="body" idx="1"/>
          </p:nvPr>
        </p:nvSpPr>
        <p:spPr/>
        <p:txBody>
          <a:bodyPr/>
          <a:lstStyle/>
          <a:p>
            <a:endParaRPr lang="sk-SK"/>
          </a:p>
        </p:txBody>
      </p:sp>
      <p:sp>
        <p:nvSpPr>
          <p:cNvPr id="4" name="Zástupný objekt pre obsah 3"/>
          <p:cNvSpPr>
            <a:spLocks noGrp="1"/>
          </p:cNvSpPr>
          <p:nvPr>
            <p:ph sz="half" idx="2"/>
          </p:nvPr>
        </p:nvSpPr>
        <p:spPr/>
        <p:txBody>
          <a:bodyPr/>
          <a:lstStyle/>
          <a:p>
            <a:endParaRPr lang="sk-SK" dirty="0"/>
          </a:p>
        </p:txBody>
      </p:sp>
      <p:sp>
        <p:nvSpPr>
          <p:cNvPr id="5" name="Zástupný objekt pre text 4"/>
          <p:cNvSpPr>
            <a:spLocks noGrp="1"/>
          </p:cNvSpPr>
          <p:nvPr>
            <p:ph type="body" sz="quarter" idx="3"/>
          </p:nvPr>
        </p:nvSpPr>
        <p:spPr/>
        <p:txBody>
          <a:bodyPr/>
          <a:lstStyle/>
          <a:p>
            <a:endParaRPr lang="sk-SK"/>
          </a:p>
        </p:txBody>
      </p:sp>
      <p:sp>
        <p:nvSpPr>
          <p:cNvPr id="6" name="Zástupný objekt pre obsah 5"/>
          <p:cNvSpPr>
            <a:spLocks noGrp="1"/>
          </p:cNvSpPr>
          <p:nvPr>
            <p:ph sz="quarter" idx="4"/>
          </p:nvPr>
        </p:nvSpPr>
        <p:spPr/>
        <p:txBody>
          <a:bodyPr/>
          <a:lstStyle/>
          <a:p>
            <a:endParaRPr lang="sk-SK"/>
          </a:p>
        </p:txBody>
      </p:sp>
      <p:pic>
        <p:nvPicPr>
          <p:cNvPr id="7" name="Obrázok 6"/>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95400" y="2371593"/>
            <a:ext cx="4181573" cy="3677920"/>
          </a:xfrm>
          <a:prstGeom prst="rect">
            <a:avLst/>
          </a:prstGeom>
          <a:noFill/>
          <a:ln>
            <a:noFill/>
          </a:ln>
        </p:spPr>
      </p:pic>
      <p:pic>
        <p:nvPicPr>
          <p:cNvPr id="8" name="Obrázok 7"/>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54968" y="2371593"/>
            <a:ext cx="4229100" cy="3677920"/>
          </a:xfrm>
          <a:prstGeom prst="rect">
            <a:avLst/>
          </a:prstGeom>
          <a:noFill/>
          <a:ln>
            <a:noFill/>
          </a:ln>
        </p:spPr>
      </p:pic>
      <p:sp>
        <p:nvSpPr>
          <p:cNvPr id="9" name="Zástupný objekt pre pätu 8"/>
          <p:cNvSpPr>
            <a:spLocks noGrp="1"/>
          </p:cNvSpPr>
          <p:nvPr>
            <p:ph type="ftr" sz="quarter" idx="11"/>
          </p:nvPr>
        </p:nvSpPr>
        <p:spPr/>
        <p:txBody>
          <a:bodyPr/>
          <a:lstStyle/>
          <a:p>
            <a:endParaRPr lang="en-US" dirty="0"/>
          </a:p>
        </p:txBody>
      </p:sp>
      <p:sp>
        <p:nvSpPr>
          <p:cNvPr id="10" name="Zástupný objekt pre číslo snímky 9"/>
          <p:cNvSpPr>
            <a:spLocks noGrp="1"/>
          </p:cNvSpPr>
          <p:nvPr>
            <p:ph type="sldNum" sz="quarter" idx="12"/>
          </p:nvPr>
        </p:nvSpPr>
        <p:spPr/>
        <p:txBody>
          <a:bodyPr/>
          <a:lstStyle/>
          <a:p>
            <a:fld id="{D57F1E4F-1CFF-5643-939E-217C01CDF565}" type="slidenum">
              <a:rPr lang="en-US" smtClean="0"/>
              <a:pPr/>
              <a:t>14</a:t>
            </a:fld>
            <a:endParaRPr lang="en-US" dirty="0"/>
          </a:p>
        </p:txBody>
      </p:sp>
    </p:spTree>
    <p:extLst>
      <p:ext uri="{BB962C8B-B14F-4D97-AF65-F5344CB8AC3E}">
        <p14:creationId xmlns:p14="http://schemas.microsoft.com/office/powerpoint/2010/main" val="5683375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Zahájenie stavby</a:t>
            </a:r>
            <a:endParaRPr lang="sk-SK" dirty="0"/>
          </a:p>
        </p:txBody>
      </p:sp>
      <p:pic>
        <p:nvPicPr>
          <p:cNvPr id="4" name="Zástupný objekt pre obsah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93390" y="1982428"/>
            <a:ext cx="4559842" cy="3317875"/>
          </a:xfrm>
        </p:spPr>
      </p:pic>
      <p:pic>
        <p:nvPicPr>
          <p:cNvPr id="5" name="Obrázok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96673" y="2177592"/>
            <a:ext cx="5397914" cy="3825217"/>
          </a:xfrm>
          <a:prstGeom prst="rect">
            <a:avLst/>
          </a:prstGeom>
        </p:spPr>
      </p:pic>
      <p:sp>
        <p:nvSpPr>
          <p:cNvPr id="3" name="Zástupný objekt pre pätu 2"/>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E97799C9-84D9-46D2-A11E-BCF8A720529D}" type="slidenum">
              <a:rPr lang="en-US" smtClean="0"/>
              <a:t>15</a:t>
            </a:fld>
            <a:endParaRPr lang="en-US" dirty="0"/>
          </a:p>
        </p:txBody>
      </p:sp>
    </p:spTree>
    <p:extLst>
      <p:ext uri="{BB962C8B-B14F-4D97-AF65-F5344CB8AC3E}">
        <p14:creationId xmlns:p14="http://schemas.microsoft.com/office/powerpoint/2010/main" val="219220180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Zahájenie stavby</a:t>
            </a:r>
            <a:endParaRPr lang="sk-SK" dirty="0"/>
          </a:p>
        </p:txBody>
      </p:sp>
      <p:sp>
        <p:nvSpPr>
          <p:cNvPr id="3" name="Zástupný objekt pre obsah 2"/>
          <p:cNvSpPr>
            <a:spLocks noGrp="1"/>
          </p:cNvSpPr>
          <p:nvPr>
            <p:ph idx="1"/>
          </p:nvPr>
        </p:nvSpPr>
        <p:spPr/>
        <p:txBody>
          <a:bodyPr>
            <a:normAutofit fontScale="92500"/>
          </a:bodyPr>
          <a:lstStyle/>
          <a:p>
            <a:pPr marL="0" indent="0">
              <a:buNone/>
            </a:pPr>
            <a:r>
              <a:rPr lang="sk-SK" dirty="0" smtClean="0"/>
              <a:t>Z príhovoru Ing. R. Pavlíka, </a:t>
            </a:r>
            <a:r>
              <a:rPr lang="sk-SK" dirty="0"/>
              <a:t>vrchného prednostu </a:t>
            </a:r>
            <a:r>
              <a:rPr lang="sk-SK" dirty="0" smtClean="0"/>
              <a:t>stavebnej expozitúry na Myjave:</a:t>
            </a:r>
          </a:p>
          <a:p>
            <a:pPr marL="0" indent="0">
              <a:buNone/>
            </a:pPr>
            <a:r>
              <a:rPr lang="sk-SK" sz="2200" i="1" dirty="0"/>
              <a:t>„</a:t>
            </a:r>
            <a:r>
              <a:rPr lang="sk-SK" sz="2200" i="1" dirty="0">
                <a:latin typeface="Times New Roman" panose="02020603050405020304" pitchFamily="18" charset="0"/>
                <a:cs typeface="Times New Roman" panose="02020603050405020304" pitchFamily="18" charset="0"/>
              </a:rPr>
              <a:t>Tunel pod Poľanou je najväčšou umelou stavbou novej dráhy z Veselí nad Moravou – Nové Mesto nad Váhom. Dĺžka novej trate </a:t>
            </a:r>
            <a:r>
              <a:rPr lang="sk-SK" sz="2200" i="1" dirty="0" err="1">
                <a:latin typeface="Times New Roman" panose="02020603050405020304" pitchFamily="18" charset="0"/>
                <a:cs typeface="Times New Roman" panose="02020603050405020304" pitchFamily="18" charset="0"/>
              </a:rPr>
              <a:t>obnáša</a:t>
            </a:r>
            <a:r>
              <a:rPr lang="sk-SK" sz="2200" i="1" dirty="0">
                <a:latin typeface="Times New Roman" panose="02020603050405020304" pitchFamily="18" charset="0"/>
                <a:cs typeface="Times New Roman" panose="02020603050405020304" pitchFamily="18" charset="0"/>
              </a:rPr>
              <a:t> 67,8 km a vyvíja sa táto údolím </a:t>
            </a:r>
            <a:r>
              <a:rPr lang="sk-SK" sz="2200" i="1" dirty="0" err="1">
                <a:latin typeface="Times New Roman" panose="02020603050405020304" pitchFamily="18" charset="0"/>
                <a:cs typeface="Times New Roman" panose="02020603050405020304" pitchFamily="18" charset="0"/>
              </a:rPr>
              <a:t>Velečky</a:t>
            </a:r>
            <a:r>
              <a:rPr lang="sk-SK" sz="2200" i="1" dirty="0">
                <a:latin typeface="Times New Roman" panose="02020603050405020304" pitchFamily="18" charset="0"/>
                <a:cs typeface="Times New Roman" panose="02020603050405020304" pitchFamily="18" charset="0"/>
              </a:rPr>
              <a:t> až po zemskú hranicu, odtiaľ smerom na 580 m vysokú Poľanu, ktorá bude </a:t>
            </a:r>
            <a:r>
              <a:rPr lang="sk-SK" sz="2200" i="1" dirty="0" smtClean="0">
                <a:latin typeface="Times New Roman" panose="02020603050405020304" pitchFamily="18" charset="0"/>
                <a:cs typeface="Times New Roman" panose="02020603050405020304" pitchFamily="18" charset="0"/>
              </a:rPr>
              <a:t>prerazená v </a:t>
            </a:r>
            <a:r>
              <a:rPr lang="sk-SK" sz="2200" i="1" dirty="0">
                <a:latin typeface="Times New Roman" panose="02020603050405020304" pitchFamily="18" charset="0"/>
                <a:cs typeface="Times New Roman" panose="02020603050405020304" pitchFamily="18" charset="0"/>
              </a:rPr>
              <a:t>km 26,195 až 28,904, to jest 2409 m dlhým tunelom do údolia riečky Myjavy ústiacim. Z povodia Myjavy prechádza nová trať do povodia </a:t>
            </a:r>
            <a:r>
              <a:rPr lang="sk-SK" sz="2200" i="1" dirty="0" err="1">
                <a:latin typeface="Times New Roman" panose="02020603050405020304" pitchFamily="18" charset="0"/>
                <a:cs typeface="Times New Roman" panose="02020603050405020304" pitchFamily="18" charset="0"/>
              </a:rPr>
              <a:t>staroturanského</a:t>
            </a:r>
            <a:r>
              <a:rPr lang="sk-SK" sz="2200" i="1" dirty="0">
                <a:latin typeface="Times New Roman" panose="02020603050405020304" pitchFamily="18" charset="0"/>
                <a:cs typeface="Times New Roman" panose="02020603050405020304" pitchFamily="18" charset="0"/>
              </a:rPr>
              <a:t> potoka a vyúsťuje s týmto po prekročení </a:t>
            </a:r>
            <a:r>
              <a:rPr lang="sk-SK" sz="2200" i="1" dirty="0" err="1">
                <a:latin typeface="Times New Roman" panose="02020603050405020304" pitchFamily="18" charset="0"/>
                <a:cs typeface="Times New Roman" panose="02020603050405020304" pitchFamily="18" charset="0"/>
              </a:rPr>
              <a:t>sútesky</a:t>
            </a:r>
            <a:r>
              <a:rPr lang="sk-SK" sz="2200" i="1" dirty="0">
                <a:latin typeface="Times New Roman" panose="02020603050405020304" pitchFamily="18" charset="0"/>
                <a:cs typeface="Times New Roman" panose="02020603050405020304" pitchFamily="18" charset="0"/>
              </a:rPr>
              <a:t> </a:t>
            </a:r>
            <a:r>
              <a:rPr lang="sk-SK" sz="2200" i="1" dirty="0" err="1">
                <a:latin typeface="Times New Roman" panose="02020603050405020304" pitchFamily="18" charset="0"/>
                <a:cs typeface="Times New Roman" panose="02020603050405020304" pitchFamily="18" charset="0"/>
              </a:rPr>
              <a:t>Hrabudnice</a:t>
            </a:r>
            <a:r>
              <a:rPr lang="sk-SK" sz="2200" i="1" dirty="0">
                <a:latin typeface="Times New Roman" panose="02020603050405020304" pitchFamily="18" charset="0"/>
                <a:cs typeface="Times New Roman" panose="02020603050405020304" pitchFamily="18" charset="0"/>
              </a:rPr>
              <a:t> znanej u Čachtíc do údolia Váhu. Od Čachtíc vedie nová dráha smerom severným </a:t>
            </a:r>
            <a:r>
              <a:rPr lang="sk-SK" sz="2200" i="1" dirty="0" smtClean="0">
                <a:latin typeface="Times New Roman" panose="02020603050405020304" pitchFamily="18" charset="0"/>
                <a:cs typeface="Times New Roman" panose="02020603050405020304" pitchFamily="18" charset="0"/>
              </a:rPr>
              <a:t>do</a:t>
            </a:r>
            <a:r>
              <a:rPr lang="sk-SK" sz="2200" i="1" dirty="0">
                <a:latin typeface="Times New Roman" panose="02020603050405020304" pitchFamily="18" charset="0"/>
                <a:cs typeface="Times New Roman" panose="02020603050405020304" pitchFamily="18" charset="0"/>
              </a:rPr>
              <a:t> prípojnej stanice Nové Mesto nad Váhom. Nová dráha bude vybavená 9 medziľahlými stanicami, z nich budú 3 vodárenské</a:t>
            </a:r>
            <a:r>
              <a:rPr lang="sk-SK" sz="2200" i="1" dirty="0" smtClean="0">
                <a:latin typeface="Times New Roman" panose="02020603050405020304" pitchFamily="18" charset="0"/>
                <a:cs typeface="Times New Roman" panose="02020603050405020304" pitchFamily="18" charset="0"/>
              </a:rPr>
              <a:t>.“</a:t>
            </a:r>
            <a:endParaRPr lang="sk-SK" sz="2200" i="1" dirty="0">
              <a:latin typeface="Times New Roman" panose="02020603050405020304" pitchFamily="18" charset="0"/>
              <a:cs typeface="Times New Roman" panose="02020603050405020304" pitchFamily="18" charset="0"/>
            </a:endParaRPr>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16</a:t>
            </a:fld>
            <a:endParaRPr lang="en-US" dirty="0"/>
          </a:p>
        </p:txBody>
      </p:sp>
    </p:spTree>
    <p:extLst>
      <p:ext uri="{BB962C8B-B14F-4D97-AF65-F5344CB8AC3E}">
        <p14:creationId xmlns:p14="http://schemas.microsoft.com/office/powerpoint/2010/main" val="28519838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Zahájenie stavby</a:t>
            </a:r>
            <a:endParaRPr lang="sk-SK" dirty="0"/>
          </a:p>
        </p:txBody>
      </p:sp>
      <p:sp>
        <p:nvSpPr>
          <p:cNvPr id="3" name="Zástupný objekt pre obsah 2"/>
          <p:cNvSpPr>
            <a:spLocks noGrp="1"/>
          </p:cNvSpPr>
          <p:nvPr>
            <p:ph idx="1"/>
          </p:nvPr>
        </p:nvSpPr>
        <p:spPr/>
        <p:txBody>
          <a:bodyPr/>
          <a:lstStyle/>
          <a:p>
            <a:pPr marL="0" indent="0">
              <a:buNone/>
            </a:pPr>
            <a:r>
              <a:rPr lang="sk-SK" dirty="0"/>
              <a:t>Z príhovoru </a:t>
            </a:r>
            <a:r>
              <a:rPr lang="sk-SK" dirty="0" smtClean="0"/>
              <a:t>Ing</a:t>
            </a:r>
            <a:r>
              <a:rPr lang="sk-SK" dirty="0"/>
              <a:t>. R. Pavlíka, vrchného prednostu stavebnej expozitúry na Myjave:</a:t>
            </a:r>
          </a:p>
          <a:p>
            <a:pPr marL="0" indent="0">
              <a:buNone/>
            </a:pPr>
            <a:r>
              <a:rPr lang="sk-SK" sz="2000" i="1" dirty="0">
                <a:latin typeface="Times New Roman" panose="02020603050405020304" pitchFamily="18" charset="0"/>
                <a:cs typeface="Times New Roman" panose="02020603050405020304" pitchFamily="18" charset="0"/>
              </a:rPr>
              <a:t>Nová trať bude hlavnou </a:t>
            </a:r>
            <a:r>
              <a:rPr lang="sk-SK" sz="2000" i="1" dirty="0" smtClean="0">
                <a:latin typeface="Times New Roman" panose="02020603050405020304" pitchFamily="18" charset="0"/>
                <a:cs typeface="Times New Roman" panose="02020603050405020304" pitchFamily="18" charset="0"/>
              </a:rPr>
              <a:t>dráhou prvého </a:t>
            </a:r>
            <a:r>
              <a:rPr lang="sk-SK" sz="2000" i="1" dirty="0">
                <a:latin typeface="Times New Roman" panose="02020603050405020304" pitchFamily="18" charset="0"/>
                <a:cs typeface="Times New Roman" panose="02020603050405020304" pitchFamily="18" charset="0"/>
              </a:rPr>
              <a:t>rádu pre prípustnú rýchlosť 80 km/hod., </a:t>
            </a:r>
            <a:r>
              <a:rPr lang="sk-SK" sz="2000" i="1" dirty="0" smtClean="0">
                <a:latin typeface="Times New Roman" panose="02020603050405020304" pitchFamily="18" charset="0"/>
                <a:cs typeface="Times New Roman" panose="02020603050405020304" pitchFamily="18" charset="0"/>
              </a:rPr>
              <a:t>s najväčším </a:t>
            </a:r>
            <a:r>
              <a:rPr lang="sk-SK" sz="2000" i="1" dirty="0">
                <a:latin typeface="Times New Roman" panose="02020603050405020304" pitchFamily="18" charset="0"/>
                <a:cs typeface="Times New Roman" panose="02020603050405020304" pitchFamily="18" charset="0"/>
              </a:rPr>
              <a:t>stúpaním12 </a:t>
            </a:r>
            <a:r>
              <a:rPr lang="sk-SK" sz="2000" dirty="0"/>
              <a:t>‰ </a:t>
            </a:r>
            <a:r>
              <a:rPr lang="sk-SK" sz="2000" i="1" dirty="0" smtClean="0">
                <a:latin typeface="Times New Roman" panose="02020603050405020304" pitchFamily="18" charset="0"/>
                <a:cs typeface="Times New Roman" panose="02020603050405020304" pitchFamily="18" charset="0"/>
              </a:rPr>
              <a:t>o</a:t>
            </a:r>
            <a:r>
              <a:rPr lang="sk-SK" sz="2000" i="1" dirty="0">
                <a:latin typeface="Times New Roman" panose="02020603050405020304" pitchFamily="18" charset="0"/>
                <a:cs typeface="Times New Roman" panose="02020603050405020304" pitchFamily="18" charset="0"/>
              </a:rPr>
              <a:t> najmenší polomer 400 m, </a:t>
            </a:r>
            <a:r>
              <a:rPr lang="sk-SK" sz="2000" i="1" dirty="0" smtClean="0">
                <a:latin typeface="Times New Roman" panose="02020603050405020304" pitchFamily="18" charset="0"/>
                <a:cs typeface="Times New Roman" panose="02020603050405020304" pitchFamily="18" charset="0"/>
              </a:rPr>
              <a:t>výnimočne </a:t>
            </a:r>
            <a:r>
              <a:rPr lang="sk-SK" sz="2000" i="1" dirty="0">
                <a:latin typeface="Times New Roman" panose="02020603050405020304" pitchFamily="18" charset="0"/>
                <a:cs typeface="Times New Roman" panose="02020603050405020304" pitchFamily="18" charset="0"/>
              </a:rPr>
              <a:t>300m. Dráha vyžaduje  postavenia 5 </a:t>
            </a:r>
            <a:r>
              <a:rPr lang="sk-SK" sz="2000" i="1" dirty="0" smtClean="0">
                <a:latin typeface="Times New Roman" panose="02020603050405020304" pitchFamily="18" charset="0"/>
                <a:cs typeface="Times New Roman" panose="02020603050405020304" pitchFamily="18" charset="0"/>
              </a:rPr>
              <a:t>viaduktov o </a:t>
            </a:r>
            <a:r>
              <a:rPr lang="sk-SK" sz="2000" i="1" dirty="0">
                <a:latin typeface="Times New Roman" panose="02020603050405020304" pitchFamily="18" charset="0"/>
                <a:cs typeface="Times New Roman" panose="02020603050405020304" pitchFamily="18" charset="0"/>
              </a:rPr>
              <a:t>dĺžke 740 m a 2 tunelov o dĺžke </a:t>
            </a:r>
            <a:r>
              <a:rPr lang="sk-SK" sz="2000" i="1" dirty="0" smtClean="0">
                <a:latin typeface="Times New Roman" panose="02020603050405020304" pitchFamily="18" charset="0"/>
                <a:cs typeface="Times New Roman" panose="02020603050405020304" pitchFamily="18" charset="0"/>
              </a:rPr>
              <a:t>2409 m </a:t>
            </a:r>
            <a:r>
              <a:rPr lang="sk-SK" sz="2000" i="1" dirty="0">
                <a:latin typeface="Times New Roman" panose="02020603050405020304" pitchFamily="18" charset="0"/>
                <a:cs typeface="Times New Roman" panose="02020603050405020304" pitchFamily="18" charset="0"/>
              </a:rPr>
              <a:t>a 390 m. </a:t>
            </a:r>
            <a:endParaRPr lang="sk-SK" sz="2000" dirty="0">
              <a:latin typeface="Times New Roman" panose="02020603050405020304" pitchFamily="18" charset="0"/>
              <a:cs typeface="Times New Roman" panose="02020603050405020304" pitchFamily="18" charset="0"/>
            </a:endParaRPr>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17</a:t>
            </a:fld>
            <a:endParaRPr lang="en-US" dirty="0"/>
          </a:p>
        </p:txBody>
      </p:sp>
    </p:spTree>
    <p:extLst>
      <p:ext uri="{BB962C8B-B14F-4D97-AF65-F5344CB8AC3E}">
        <p14:creationId xmlns:p14="http://schemas.microsoft.com/office/powerpoint/2010/main" val="153753003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Tunel generála M. R. Štefánika</a:t>
            </a:r>
            <a:endParaRPr lang="sk-SK" dirty="0"/>
          </a:p>
        </p:txBody>
      </p:sp>
      <p:sp>
        <p:nvSpPr>
          <p:cNvPr id="3" name="Zástupný objekt pre obsah 2"/>
          <p:cNvSpPr>
            <a:spLocks noGrp="1"/>
          </p:cNvSpPr>
          <p:nvPr>
            <p:ph idx="1"/>
          </p:nvPr>
        </p:nvSpPr>
        <p:spPr/>
        <p:txBody>
          <a:bodyPr/>
          <a:lstStyle/>
          <a:p>
            <a:r>
              <a:rPr lang="sk-SK" dirty="0"/>
              <a:t>Výnos ministerstva železníc č. 61048/23 z 3. novembra 1923 – zadanie stavby Ing. J. V. </a:t>
            </a:r>
            <a:r>
              <a:rPr lang="sk-SK" dirty="0" err="1"/>
              <a:t>Velflíkovi</a:t>
            </a:r>
            <a:r>
              <a:rPr lang="sk-SK" dirty="0"/>
              <a:t> z Prahy</a:t>
            </a:r>
          </a:p>
          <a:p>
            <a:r>
              <a:rPr lang="sk-SK" dirty="0" smtClean="0"/>
              <a:t>Pri razení bola použitá rakúska metóda</a:t>
            </a:r>
          </a:p>
          <a:p>
            <a:r>
              <a:rPr lang="sk-SK" dirty="0" smtClean="0"/>
              <a:t>8. 7. 1923 – prvý výkop</a:t>
            </a:r>
          </a:p>
          <a:p>
            <a:r>
              <a:rPr lang="sk-SK" dirty="0" smtClean="0"/>
              <a:t>12. 9. 1926 – bol tunel prerazený</a:t>
            </a:r>
          </a:p>
          <a:p>
            <a:r>
              <a:rPr lang="sk-SK" dirty="0" smtClean="0"/>
              <a:t>8. 12. 1927 – zahájená doprava</a:t>
            </a:r>
            <a:endParaRPr lang="sk-SK"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18</a:t>
            </a:fld>
            <a:endParaRPr lang="en-US" dirty="0"/>
          </a:p>
        </p:txBody>
      </p:sp>
    </p:spTree>
    <p:extLst>
      <p:ext uri="{BB962C8B-B14F-4D97-AF65-F5344CB8AC3E}">
        <p14:creationId xmlns:p14="http://schemas.microsoft.com/office/powerpoint/2010/main" val="189038942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Tunel generála M. R. Štefánika</a:t>
            </a:r>
            <a:endParaRPr lang="sk-SK" dirty="0"/>
          </a:p>
        </p:txBody>
      </p:sp>
      <p:sp>
        <p:nvSpPr>
          <p:cNvPr id="3" name="Zástupný objekt pre obsah 2"/>
          <p:cNvSpPr>
            <a:spLocks noGrp="1"/>
          </p:cNvSpPr>
          <p:nvPr>
            <p:ph idx="1"/>
          </p:nvPr>
        </p:nvSpPr>
        <p:spPr/>
        <p:txBody>
          <a:bodyPr>
            <a:normAutofit fontScale="92500" lnSpcReduction="20000"/>
          </a:bodyPr>
          <a:lstStyle/>
          <a:p>
            <a:r>
              <a:rPr lang="sk-SK" dirty="0" smtClean="0"/>
              <a:t>Vytýčenie tunela – stavebná správa na Myjave v roku 1923</a:t>
            </a:r>
          </a:p>
          <a:p>
            <a:r>
              <a:rPr lang="sk-SK" dirty="0" smtClean="0"/>
              <a:t>Faktory pre určenie polohy tunela</a:t>
            </a:r>
          </a:p>
          <a:p>
            <a:pPr lvl="2">
              <a:buFont typeface="Wingdings" panose="05000000000000000000" pitchFamily="2" charset="2"/>
              <a:buChar char="Ø"/>
            </a:pPr>
            <a:r>
              <a:rPr lang="sk-SK" dirty="0" smtClean="0"/>
              <a:t> </a:t>
            </a:r>
            <a:r>
              <a:rPr lang="sk-SK" sz="1900" dirty="0" smtClean="0"/>
              <a:t>aby sa hmoty mohli vyvážať po spáde z tunela – spád aspoň 2-3 ‰</a:t>
            </a:r>
          </a:p>
          <a:p>
            <a:pPr lvl="2">
              <a:buFont typeface="Wingdings" panose="05000000000000000000" pitchFamily="2" charset="2"/>
              <a:buChar char="Ø"/>
            </a:pPr>
            <a:r>
              <a:rPr lang="sk-SK" sz="1900" dirty="0" smtClean="0"/>
              <a:t>Prístupové cesty pre stroje a materiál</a:t>
            </a:r>
          </a:p>
          <a:p>
            <a:pPr lvl="2">
              <a:buFont typeface="Wingdings" panose="05000000000000000000" pitchFamily="2" charset="2"/>
              <a:buChar char="Ø"/>
            </a:pPr>
            <a:r>
              <a:rPr lang="sk-SK" sz="1900" dirty="0" smtClean="0"/>
              <a:t>Blízkosť kameňolomu</a:t>
            </a:r>
          </a:p>
          <a:p>
            <a:pPr lvl="2">
              <a:buFont typeface="Wingdings" panose="05000000000000000000" pitchFamily="2" charset="2"/>
              <a:buChar char="Ø"/>
            </a:pPr>
            <a:r>
              <a:rPr lang="sk-SK" sz="1900" dirty="0" smtClean="0"/>
              <a:t>Poloha pre umiestnenie strojného zariadenia</a:t>
            </a:r>
          </a:p>
          <a:p>
            <a:pPr lvl="2">
              <a:buFont typeface="Wingdings" panose="05000000000000000000" pitchFamily="2" charset="2"/>
              <a:buChar char="Ø"/>
            </a:pPr>
            <a:r>
              <a:rPr lang="sk-SK" sz="1900" dirty="0" smtClean="0"/>
              <a:t>Poloha obcí</a:t>
            </a:r>
          </a:p>
          <a:p>
            <a:pPr lvl="2">
              <a:buFont typeface="Wingdings" panose="05000000000000000000" pitchFamily="2" charset="2"/>
              <a:buChar char="Ø"/>
            </a:pPr>
            <a:r>
              <a:rPr lang="sk-SK" sz="1900" dirty="0" smtClean="0"/>
              <a:t>Na moravskej strane ústie tunela muselo byť vysoko, aby tunel nebol ohrozený prívalovou vodou z potoka</a:t>
            </a:r>
          </a:p>
          <a:p>
            <a:pPr marL="0" indent="0">
              <a:buNone/>
            </a:pPr>
            <a:endParaRPr lang="sk-SK"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19</a:t>
            </a:fld>
            <a:endParaRPr lang="en-US" dirty="0"/>
          </a:p>
        </p:txBody>
      </p:sp>
    </p:spTree>
    <p:extLst>
      <p:ext uri="{BB962C8B-B14F-4D97-AF65-F5344CB8AC3E}">
        <p14:creationId xmlns:p14="http://schemas.microsoft.com/office/powerpoint/2010/main" val="281683718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a:t>Tunel generála M. R. Štefánika</a:t>
            </a:r>
          </a:p>
        </p:txBody>
      </p:sp>
      <p:sp>
        <p:nvSpPr>
          <p:cNvPr id="3" name="Zástupný objekt pre text 2"/>
          <p:cNvSpPr>
            <a:spLocks noGrp="1"/>
          </p:cNvSpPr>
          <p:nvPr>
            <p:ph type="body" idx="1"/>
          </p:nvPr>
        </p:nvSpPr>
        <p:spPr/>
        <p:txBody>
          <a:bodyPr/>
          <a:lstStyle/>
          <a:p>
            <a:r>
              <a:rPr lang="sk-SK" dirty="0"/>
              <a:t>K výstavbe tunelu </a:t>
            </a:r>
            <a:r>
              <a:rPr lang="sk-SK" dirty="0" smtClean="0"/>
              <a:t>bolo potrebné</a:t>
            </a:r>
            <a:endParaRPr lang="sk-SK" dirty="0"/>
          </a:p>
        </p:txBody>
      </p:sp>
      <p:sp>
        <p:nvSpPr>
          <p:cNvPr id="4" name="Zástupný objekt pre obsah 3"/>
          <p:cNvSpPr>
            <a:spLocks noGrp="1"/>
          </p:cNvSpPr>
          <p:nvPr>
            <p:ph sz="half" idx="2"/>
          </p:nvPr>
        </p:nvSpPr>
        <p:spPr/>
        <p:txBody>
          <a:bodyPr>
            <a:normAutofit fontScale="92500" lnSpcReduction="10000"/>
          </a:bodyPr>
          <a:lstStyle/>
          <a:p>
            <a:pPr>
              <a:buFont typeface="Wingdings" panose="05000000000000000000" pitchFamily="2" charset="2"/>
              <a:buChar char="Ø"/>
            </a:pPr>
            <a:r>
              <a:rPr lang="sk-SK" sz="1800" dirty="0"/>
              <a:t>Strojovne</a:t>
            </a:r>
          </a:p>
          <a:p>
            <a:pPr>
              <a:buFont typeface="Wingdings" panose="05000000000000000000" pitchFamily="2" charset="2"/>
              <a:buChar char="Ø"/>
            </a:pPr>
            <a:r>
              <a:rPr lang="sk-SK" sz="1800" dirty="0"/>
              <a:t>Kováčska dielňa</a:t>
            </a:r>
          </a:p>
          <a:p>
            <a:pPr>
              <a:buFont typeface="Wingdings" panose="05000000000000000000" pitchFamily="2" charset="2"/>
              <a:buChar char="Ø"/>
            </a:pPr>
            <a:r>
              <a:rPr lang="sk-SK" sz="1800" dirty="0"/>
              <a:t>Kamenárske </a:t>
            </a:r>
            <a:r>
              <a:rPr lang="sk-SK" sz="1800" dirty="0" smtClean="0"/>
              <a:t>dielne a </a:t>
            </a:r>
            <a:r>
              <a:rPr lang="sk-SK" sz="1800" dirty="0" err="1" smtClean="0"/>
              <a:t>drtiče</a:t>
            </a:r>
            <a:endParaRPr lang="sk-SK" sz="1800" dirty="0"/>
          </a:p>
          <a:p>
            <a:pPr>
              <a:buFont typeface="Wingdings" panose="05000000000000000000" pitchFamily="2" charset="2"/>
              <a:buChar char="Ø"/>
            </a:pPr>
            <a:r>
              <a:rPr lang="sk-SK" sz="1800" dirty="0"/>
              <a:t>Píly</a:t>
            </a:r>
          </a:p>
          <a:p>
            <a:pPr>
              <a:buFont typeface="Wingdings" panose="05000000000000000000" pitchFamily="2" charset="2"/>
              <a:buChar char="Ø"/>
            </a:pPr>
            <a:r>
              <a:rPr lang="sk-SK" sz="1800" dirty="0" smtClean="0"/>
              <a:t>Lanová dráha</a:t>
            </a:r>
            <a:endParaRPr lang="sk-SK" sz="1800" dirty="0"/>
          </a:p>
          <a:p>
            <a:pPr>
              <a:buFont typeface="Wingdings" panose="05000000000000000000" pitchFamily="2" charset="2"/>
              <a:buChar char="Ø"/>
            </a:pPr>
            <a:r>
              <a:rPr lang="sk-SK" sz="1800" dirty="0" smtClean="0"/>
              <a:t>Sklady</a:t>
            </a:r>
          </a:p>
          <a:p>
            <a:pPr>
              <a:buFont typeface="Wingdings" panose="05000000000000000000" pitchFamily="2" charset="2"/>
              <a:buChar char="Ø"/>
            </a:pPr>
            <a:r>
              <a:rPr lang="sk-SK" sz="1800" dirty="0"/>
              <a:t>14 km poľnej drážky</a:t>
            </a:r>
          </a:p>
          <a:p>
            <a:pPr>
              <a:buFont typeface="Wingdings" panose="05000000000000000000" pitchFamily="2" charset="2"/>
              <a:buChar char="Ø"/>
            </a:pPr>
            <a:endParaRPr lang="sk-SK" sz="1800" dirty="0" smtClean="0"/>
          </a:p>
          <a:p>
            <a:pPr>
              <a:buFont typeface="Wingdings" panose="05000000000000000000" pitchFamily="2" charset="2"/>
              <a:buChar char="Ø"/>
            </a:pPr>
            <a:endParaRPr lang="sk-SK" sz="1800" dirty="0" smtClean="0"/>
          </a:p>
          <a:p>
            <a:pPr>
              <a:buFont typeface="Wingdings" panose="05000000000000000000" pitchFamily="2" charset="2"/>
              <a:buChar char="Ø"/>
            </a:pPr>
            <a:endParaRPr lang="sk-SK" sz="1800" dirty="0"/>
          </a:p>
          <a:p>
            <a:pPr marL="0" indent="0">
              <a:buNone/>
            </a:pPr>
            <a:endParaRPr lang="sk-SK" dirty="0"/>
          </a:p>
        </p:txBody>
      </p:sp>
      <p:sp>
        <p:nvSpPr>
          <p:cNvPr id="5" name="Zástupný objekt pre text 4"/>
          <p:cNvSpPr>
            <a:spLocks noGrp="1"/>
          </p:cNvSpPr>
          <p:nvPr>
            <p:ph type="body" sz="quarter" idx="3"/>
          </p:nvPr>
        </p:nvSpPr>
        <p:spPr/>
        <p:txBody>
          <a:bodyPr/>
          <a:lstStyle/>
          <a:p>
            <a:r>
              <a:rPr lang="sk-SK" dirty="0"/>
              <a:t>p</a:t>
            </a:r>
            <a:r>
              <a:rPr lang="sk-SK" dirty="0" smtClean="0"/>
              <a:t>ostaviť veľké stavenisko</a:t>
            </a:r>
            <a:endParaRPr lang="sk-SK" dirty="0"/>
          </a:p>
        </p:txBody>
      </p:sp>
      <p:sp>
        <p:nvSpPr>
          <p:cNvPr id="6" name="Zástupný objekt pre obsah 5"/>
          <p:cNvSpPr>
            <a:spLocks noGrp="1"/>
          </p:cNvSpPr>
          <p:nvPr>
            <p:ph sz="quarter" idx="4"/>
          </p:nvPr>
        </p:nvSpPr>
        <p:spPr/>
        <p:txBody>
          <a:bodyPr>
            <a:normAutofit fontScale="62500" lnSpcReduction="20000"/>
          </a:bodyPr>
          <a:lstStyle/>
          <a:p>
            <a:pPr>
              <a:lnSpc>
                <a:spcPct val="110000"/>
              </a:lnSpc>
              <a:buFont typeface="Wingdings" panose="05000000000000000000" pitchFamily="2" charset="2"/>
              <a:buChar char="Ø"/>
            </a:pPr>
            <a:r>
              <a:rPr lang="sk-SK" sz="2700" dirty="0"/>
              <a:t>5 km vodovodného potrubia</a:t>
            </a:r>
          </a:p>
          <a:p>
            <a:pPr>
              <a:lnSpc>
                <a:spcPct val="110000"/>
              </a:lnSpc>
              <a:buFont typeface="Wingdings" panose="05000000000000000000" pitchFamily="2" charset="2"/>
              <a:buChar char="Ø"/>
            </a:pPr>
            <a:r>
              <a:rPr lang="sk-SK" sz="2700" dirty="0"/>
              <a:t>Upraviť cesty</a:t>
            </a:r>
          </a:p>
          <a:p>
            <a:pPr>
              <a:lnSpc>
                <a:spcPct val="110000"/>
              </a:lnSpc>
              <a:buFont typeface="Wingdings" panose="05000000000000000000" pitchFamily="2" charset="2"/>
              <a:buChar char="Ø"/>
            </a:pPr>
            <a:r>
              <a:rPr lang="sk-SK" sz="2700" dirty="0"/>
              <a:t>Baraky pre robotníkov s kúpeľňami</a:t>
            </a:r>
          </a:p>
          <a:p>
            <a:pPr>
              <a:lnSpc>
                <a:spcPct val="110000"/>
              </a:lnSpc>
              <a:buFont typeface="Wingdings" panose="05000000000000000000" pitchFamily="2" charset="2"/>
              <a:buChar char="Ø"/>
            </a:pPr>
            <a:r>
              <a:rPr lang="sk-SK" sz="2700" dirty="0"/>
              <a:t>Nemocnicu s izolačkou</a:t>
            </a:r>
          </a:p>
          <a:p>
            <a:pPr>
              <a:lnSpc>
                <a:spcPct val="110000"/>
              </a:lnSpc>
              <a:buFont typeface="Wingdings" panose="05000000000000000000" pitchFamily="2" charset="2"/>
              <a:buChar char="Ø"/>
            </a:pPr>
            <a:r>
              <a:rPr lang="sk-SK" sz="2700" dirty="0"/>
              <a:t>Mäsiarstvo (p. </a:t>
            </a:r>
            <a:r>
              <a:rPr lang="sk-SK" sz="2700" dirty="0" err="1"/>
              <a:t>Juráš</a:t>
            </a:r>
            <a:r>
              <a:rPr lang="sk-SK" sz="2700" dirty="0"/>
              <a:t>)</a:t>
            </a:r>
          </a:p>
          <a:p>
            <a:pPr>
              <a:lnSpc>
                <a:spcPct val="110000"/>
              </a:lnSpc>
              <a:buFont typeface="Wingdings" panose="05000000000000000000" pitchFamily="2" charset="2"/>
              <a:buChar char="Ø"/>
            </a:pPr>
            <a:r>
              <a:rPr lang="sk-SK" sz="2700" dirty="0"/>
              <a:t>Kantína (legionár </a:t>
            </a:r>
            <a:r>
              <a:rPr lang="sk-SK" sz="2700" dirty="0" err="1"/>
              <a:t>P.Kutálek</a:t>
            </a:r>
            <a:r>
              <a:rPr lang="sk-SK" sz="2700" dirty="0"/>
              <a:t>)</a:t>
            </a:r>
          </a:p>
          <a:p>
            <a:pPr>
              <a:lnSpc>
                <a:spcPct val="110000"/>
              </a:lnSpc>
              <a:buFont typeface="Wingdings" panose="05000000000000000000" pitchFamily="2" charset="2"/>
              <a:buChar char="Ø"/>
            </a:pPr>
            <a:r>
              <a:rPr lang="sk-SK" sz="2700" dirty="0"/>
              <a:t>Holičstvo a kaviareň ( na slovenskej strane)</a:t>
            </a:r>
          </a:p>
          <a:p>
            <a:pPr marL="0" indent="0">
              <a:buNone/>
            </a:pPr>
            <a:endParaRPr lang="sk-SK" dirty="0"/>
          </a:p>
        </p:txBody>
      </p:sp>
      <p:sp>
        <p:nvSpPr>
          <p:cNvPr id="7" name="Zástupný objekt pre pätu 6"/>
          <p:cNvSpPr>
            <a:spLocks noGrp="1"/>
          </p:cNvSpPr>
          <p:nvPr>
            <p:ph type="ftr" sz="quarter" idx="11"/>
          </p:nvPr>
        </p:nvSpPr>
        <p:spPr/>
        <p:txBody>
          <a:bodyPr/>
          <a:lstStyle/>
          <a:p>
            <a:endParaRPr lang="en-US" dirty="0"/>
          </a:p>
        </p:txBody>
      </p:sp>
      <p:sp>
        <p:nvSpPr>
          <p:cNvPr id="8" name="Zástupný objekt pre číslo snímky 7"/>
          <p:cNvSpPr>
            <a:spLocks noGrp="1"/>
          </p:cNvSpPr>
          <p:nvPr>
            <p:ph type="sldNum" sz="quarter" idx="12"/>
          </p:nvPr>
        </p:nvSpPr>
        <p:spPr/>
        <p:txBody>
          <a:bodyPr/>
          <a:lstStyle/>
          <a:p>
            <a:fld id="{D57F1E4F-1CFF-5643-939E-217C01CDF565}" type="slidenum">
              <a:rPr lang="en-US" smtClean="0"/>
              <a:pPr/>
              <a:t>20</a:t>
            </a:fld>
            <a:endParaRPr lang="en-US" dirty="0"/>
          </a:p>
        </p:txBody>
      </p:sp>
    </p:spTree>
    <p:extLst>
      <p:ext uri="{BB962C8B-B14F-4D97-AF65-F5344CB8AC3E}">
        <p14:creationId xmlns:p14="http://schemas.microsoft.com/office/powerpoint/2010/main" val="280961476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a:t>Tunel generála M. R. Štefánika</a:t>
            </a:r>
          </a:p>
        </p:txBody>
      </p:sp>
      <p:sp>
        <p:nvSpPr>
          <p:cNvPr id="3" name="Zástupný objekt pre text 2"/>
          <p:cNvSpPr>
            <a:spLocks noGrp="1"/>
          </p:cNvSpPr>
          <p:nvPr>
            <p:ph type="body" idx="1"/>
          </p:nvPr>
        </p:nvSpPr>
        <p:spPr/>
        <p:txBody>
          <a:bodyPr/>
          <a:lstStyle/>
          <a:p>
            <a:r>
              <a:rPr lang="sk-SK" dirty="0" err="1" smtClean="0"/>
              <a:t>drtič</a:t>
            </a:r>
            <a:endParaRPr lang="sk-SK" dirty="0"/>
          </a:p>
        </p:txBody>
      </p:sp>
      <p:sp>
        <p:nvSpPr>
          <p:cNvPr id="4" name="Zástupný objekt pre obsah 3"/>
          <p:cNvSpPr>
            <a:spLocks noGrp="1"/>
          </p:cNvSpPr>
          <p:nvPr>
            <p:ph sz="half" idx="2"/>
          </p:nvPr>
        </p:nvSpPr>
        <p:spPr/>
        <p:txBody>
          <a:bodyPr>
            <a:normAutofit/>
          </a:bodyPr>
          <a:lstStyle/>
          <a:p>
            <a:pPr marL="0" indent="0">
              <a:buNone/>
            </a:pPr>
            <a:endParaRPr lang="sk-SK" sz="1800" dirty="0" smtClean="0"/>
          </a:p>
          <a:p>
            <a:pPr>
              <a:buFont typeface="Wingdings" panose="05000000000000000000" pitchFamily="2" charset="2"/>
              <a:buChar char="Ø"/>
            </a:pPr>
            <a:endParaRPr lang="sk-SK" sz="1800" dirty="0"/>
          </a:p>
          <a:p>
            <a:pPr marL="0" indent="0">
              <a:buNone/>
            </a:pPr>
            <a:endParaRPr lang="sk-SK" dirty="0"/>
          </a:p>
        </p:txBody>
      </p:sp>
      <p:sp>
        <p:nvSpPr>
          <p:cNvPr id="5" name="Zástupný objekt pre text 4"/>
          <p:cNvSpPr>
            <a:spLocks noGrp="1"/>
          </p:cNvSpPr>
          <p:nvPr>
            <p:ph type="body" sz="quarter" idx="3"/>
          </p:nvPr>
        </p:nvSpPr>
        <p:spPr/>
        <p:txBody>
          <a:bodyPr/>
          <a:lstStyle/>
          <a:p>
            <a:r>
              <a:rPr lang="sk-SK" dirty="0" smtClean="0"/>
              <a:t>píla</a:t>
            </a:r>
            <a:endParaRPr lang="sk-SK" dirty="0"/>
          </a:p>
        </p:txBody>
      </p:sp>
      <p:pic>
        <p:nvPicPr>
          <p:cNvPr id="7" name="Zástupný objekt pre obsah 6"/>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1674669" y="3252259"/>
            <a:ext cx="3604599" cy="2632075"/>
          </a:xfrm>
        </p:spPr>
      </p:pic>
      <p:pic>
        <p:nvPicPr>
          <p:cNvPr id="8" name="Obrázok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65513" y="3243262"/>
            <a:ext cx="3642060" cy="2678804"/>
          </a:xfrm>
          <a:prstGeom prst="rect">
            <a:avLst/>
          </a:prstGeom>
        </p:spPr>
      </p:pic>
      <p:sp>
        <p:nvSpPr>
          <p:cNvPr id="6" name="Zástupný objekt pre pätu 5"/>
          <p:cNvSpPr>
            <a:spLocks noGrp="1"/>
          </p:cNvSpPr>
          <p:nvPr>
            <p:ph type="ftr" sz="quarter" idx="11"/>
          </p:nvPr>
        </p:nvSpPr>
        <p:spPr/>
        <p:txBody>
          <a:bodyPr/>
          <a:lstStyle/>
          <a:p>
            <a:endParaRPr lang="en-US" dirty="0"/>
          </a:p>
        </p:txBody>
      </p:sp>
      <p:sp>
        <p:nvSpPr>
          <p:cNvPr id="9" name="Zástupný objekt pre číslo snímky 8"/>
          <p:cNvSpPr>
            <a:spLocks noGrp="1"/>
          </p:cNvSpPr>
          <p:nvPr>
            <p:ph type="sldNum" sz="quarter" idx="12"/>
          </p:nvPr>
        </p:nvSpPr>
        <p:spPr/>
        <p:txBody>
          <a:bodyPr/>
          <a:lstStyle/>
          <a:p>
            <a:fld id="{D57F1E4F-1CFF-5643-939E-217C01CDF565}" type="slidenum">
              <a:rPr lang="en-US" smtClean="0"/>
              <a:pPr/>
              <a:t>21</a:t>
            </a:fld>
            <a:endParaRPr lang="en-US" dirty="0"/>
          </a:p>
        </p:txBody>
      </p:sp>
    </p:spTree>
    <p:extLst>
      <p:ext uri="{BB962C8B-B14F-4D97-AF65-F5344CB8AC3E}">
        <p14:creationId xmlns:p14="http://schemas.microsoft.com/office/powerpoint/2010/main" val="159202071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a:t>Tunel generála M. R. Štefánika</a:t>
            </a:r>
          </a:p>
        </p:txBody>
      </p:sp>
      <p:sp>
        <p:nvSpPr>
          <p:cNvPr id="3" name="Zástupný objekt pre text 2"/>
          <p:cNvSpPr>
            <a:spLocks noGrp="1"/>
          </p:cNvSpPr>
          <p:nvPr>
            <p:ph type="body" idx="1"/>
          </p:nvPr>
        </p:nvSpPr>
        <p:spPr/>
        <p:txBody>
          <a:bodyPr/>
          <a:lstStyle/>
          <a:p>
            <a:r>
              <a:rPr lang="sk-SK" dirty="0" smtClean="0"/>
              <a:t>stavba inštalácií na slovenskej  </a:t>
            </a:r>
            <a:endParaRPr lang="sk-SK" dirty="0"/>
          </a:p>
        </p:txBody>
      </p:sp>
      <p:pic>
        <p:nvPicPr>
          <p:cNvPr id="8" name="Zástupný objekt pre obsah 7"/>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916849" y="3243263"/>
            <a:ext cx="3475151" cy="2632075"/>
          </a:xfrm>
        </p:spPr>
      </p:pic>
      <p:sp>
        <p:nvSpPr>
          <p:cNvPr id="5" name="Zástupný objekt pre text 4"/>
          <p:cNvSpPr>
            <a:spLocks noGrp="1"/>
          </p:cNvSpPr>
          <p:nvPr>
            <p:ph type="body" sz="quarter" idx="3"/>
          </p:nvPr>
        </p:nvSpPr>
        <p:spPr>
          <a:xfrm>
            <a:off x="5392000" y="2658533"/>
            <a:ext cx="5506974" cy="576262"/>
          </a:xfrm>
        </p:spPr>
        <p:txBody>
          <a:bodyPr/>
          <a:lstStyle/>
          <a:p>
            <a:r>
              <a:rPr lang="sk-SK" dirty="0" smtClean="0"/>
              <a:t>strane</a:t>
            </a:r>
            <a:endParaRPr lang="sk-SK" dirty="0"/>
          </a:p>
        </p:txBody>
      </p:sp>
      <p:pic>
        <p:nvPicPr>
          <p:cNvPr id="9" name="Zástupný objekt pre obsah 8"/>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726967" y="3243263"/>
            <a:ext cx="3624391" cy="2632075"/>
          </a:xfr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22</a:t>
            </a:fld>
            <a:endParaRPr lang="en-US" dirty="0"/>
          </a:p>
        </p:txBody>
      </p:sp>
    </p:spTree>
    <p:extLst>
      <p:ext uri="{BB962C8B-B14F-4D97-AF65-F5344CB8AC3E}">
        <p14:creationId xmlns:p14="http://schemas.microsoft.com/office/powerpoint/2010/main" val="31671008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a:t>Tunel generála M. R. Štefánika</a:t>
            </a:r>
          </a:p>
        </p:txBody>
      </p:sp>
      <p:sp>
        <p:nvSpPr>
          <p:cNvPr id="3" name="Zástupný objekt pre obsah 2"/>
          <p:cNvSpPr>
            <a:spLocks noGrp="1"/>
          </p:cNvSpPr>
          <p:nvPr>
            <p:ph idx="1"/>
          </p:nvPr>
        </p:nvSpPr>
        <p:spPr/>
        <p:txBody>
          <a:bodyPr>
            <a:normAutofit/>
          </a:bodyPr>
          <a:lstStyle/>
          <a:p>
            <a:pPr marL="0" indent="0">
              <a:buNone/>
            </a:pPr>
            <a:r>
              <a:rPr lang="sk-SK" sz="2800" dirty="0" smtClean="0">
                <a:solidFill>
                  <a:schemeClr val="accent1"/>
                </a:solidFill>
              </a:rPr>
              <a:t>nádvorie </a:t>
            </a:r>
            <a:r>
              <a:rPr lang="sk-SK" sz="2800" dirty="0">
                <a:solidFill>
                  <a:schemeClr val="accent1"/>
                </a:solidFill>
              </a:rPr>
              <a:t>na moravskej strane</a:t>
            </a:r>
          </a:p>
        </p:txBody>
      </p:sp>
      <p:pic>
        <p:nvPicPr>
          <p:cNvPr id="4" name="Obrázok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31886" y="2055042"/>
            <a:ext cx="5512437" cy="4069893"/>
          </a:xfrm>
          <a:prstGeom prst="rect">
            <a:avLst/>
          </a:prstGeom>
        </p:spPr>
      </p:pic>
      <p:sp>
        <p:nvSpPr>
          <p:cNvPr id="5" name="Zástupný objekt pre pätu 4"/>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E97799C9-84D9-46D2-A11E-BCF8A720529D}" type="slidenum">
              <a:rPr lang="en-US" smtClean="0"/>
              <a:t>23</a:t>
            </a:fld>
            <a:endParaRPr lang="en-US" dirty="0"/>
          </a:p>
        </p:txBody>
      </p:sp>
    </p:spTree>
    <p:extLst>
      <p:ext uri="{BB962C8B-B14F-4D97-AF65-F5344CB8AC3E}">
        <p14:creationId xmlns:p14="http://schemas.microsoft.com/office/powerpoint/2010/main" val="105457743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a:t>Tunel generála M. R. </a:t>
            </a:r>
            <a:r>
              <a:rPr lang="sk-SK"/>
              <a:t>Štefánika</a:t>
            </a:r>
          </a:p>
        </p:txBody>
      </p:sp>
      <p:sp>
        <p:nvSpPr>
          <p:cNvPr id="3" name="Zástupný objekt pre text 2"/>
          <p:cNvSpPr>
            <a:spLocks noGrp="1"/>
          </p:cNvSpPr>
          <p:nvPr>
            <p:ph type="body" idx="1"/>
          </p:nvPr>
        </p:nvSpPr>
        <p:spPr/>
        <p:txBody>
          <a:bodyPr/>
          <a:lstStyle/>
          <a:p>
            <a:r>
              <a:rPr lang="sk-SK" dirty="0" smtClean="0"/>
              <a:t>Strojovňa </a:t>
            </a:r>
            <a:endParaRPr lang="sk-SK" dirty="0"/>
          </a:p>
        </p:txBody>
      </p:sp>
      <p:pic>
        <p:nvPicPr>
          <p:cNvPr id="8" name="Zástupný objekt pre obsah 7"/>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887541" y="3243263"/>
            <a:ext cx="3533768" cy="2632075"/>
          </a:xfrm>
        </p:spPr>
      </p:pic>
      <p:sp>
        <p:nvSpPr>
          <p:cNvPr id="5" name="Zástupný objekt pre text 4"/>
          <p:cNvSpPr>
            <a:spLocks noGrp="1"/>
          </p:cNvSpPr>
          <p:nvPr>
            <p:ph type="body" sz="quarter" idx="3"/>
          </p:nvPr>
        </p:nvSpPr>
        <p:spPr/>
        <p:txBody>
          <a:bodyPr/>
          <a:lstStyle/>
          <a:p>
            <a:endParaRPr lang="sk-SK"/>
          </a:p>
        </p:txBody>
      </p:sp>
      <p:pic>
        <p:nvPicPr>
          <p:cNvPr id="9" name="Zástupný objekt pre obsah 8"/>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779115" y="3243263"/>
            <a:ext cx="3520096" cy="2632075"/>
          </a:xfr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24</a:t>
            </a:fld>
            <a:endParaRPr lang="en-US" dirty="0"/>
          </a:p>
        </p:txBody>
      </p:sp>
    </p:spTree>
    <p:extLst>
      <p:ext uri="{BB962C8B-B14F-4D97-AF65-F5344CB8AC3E}">
        <p14:creationId xmlns:p14="http://schemas.microsoft.com/office/powerpoint/2010/main" val="152028456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a:t>Tunel generála M. R. </a:t>
            </a:r>
            <a:r>
              <a:rPr lang="sk-SK"/>
              <a:t>Štefánika</a:t>
            </a:r>
          </a:p>
        </p:txBody>
      </p:sp>
      <p:sp>
        <p:nvSpPr>
          <p:cNvPr id="3" name="Zástupný objekt pre text 2"/>
          <p:cNvSpPr>
            <a:spLocks noGrp="1"/>
          </p:cNvSpPr>
          <p:nvPr>
            <p:ph type="body" idx="1"/>
          </p:nvPr>
        </p:nvSpPr>
        <p:spPr/>
        <p:txBody>
          <a:bodyPr/>
          <a:lstStyle/>
          <a:p>
            <a:r>
              <a:rPr lang="sk-SK" dirty="0"/>
              <a:t>t</a:t>
            </a:r>
            <a:r>
              <a:rPr lang="sk-SK" dirty="0" smtClean="0"/>
              <a:t>ransport bagru</a:t>
            </a:r>
            <a:endParaRPr lang="sk-SK" dirty="0"/>
          </a:p>
        </p:txBody>
      </p:sp>
      <p:pic>
        <p:nvPicPr>
          <p:cNvPr id="7" name="Zástupný objekt pre obsah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828830" y="3243263"/>
            <a:ext cx="3651189" cy="2632075"/>
          </a:xfrm>
        </p:spPr>
      </p:pic>
      <p:sp>
        <p:nvSpPr>
          <p:cNvPr id="5" name="Zástupný objekt pre text 4"/>
          <p:cNvSpPr>
            <a:spLocks noGrp="1"/>
          </p:cNvSpPr>
          <p:nvPr>
            <p:ph type="body" sz="quarter" idx="3"/>
          </p:nvPr>
        </p:nvSpPr>
        <p:spPr/>
        <p:txBody>
          <a:bodyPr/>
          <a:lstStyle/>
          <a:p>
            <a:r>
              <a:rPr lang="sk-SK" dirty="0"/>
              <a:t>p</a:t>
            </a:r>
            <a:r>
              <a:rPr lang="sk-SK" dirty="0" smtClean="0"/>
              <a:t>remiestnenie lokomotívy</a:t>
            </a:r>
            <a:endParaRPr lang="sk-SK" dirty="0"/>
          </a:p>
        </p:txBody>
      </p:sp>
      <p:pic>
        <p:nvPicPr>
          <p:cNvPr id="8" name="Zástupný objekt pre obsah 7"/>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773154" y="3243263"/>
            <a:ext cx="3532017" cy="2632075"/>
          </a:xfr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25</a:t>
            </a:fld>
            <a:endParaRPr lang="en-US" dirty="0"/>
          </a:p>
        </p:txBody>
      </p:sp>
    </p:spTree>
    <p:extLst>
      <p:ext uri="{BB962C8B-B14F-4D97-AF65-F5344CB8AC3E}">
        <p14:creationId xmlns:p14="http://schemas.microsoft.com/office/powerpoint/2010/main" val="345279517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a:t>Tunel generála M. R. Štefánika</a:t>
            </a:r>
          </a:p>
        </p:txBody>
      </p:sp>
      <p:sp>
        <p:nvSpPr>
          <p:cNvPr id="3" name="Zástupný objekt pre obsah 2"/>
          <p:cNvSpPr>
            <a:spLocks noGrp="1"/>
          </p:cNvSpPr>
          <p:nvPr>
            <p:ph idx="1"/>
          </p:nvPr>
        </p:nvSpPr>
        <p:spPr/>
        <p:txBody>
          <a:bodyPr>
            <a:normAutofit/>
          </a:bodyPr>
          <a:lstStyle/>
          <a:p>
            <a:r>
              <a:rPr lang="sk-SK" dirty="0" smtClean="0"/>
              <a:t>Denný postup pri razení tunela</a:t>
            </a:r>
          </a:p>
          <a:p>
            <a:pPr>
              <a:buFont typeface="Wingdings" panose="05000000000000000000" pitchFamily="2" charset="2"/>
              <a:buChar char="Ø"/>
            </a:pPr>
            <a:r>
              <a:rPr lang="sk-SK" dirty="0"/>
              <a:t> </a:t>
            </a:r>
            <a:r>
              <a:rPr lang="sk-SK" sz="1800" dirty="0" smtClean="0"/>
              <a:t>1925 – 3,3 m </a:t>
            </a:r>
          </a:p>
          <a:p>
            <a:pPr>
              <a:buFont typeface="Wingdings" panose="05000000000000000000" pitchFamily="2" charset="2"/>
              <a:buChar char="Ø"/>
            </a:pPr>
            <a:r>
              <a:rPr lang="sk-SK" sz="1800" dirty="0" smtClean="0"/>
              <a:t>1926 – 4,5 m</a:t>
            </a:r>
          </a:p>
          <a:p>
            <a:r>
              <a:rPr lang="sk-SK" dirty="0" smtClean="0"/>
              <a:t>Pracovalo sa nepretržite</a:t>
            </a:r>
          </a:p>
          <a:p>
            <a:r>
              <a:rPr lang="sk-SK" dirty="0" smtClean="0"/>
              <a:t>Stavba tunela trvala 4 roky – z plánovaných 30 mesiacov na 42 </a:t>
            </a:r>
          </a:p>
          <a:p>
            <a:endParaRPr lang="sk-SK"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26</a:t>
            </a:fld>
            <a:endParaRPr lang="en-US" dirty="0"/>
          </a:p>
        </p:txBody>
      </p:sp>
    </p:spTree>
    <p:extLst>
      <p:ext uri="{BB962C8B-B14F-4D97-AF65-F5344CB8AC3E}">
        <p14:creationId xmlns:p14="http://schemas.microsoft.com/office/powerpoint/2010/main" val="297215717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a:t>Tunel generála M. R. Štefánika</a:t>
            </a:r>
          </a:p>
        </p:txBody>
      </p:sp>
      <p:sp>
        <p:nvSpPr>
          <p:cNvPr id="3" name="Zástupný objekt pre text 2"/>
          <p:cNvSpPr>
            <a:spLocks noGrp="1"/>
          </p:cNvSpPr>
          <p:nvPr>
            <p:ph type="body" idx="1"/>
          </p:nvPr>
        </p:nvSpPr>
        <p:spPr/>
        <p:txBody>
          <a:bodyPr/>
          <a:lstStyle/>
          <a:p>
            <a:endParaRPr lang="sk-SK"/>
          </a:p>
        </p:txBody>
      </p:sp>
      <p:pic>
        <p:nvPicPr>
          <p:cNvPr id="7" name="Zástupný objekt pre obsah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845590" y="3243263"/>
            <a:ext cx="3617670" cy="2632075"/>
          </a:xfrm>
        </p:spPr>
      </p:pic>
      <p:sp>
        <p:nvSpPr>
          <p:cNvPr id="5" name="Zástupný objekt pre text 4"/>
          <p:cNvSpPr>
            <a:spLocks noGrp="1"/>
          </p:cNvSpPr>
          <p:nvPr>
            <p:ph type="body" sz="quarter" idx="3"/>
          </p:nvPr>
        </p:nvSpPr>
        <p:spPr/>
        <p:txBody>
          <a:bodyPr/>
          <a:lstStyle/>
          <a:p>
            <a:endParaRPr lang="sk-SK"/>
          </a:p>
        </p:txBody>
      </p:sp>
      <p:pic>
        <p:nvPicPr>
          <p:cNvPr id="10" name="Zástupný objekt pre obsah 9"/>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7085299" y="2573519"/>
            <a:ext cx="2417383" cy="3301820"/>
          </a:xfr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27</a:t>
            </a:fld>
            <a:endParaRPr lang="en-US" dirty="0"/>
          </a:p>
        </p:txBody>
      </p:sp>
    </p:spTree>
    <p:extLst>
      <p:ext uri="{BB962C8B-B14F-4D97-AF65-F5344CB8AC3E}">
        <p14:creationId xmlns:p14="http://schemas.microsoft.com/office/powerpoint/2010/main" val="13001151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a:t>Tunel generála M. R. Štefánika</a:t>
            </a:r>
          </a:p>
        </p:txBody>
      </p:sp>
      <p:sp>
        <p:nvSpPr>
          <p:cNvPr id="3" name="Zástupný objekt pre obsah 2"/>
          <p:cNvSpPr>
            <a:spLocks noGrp="1"/>
          </p:cNvSpPr>
          <p:nvPr>
            <p:ph idx="1"/>
          </p:nvPr>
        </p:nvSpPr>
        <p:spPr/>
        <p:txBody>
          <a:bodyPr/>
          <a:lstStyle/>
          <a:p>
            <a:r>
              <a:rPr lang="sk-SK" dirty="0" smtClean="0"/>
              <a:t>Voda sa vyskytla na </a:t>
            </a:r>
            <a:r>
              <a:rPr lang="sk-SK" b="1" dirty="0" smtClean="0"/>
              <a:t>25</a:t>
            </a:r>
            <a:r>
              <a:rPr lang="sk-SK" dirty="0" smtClean="0"/>
              <a:t> miestach na moravskej strane, na </a:t>
            </a:r>
            <a:r>
              <a:rPr lang="sk-SK" b="1" dirty="0" smtClean="0"/>
              <a:t>48</a:t>
            </a:r>
            <a:r>
              <a:rPr lang="sk-SK" dirty="0" smtClean="0"/>
              <a:t> miestach na slovenskej strane</a:t>
            </a:r>
          </a:p>
          <a:p>
            <a:r>
              <a:rPr lang="sk-SK" dirty="0" smtClean="0"/>
              <a:t>Teplota vody bola 9 – 11 </a:t>
            </a:r>
            <a:r>
              <a:rPr lang="sk-SK" dirty="0"/>
              <a:t>°</a:t>
            </a:r>
            <a:r>
              <a:rPr lang="sk-SK" dirty="0" smtClean="0"/>
              <a:t>C</a:t>
            </a:r>
          </a:p>
          <a:p>
            <a:r>
              <a:rPr lang="sk-SK" dirty="0" smtClean="0"/>
              <a:t>Najvýdatnejší prameň mal </a:t>
            </a:r>
            <a:r>
              <a:rPr lang="sk-SK" b="1" dirty="0" smtClean="0"/>
              <a:t>8</a:t>
            </a:r>
            <a:r>
              <a:rPr lang="sk-SK" dirty="0" smtClean="0"/>
              <a:t> litrov za sekundu (v km 27.6)</a:t>
            </a:r>
          </a:p>
          <a:p>
            <a:pPr marL="0" indent="0">
              <a:buNone/>
            </a:pPr>
            <a:r>
              <a:rPr lang="sk-SK" dirty="0"/>
              <a:t>Pri razení </a:t>
            </a:r>
            <a:r>
              <a:rPr lang="sk-SK" dirty="0" smtClean="0"/>
              <a:t>tunela </a:t>
            </a:r>
            <a:r>
              <a:rPr lang="sk-SK" dirty="0"/>
              <a:t>zmizla voda v priľahlých obciach, preto bolo potrebné vybudovať náhradný zdroj vody – </a:t>
            </a:r>
            <a:r>
              <a:rPr lang="sk-SK" dirty="0" smtClean="0"/>
              <a:t>náhradný samospádový vodovod </a:t>
            </a:r>
            <a:r>
              <a:rPr lang="sk-SK" dirty="0"/>
              <a:t>z kamennej studničky.</a:t>
            </a:r>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28</a:t>
            </a:fld>
            <a:endParaRPr lang="en-US" dirty="0"/>
          </a:p>
        </p:txBody>
      </p:sp>
    </p:spTree>
    <p:extLst>
      <p:ext uri="{BB962C8B-B14F-4D97-AF65-F5344CB8AC3E}">
        <p14:creationId xmlns:p14="http://schemas.microsoft.com/office/powerpoint/2010/main" val="381671872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Tunel generála M. R. Štefánika</a:t>
            </a:r>
            <a:endParaRPr lang="sk-SK" dirty="0"/>
          </a:p>
        </p:txBody>
      </p:sp>
      <p:sp>
        <p:nvSpPr>
          <p:cNvPr id="3" name="Zástupný objekt pre obsah 2"/>
          <p:cNvSpPr>
            <a:spLocks noGrp="1"/>
          </p:cNvSpPr>
          <p:nvPr>
            <p:ph idx="1"/>
          </p:nvPr>
        </p:nvSpPr>
        <p:spPr/>
        <p:txBody>
          <a:bodyPr/>
          <a:lstStyle/>
          <a:p>
            <a:pPr marL="0" indent="0">
              <a:buNone/>
            </a:pPr>
            <a:r>
              <a:rPr lang="sk-SK" dirty="0"/>
              <a:t>Robotníci museli pracovať v </a:t>
            </a:r>
            <a:endParaRPr lang="sk-SK" dirty="0" smtClean="0"/>
          </a:p>
          <a:p>
            <a:pPr marL="0" indent="0">
              <a:buNone/>
            </a:pPr>
            <a:r>
              <a:rPr lang="sk-SK" dirty="0" smtClean="0"/>
              <a:t>nepremokavých </a:t>
            </a:r>
            <a:r>
              <a:rPr lang="sk-SK" dirty="0"/>
              <a:t>plášťoch </a:t>
            </a:r>
            <a:endParaRPr lang="sk-SK" dirty="0" smtClean="0"/>
          </a:p>
          <a:p>
            <a:pPr marL="0" indent="0">
              <a:buNone/>
            </a:pPr>
            <a:r>
              <a:rPr lang="sk-SK" dirty="0" smtClean="0"/>
              <a:t>v</a:t>
            </a:r>
            <a:r>
              <a:rPr lang="sk-SK" dirty="0"/>
              <a:t> ktorých však bolo príliš teplo </a:t>
            </a:r>
            <a:endParaRPr lang="sk-SK" dirty="0" smtClean="0"/>
          </a:p>
          <a:p>
            <a:pPr marL="0" indent="0">
              <a:buNone/>
            </a:pPr>
            <a:r>
              <a:rPr lang="sk-SK" dirty="0" smtClean="0"/>
              <a:t>a</a:t>
            </a:r>
            <a:r>
              <a:rPr lang="sk-SK" dirty="0"/>
              <a:t> preto uprednostňovali prácu </a:t>
            </a:r>
            <a:endParaRPr lang="sk-SK" dirty="0" smtClean="0"/>
          </a:p>
          <a:p>
            <a:pPr marL="0" indent="0">
              <a:buNone/>
            </a:pPr>
            <a:r>
              <a:rPr lang="sk-SK" dirty="0" smtClean="0"/>
              <a:t>pod </a:t>
            </a:r>
            <a:r>
              <a:rPr lang="sk-SK" dirty="0"/>
              <a:t>ochrannými strechami </a:t>
            </a:r>
            <a:endParaRPr lang="sk-SK" dirty="0" smtClean="0"/>
          </a:p>
          <a:p>
            <a:pPr marL="0" indent="0">
              <a:buNone/>
            </a:pPr>
            <a:r>
              <a:rPr lang="sk-SK" dirty="0" smtClean="0"/>
              <a:t>a</a:t>
            </a:r>
            <a:r>
              <a:rPr lang="sk-SK" dirty="0"/>
              <a:t> častejšie striedanie</a:t>
            </a:r>
            <a:r>
              <a:rPr lang="sk-SK" dirty="0" smtClean="0"/>
              <a:t>.</a:t>
            </a:r>
          </a:p>
          <a:p>
            <a:endParaRPr lang="sk-SK" dirty="0"/>
          </a:p>
        </p:txBody>
      </p:sp>
      <p:pic>
        <p:nvPicPr>
          <p:cNvPr id="4" name="Obrázok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74578" y="1997976"/>
            <a:ext cx="5588795" cy="4089807"/>
          </a:xfrm>
          <a:prstGeom prst="rect">
            <a:avLst/>
          </a:prstGeom>
        </p:spPr>
      </p:pic>
      <p:sp>
        <p:nvSpPr>
          <p:cNvPr id="5" name="Zástupný objekt pre pätu 4"/>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E97799C9-84D9-46D2-A11E-BCF8A720529D}" type="slidenum">
              <a:rPr lang="en-US" smtClean="0"/>
              <a:t>29</a:t>
            </a:fld>
            <a:endParaRPr lang="en-US" dirty="0"/>
          </a:p>
        </p:txBody>
      </p:sp>
    </p:spTree>
    <p:extLst>
      <p:ext uri="{BB962C8B-B14F-4D97-AF65-F5344CB8AC3E}">
        <p14:creationId xmlns:p14="http://schemas.microsoft.com/office/powerpoint/2010/main" val="403599804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a:t>Tunel generála M. R. Štefánika</a:t>
            </a:r>
          </a:p>
        </p:txBody>
      </p:sp>
      <p:pic>
        <p:nvPicPr>
          <p:cNvPr id="4" name="Zástupný objekt pre obsah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880639" y="2557463"/>
            <a:ext cx="4782594" cy="3581369"/>
          </a:xfrm>
        </p:spPr>
      </p:pic>
      <p:sp>
        <p:nvSpPr>
          <p:cNvPr id="3" name="Zástupný objekt pre pätu 2"/>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30</a:t>
            </a:fld>
            <a:endParaRPr lang="en-US" dirty="0"/>
          </a:p>
        </p:txBody>
      </p:sp>
    </p:spTree>
    <p:extLst>
      <p:ext uri="{BB962C8B-B14F-4D97-AF65-F5344CB8AC3E}">
        <p14:creationId xmlns:p14="http://schemas.microsoft.com/office/powerpoint/2010/main" val="174252441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a:t>Tunel generála M. R. Štefánika</a:t>
            </a:r>
          </a:p>
        </p:txBody>
      </p:sp>
      <p:sp>
        <p:nvSpPr>
          <p:cNvPr id="3" name="Zástupný objekt pre obsah 2"/>
          <p:cNvSpPr>
            <a:spLocks noGrp="1"/>
          </p:cNvSpPr>
          <p:nvPr>
            <p:ph idx="1"/>
          </p:nvPr>
        </p:nvSpPr>
        <p:spPr/>
        <p:txBody>
          <a:bodyPr>
            <a:normAutofit/>
          </a:bodyPr>
          <a:lstStyle/>
          <a:p>
            <a:r>
              <a:rPr lang="sk-SK" dirty="0" smtClean="0"/>
              <a:t>Teplota vzduchu bola </a:t>
            </a:r>
            <a:r>
              <a:rPr lang="sk-SK" dirty="0"/>
              <a:t>priemerne 11 °</a:t>
            </a:r>
            <a:r>
              <a:rPr lang="sk-SK" dirty="0" smtClean="0"/>
              <a:t>C</a:t>
            </a:r>
          </a:p>
          <a:p>
            <a:r>
              <a:rPr lang="sk-SK" dirty="0" smtClean="0"/>
              <a:t>Na moravskej strane sa objavili aj horľavé plyny – metán.</a:t>
            </a:r>
          </a:p>
          <a:p>
            <a:pPr marL="0" indent="0">
              <a:buNone/>
            </a:pPr>
            <a:r>
              <a:rPr lang="sk-SK" dirty="0" smtClean="0"/>
              <a:t>(plyn sa zapálil pri odstrele a horel 72 hodín, plameň dosahoval výšku až 200m)</a:t>
            </a:r>
          </a:p>
          <a:p>
            <a:pPr marL="0" indent="0">
              <a:buNone/>
            </a:pPr>
            <a:r>
              <a:rPr lang="sk-SK" dirty="0" smtClean="0"/>
              <a:t>Na indikáciu horľavých plynov sa využívalo :</a:t>
            </a:r>
          </a:p>
          <a:p>
            <a:pPr lvl="3">
              <a:buFont typeface="Wingdings" panose="05000000000000000000" pitchFamily="2" charset="2"/>
              <a:buChar char="Ø"/>
            </a:pPr>
            <a:r>
              <a:rPr lang="sk-SK" sz="1800" dirty="0" smtClean="0"/>
              <a:t>10 </a:t>
            </a:r>
            <a:r>
              <a:rPr lang="sk-SK" sz="1800" dirty="0" err="1" smtClean="0"/>
              <a:t>Wolfových</a:t>
            </a:r>
            <a:r>
              <a:rPr lang="sk-SK" sz="1800" dirty="0" smtClean="0"/>
              <a:t> benzínových indikačných lámp</a:t>
            </a:r>
          </a:p>
          <a:p>
            <a:pPr lvl="3">
              <a:buFont typeface="Wingdings" panose="05000000000000000000" pitchFamily="2" charset="2"/>
              <a:buChar char="Ø"/>
            </a:pPr>
            <a:r>
              <a:rPr lang="sk-SK" sz="1800" dirty="0" err="1" smtClean="0"/>
              <a:t>Pielerove</a:t>
            </a:r>
            <a:r>
              <a:rPr lang="sk-SK" sz="1800" dirty="0" smtClean="0"/>
              <a:t>  indikačné lampy</a:t>
            </a:r>
          </a:p>
          <a:p>
            <a:pPr lvl="3">
              <a:buFont typeface="Wingdings" panose="05000000000000000000" pitchFamily="2" charset="2"/>
              <a:buChar char="Ø"/>
            </a:pPr>
            <a:r>
              <a:rPr lang="sk-SK" sz="1800" dirty="0" smtClean="0"/>
              <a:t>50 </a:t>
            </a:r>
            <a:r>
              <a:rPr lang="sk-SK" sz="1800" dirty="0" err="1" smtClean="0"/>
              <a:t>wolfových</a:t>
            </a:r>
            <a:r>
              <a:rPr lang="sk-SK" sz="1800" dirty="0" smtClean="0"/>
              <a:t> elektrických bezpečnostných lámp</a:t>
            </a:r>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31</a:t>
            </a:fld>
            <a:endParaRPr lang="en-US" dirty="0"/>
          </a:p>
        </p:txBody>
      </p:sp>
    </p:spTree>
    <p:extLst>
      <p:ext uri="{BB962C8B-B14F-4D97-AF65-F5344CB8AC3E}">
        <p14:creationId xmlns:p14="http://schemas.microsoft.com/office/powerpoint/2010/main" val="421062447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a:t>Tunel generála M. R. Štefánika</a:t>
            </a:r>
          </a:p>
        </p:txBody>
      </p:sp>
      <p:sp>
        <p:nvSpPr>
          <p:cNvPr id="3" name="Zástupný objekt pre obsah 2"/>
          <p:cNvSpPr>
            <a:spLocks noGrp="1"/>
          </p:cNvSpPr>
          <p:nvPr>
            <p:ph sz="half" idx="1"/>
          </p:nvPr>
        </p:nvSpPr>
        <p:spPr/>
        <p:txBody>
          <a:bodyPr>
            <a:normAutofit/>
          </a:bodyPr>
          <a:lstStyle/>
          <a:p>
            <a:pPr marL="0" indent="0">
              <a:buNone/>
            </a:pPr>
            <a:r>
              <a:rPr lang="sk-SK" dirty="0"/>
              <a:t>Do tunela bolo potrebné </a:t>
            </a:r>
            <a:r>
              <a:rPr lang="sk-SK" dirty="0" smtClean="0"/>
              <a:t>dopraviť 240 </a:t>
            </a:r>
            <a:r>
              <a:rPr lang="sk-SK" dirty="0"/>
              <a:t>m</a:t>
            </a:r>
            <a:r>
              <a:rPr lang="sk-SK" baseline="30000" dirty="0"/>
              <a:t>3</a:t>
            </a:r>
            <a:r>
              <a:rPr lang="sk-SK" dirty="0"/>
              <a:t> </a:t>
            </a:r>
            <a:r>
              <a:rPr lang="sk-SK" dirty="0" smtClean="0"/>
              <a:t>vzduchu na </a:t>
            </a:r>
            <a:r>
              <a:rPr lang="sk-SK" dirty="0"/>
              <a:t>robotníka a deň </a:t>
            </a:r>
            <a:r>
              <a:rPr lang="sk-SK" dirty="0" smtClean="0"/>
              <a:t>a</a:t>
            </a:r>
            <a:r>
              <a:rPr lang="sk-SK" dirty="0"/>
              <a:t> 300 m</a:t>
            </a:r>
            <a:r>
              <a:rPr lang="sk-SK" baseline="30000" dirty="0"/>
              <a:t>3</a:t>
            </a:r>
            <a:r>
              <a:rPr lang="sk-SK" dirty="0"/>
              <a:t> </a:t>
            </a:r>
            <a:r>
              <a:rPr lang="sk-SK" dirty="0" smtClean="0"/>
              <a:t>vzduchu na </a:t>
            </a:r>
            <a:r>
              <a:rPr lang="sk-SK" dirty="0"/>
              <a:t>1 kg </a:t>
            </a:r>
            <a:r>
              <a:rPr lang="sk-SK" dirty="0" smtClean="0"/>
              <a:t>dynamitu (celkovo sa minulo </a:t>
            </a:r>
            <a:r>
              <a:rPr lang="sk-SK" smtClean="0"/>
              <a:t>až 50850 </a:t>
            </a:r>
            <a:r>
              <a:rPr lang="sk-SK" dirty="0" smtClean="0"/>
              <a:t>kg)</a:t>
            </a:r>
            <a:endParaRPr lang="sk-SK" dirty="0"/>
          </a:p>
          <a:p>
            <a:pPr marL="0" indent="0">
              <a:buNone/>
            </a:pPr>
            <a:r>
              <a:rPr lang="sk-SK" dirty="0"/>
              <a:t>Celková potreba vzduchu </a:t>
            </a:r>
            <a:r>
              <a:rPr lang="sk-SK" dirty="0" smtClean="0"/>
              <a:t>na </a:t>
            </a:r>
            <a:r>
              <a:rPr lang="sk-SK" dirty="0"/>
              <a:t>slovenskej strane tunela </a:t>
            </a:r>
            <a:r>
              <a:rPr lang="sk-SK" dirty="0" smtClean="0"/>
              <a:t>bola </a:t>
            </a:r>
            <a:r>
              <a:rPr lang="sk-SK" dirty="0"/>
              <a:t>264 m</a:t>
            </a:r>
            <a:r>
              <a:rPr lang="sk-SK" baseline="30000" dirty="0"/>
              <a:t>3</a:t>
            </a:r>
            <a:r>
              <a:rPr lang="sk-SK" dirty="0"/>
              <a:t> za </a:t>
            </a:r>
            <a:r>
              <a:rPr lang="sk-SK" dirty="0" smtClean="0"/>
              <a:t>minútu </a:t>
            </a:r>
            <a:r>
              <a:rPr lang="sk-SK" dirty="0"/>
              <a:t>čo bolo </a:t>
            </a:r>
            <a:r>
              <a:rPr lang="sk-SK" dirty="0" smtClean="0"/>
              <a:t>vypočítané </a:t>
            </a:r>
            <a:r>
              <a:rPr lang="sk-SK" dirty="0"/>
              <a:t>pre 400 </a:t>
            </a:r>
            <a:r>
              <a:rPr lang="sk-SK" dirty="0" smtClean="0"/>
              <a:t>osôb</a:t>
            </a:r>
            <a:r>
              <a:rPr lang="sk-SK" dirty="0"/>
              <a:t>.</a:t>
            </a:r>
          </a:p>
        </p:txBody>
      </p:sp>
      <p:pic>
        <p:nvPicPr>
          <p:cNvPr id="5" name="Zástupný objekt pre obsah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312752" y="2560638"/>
            <a:ext cx="4455996" cy="3309937"/>
          </a:xfrm>
          <a:prstGeom prst="rect">
            <a:avLst/>
          </a:prstGeo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5D84065D-F351-4B03-BD91-D8A6B8D4B362}" type="slidenum">
              <a:rPr lang="en-US" smtClean="0"/>
              <a:t>32</a:t>
            </a:fld>
            <a:endParaRPr lang="en-US" dirty="0"/>
          </a:p>
        </p:txBody>
      </p:sp>
    </p:spTree>
    <p:extLst>
      <p:ext uri="{BB962C8B-B14F-4D97-AF65-F5344CB8AC3E}">
        <p14:creationId xmlns:p14="http://schemas.microsoft.com/office/powerpoint/2010/main" val="409793310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a:t>Tunel generála M. R. Štefánika</a:t>
            </a:r>
          </a:p>
        </p:txBody>
      </p:sp>
      <p:sp>
        <p:nvSpPr>
          <p:cNvPr id="3" name="Zástupný objekt pre obsah 2"/>
          <p:cNvSpPr>
            <a:spLocks noGrp="1"/>
          </p:cNvSpPr>
          <p:nvPr>
            <p:ph idx="1"/>
          </p:nvPr>
        </p:nvSpPr>
        <p:spPr/>
        <p:txBody>
          <a:bodyPr/>
          <a:lstStyle/>
          <a:p>
            <a:pPr marL="0" indent="0">
              <a:buNone/>
            </a:pPr>
            <a:r>
              <a:rPr lang="sk-SK" dirty="0" smtClean="0"/>
              <a:t>Osvetlenie tunela – </a:t>
            </a:r>
          </a:p>
          <a:p>
            <a:pPr marL="0" indent="0">
              <a:buNone/>
            </a:pPr>
            <a:r>
              <a:rPr lang="sk-SK" dirty="0" smtClean="0"/>
              <a:t>karbidové otvorené kahance</a:t>
            </a:r>
          </a:p>
          <a:p>
            <a:pPr marL="0" indent="0">
              <a:buNone/>
            </a:pPr>
            <a:r>
              <a:rPr lang="sk-SK" dirty="0" smtClean="0"/>
              <a:t>(spotreba na 1 m tunela </a:t>
            </a:r>
          </a:p>
          <a:p>
            <a:pPr marL="0" indent="0">
              <a:buNone/>
            </a:pPr>
            <a:r>
              <a:rPr lang="sk-SK" dirty="0" smtClean="0"/>
              <a:t>je 50 kg, na celý tunel 121 ton)</a:t>
            </a:r>
          </a:p>
          <a:p>
            <a:pPr marL="0" indent="0">
              <a:buNone/>
            </a:pPr>
            <a:endParaRPr lang="sk-SK" dirty="0"/>
          </a:p>
        </p:txBody>
      </p:sp>
      <p:pic>
        <p:nvPicPr>
          <p:cNvPr id="4" name="Obrázok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03932" y="1922279"/>
            <a:ext cx="5692665" cy="4167437"/>
          </a:xfrm>
          <a:prstGeom prst="rect">
            <a:avLst/>
          </a:prstGeom>
        </p:spPr>
      </p:pic>
      <p:sp>
        <p:nvSpPr>
          <p:cNvPr id="5" name="Zástupný objekt pre pätu 4"/>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E97799C9-84D9-46D2-A11E-BCF8A720529D}" type="slidenum">
              <a:rPr lang="en-US" smtClean="0"/>
              <a:t>33</a:t>
            </a:fld>
            <a:endParaRPr lang="en-US" dirty="0"/>
          </a:p>
        </p:txBody>
      </p:sp>
    </p:spTree>
    <p:extLst>
      <p:ext uri="{BB962C8B-B14F-4D97-AF65-F5344CB8AC3E}">
        <p14:creationId xmlns:p14="http://schemas.microsoft.com/office/powerpoint/2010/main" val="232720187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a:t>Tunel generála M. R. Štefánika</a:t>
            </a:r>
          </a:p>
        </p:txBody>
      </p:sp>
      <p:sp>
        <p:nvSpPr>
          <p:cNvPr id="3" name="Zástupný objekt pre obsah 2"/>
          <p:cNvSpPr>
            <a:spLocks noGrp="1"/>
          </p:cNvSpPr>
          <p:nvPr>
            <p:ph idx="1"/>
          </p:nvPr>
        </p:nvSpPr>
        <p:spPr/>
        <p:txBody>
          <a:bodyPr/>
          <a:lstStyle/>
          <a:p>
            <a:r>
              <a:rPr lang="sk-SK" dirty="0" smtClean="0"/>
              <a:t>Doprava materiálu </a:t>
            </a:r>
          </a:p>
          <a:p>
            <a:pPr lvl="1">
              <a:buFont typeface="Wingdings" panose="05000000000000000000" pitchFamily="2" charset="2"/>
              <a:buChar char="Ø"/>
            </a:pPr>
            <a:r>
              <a:rPr lang="sk-SK" sz="2200" dirty="0" smtClean="0"/>
              <a:t>Zo skladu na Myjave po úzkorozchodnej 4050m dlhej drážke o rozchode 600mm</a:t>
            </a:r>
          </a:p>
          <a:p>
            <a:pPr lvl="1">
              <a:buFont typeface="Wingdings" panose="05000000000000000000" pitchFamily="2" charset="2"/>
              <a:buChar char="Ø"/>
            </a:pPr>
            <a:r>
              <a:rPr lang="sk-SK" sz="2200" dirty="0" smtClean="0"/>
              <a:t>Parná lokomotíva so 40 vozíkmi</a:t>
            </a:r>
          </a:p>
          <a:p>
            <a:pPr>
              <a:buFont typeface="Arial" panose="020B0604020202020204" pitchFamily="34" charset="0"/>
              <a:buChar char="•"/>
            </a:pPr>
            <a:r>
              <a:rPr lang="sk-SK" dirty="0" smtClean="0"/>
              <a:t>Kameň z kameňolomu prostredníctvom </a:t>
            </a:r>
            <a:r>
              <a:rPr lang="sk-SK" dirty="0" err="1" smtClean="0"/>
              <a:t>samozvážnych</a:t>
            </a:r>
            <a:r>
              <a:rPr lang="sk-SK" dirty="0" smtClean="0"/>
              <a:t> lanových drážok</a:t>
            </a:r>
          </a:p>
          <a:p>
            <a:pPr marL="0" indent="0">
              <a:buNone/>
            </a:pPr>
            <a:endParaRPr lang="sk-SK"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34</a:t>
            </a:fld>
            <a:endParaRPr lang="en-US" dirty="0"/>
          </a:p>
        </p:txBody>
      </p:sp>
    </p:spTree>
    <p:extLst>
      <p:ext uri="{BB962C8B-B14F-4D97-AF65-F5344CB8AC3E}">
        <p14:creationId xmlns:p14="http://schemas.microsoft.com/office/powerpoint/2010/main" val="265101131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a:t>Tunel generála M. R. Štefánika</a:t>
            </a:r>
          </a:p>
        </p:txBody>
      </p:sp>
      <p:sp>
        <p:nvSpPr>
          <p:cNvPr id="3" name="Zástupný objekt pre text 2"/>
          <p:cNvSpPr>
            <a:spLocks noGrp="1"/>
          </p:cNvSpPr>
          <p:nvPr>
            <p:ph type="body" idx="1"/>
          </p:nvPr>
        </p:nvSpPr>
        <p:spPr/>
        <p:txBody>
          <a:bodyPr/>
          <a:lstStyle/>
          <a:p>
            <a:r>
              <a:rPr lang="sk-SK" dirty="0" smtClean="0"/>
              <a:t>vchod do tunelu</a:t>
            </a:r>
            <a:endParaRPr lang="sk-SK" dirty="0"/>
          </a:p>
        </p:txBody>
      </p:sp>
      <p:pic>
        <p:nvPicPr>
          <p:cNvPr id="7" name="Zástupný objekt pre obsah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2685279" y="3243263"/>
            <a:ext cx="1938291" cy="2632075"/>
          </a:xfrm>
        </p:spPr>
      </p:pic>
      <p:sp>
        <p:nvSpPr>
          <p:cNvPr id="5" name="Zástupný objekt pre text 4"/>
          <p:cNvSpPr>
            <a:spLocks noGrp="1"/>
          </p:cNvSpPr>
          <p:nvPr>
            <p:ph type="body" sz="quarter" idx="3"/>
          </p:nvPr>
        </p:nvSpPr>
        <p:spPr/>
        <p:txBody>
          <a:bodyPr/>
          <a:lstStyle/>
          <a:p>
            <a:endParaRPr lang="sk-SK"/>
          </a:p>
        </p:txBody>
      </p:sp>
      <p:pic>
        <p:nvPicPr>
          <p:cNvPr id="8" name="Zástupný objekt pre obsah 7"/>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683865" y="3243263"/>
            <a:ext cx="3710596" cy="2632075"/>
          </a:xfr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35</a:t>
            </a:fld>
            <a:endParaRPr lang="en-US" dirty="0"/>
          </a:p>
        </p:txBody>
      </p:sp>
    </p:spTree>
    <p:extLst>
      <p:ext uri="{BB962C8B-B14F-4D97-AF65-F5344CB8AC3E}">
        <p14:creationId xmlns:p14="http://schemas.microsoft.com/office/powerpoint/2010/main" val="227635169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a:t>Tunel generála M. R. Štefánika</a:t>
            </a:r>
          </a:p>
        </p:txBody>
      </p:sp>
      <p:sp>
        <p:nvSpPr>
          <p:cNvPr id="3" name="Zástupný objekt pre obsah 2"/>
          <p:cNvSpPr>
            <a:spLocks noGrp="1"/>
          </p:cNvSpPr>
          <p:nvPr>
            <p:ph idx="1"/>
          </p:nvPr>
        </p:nvSpPr>
        <p:spPr/>
        <p:txBody>
          <a:bodyPr/>
          <a:lstStyle/>
          <a:p>
            <a:pPr marL="0" indent="0">
              <a:buNone/>
            </a:pPr>
            <a:r>
              <a:rPr lang="sk-SK" dirty="0"/>
              <a:t>Dopravu na nádvoriach a v </a:t>
            </a:r>
            <a:r>
              <a:rPr lang="sk-SK" dirty="0" smtClean="0"/>
              <a:t>tuneli </a:t>
            </a:r>
            <a:r>
              <a:rPr lang="sk-SK" dirty="0"/>
              <a:t>zabezpečovali na každej strane 3 benzínové lokomotívy, avšak na obidvoch stranách sa na odľahčenie využívali aj parné lokomotívy. Celkovo na tunelovom úseku pracovalo 8 lokomotív a 534 </a:t>
            </a:r>
            <a:r>
              <a:rPr lang="sk-SK" dirty="0" smtClean="0"/>
              <a:t>vozíkov.</a:t>
            </a:r>
          </a:p>
          <a:p>
            <a:pPr marL="0" indent="0">
              <a:buNone/>
            </a:pPr>
            <a:r>
              <a:rPr lang="sk-SK" dirty="0"/>
              <a:t>Vzhľadom k takémuto počtu vlakov bolo veľmi dôležité sa venovať organizácii dopravy, pretože aj zle vypracovaný cestovný poriadok by sa mohol podpísať pod prerušenia prác a tým by sa mohli zvýšiť aj náklady na stavbu. V čase najsilnejšej prevádzky jazdilo na slovenskej strane až 10 vlakov po 36 vozíkov za 24 hodín.</a:t>
            </a:r>
          </a:p>
          <a:p>
            <a:pPr marL="0" indent="0">
              <a:buNone/>
            </a:pPr>
            <a:endParaRPr lang="sk-SK"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36</a:t>
            </a:fld>
            <a:endParaRPr lang="en-US" dirty="0"/>
          </a:p>
        </p:txBody>
      </p:sp>
    </p:spTree>
    <p:extLst>
      <p:ext uri="{BB962C8B-B14F-4D97-AF65-F5344CB8AC3E}">
        <p14:creationId xmlns:p14="http://schemas.microsoft.com/office/powerpoint/2010/main" val="309095502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a:t>Tunel generála M. R. Štefánika</a:t>
            </a:r>
          </a:p>
        </p:txBody>
      </p:sp>
      <p:sp>
        <p:nvSpPr>
          <p:cNvPr id="3" name="Zástupný objekt pre text 2"/>
          <p:cNvSpPr>
            <a:spLocks noGrp="1"/>
          </p:cNvSpPr>
          <p:nvPr>
            <p:ph type="body" idx="1"/>
          </p:nvPr>
        </p:nvSpPr>
        <p:spPr/>
        <p:txBody>
          <a:bodyPr/>
          <a:lstStyle/>
          <a:p>
            <a:r>
              <a:rPr lang="sk-SK" dirty="0"/>
              <a:t>v</a:t>
            </a:r>
            <a:r>
              <a:rPr lang="sk-SK" dirty="0" smtClean="0"/>
              <a:t>ýhybka v spodnej štôlni</a:t>
            </a:r>
            <a:endParaRPr lang="sk-SK" dirty="0"/>
          </a:p>
        </p:txBody>
      </p:sp>
      <p:sp>
        <p:nvSpPr>
          <p:cNvPr id="5" name="Zástupný objekt pre text 4"/>
          <p:cNvSpPr>
            <a:spLocks noGrp="1"/>
          </p:cNvSpPr>
          <p:nvPr>
            <p:ph type="body" sz="quarter" idx="3"/>
          </p:nvPr>
        </p:nvSpPr>
        <p:spPr/>
        <p:txBody>
          <a:bodyPr/>
          <a:lstStyle/>
          <a:p>
            <a:r>
              <a:rPr lang="sk-SK" dirty="0" smtClean="0"/>
              <a:t>Posunovacia benzínová lokomotíva</a:t>
            </a:r>
            <a:endParaRPr lang="sk-SK" dirty="0"/>
          </a:p>
        </p:txBody>
      </p:sp>
      <p:pic>
        <p:nvPicPr>
          <p:cNvPr id="9" name="Zástupný objekt pre obsah 8"/>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870322" y="3243263"/>
            <a:ext cx="3568205" cy="2632075"/>
          </a:xfrm>
        </p:spPr>
      </p:pic>
      <p:pic>
        <p:nvPicPr>
          <p:cNvPr id="10" name="Zástupný objekt pre obsah 9"/>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7556025" y="3243263"/>
            <a:ext cx="1966276" cy="2632075"/>
          </a:xfr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37</a:t>
            </a:fld>
            <a:endParaRPr lang="en-US" dirty="0"/>
          </a:p>
        </p:txBody>
      </p:sp>
    </p:spTree>
    <p:extLst>
      <p:ext uri="{BB962C8B-B14F-4D97-AF65-F5344CB8AC3E}">
        <p14:creationId xmlns:p14="http://schemas.microsoft.com/office/powerpoint/2010/main" val="2562803690"/>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a:t>Tunel generála M. R. Štefánika</a:t>
            </a:r>
          </a:p>
        </p:txBody>
      </p:sp>
      <p:sp>
        <p:nvSpPr>
          <p:cNvPr id="3" name="Zástupný objekt pre text 2"/>
          <p:cNvSpPr>
            <a:spLocks noGrp="1"/>
          </p:cNvSpPr>
          <p:nvPr>
            <p:ph type="body" idx="1"/>
          </p:nvPr>
        </p:nvSpPr>
        <p:spPr/>
        <p:txBody>
          <a:bodyPr/>
          <a:lstStyle/>
          <a:p>
            <a:r>
              <a:rPr lang="sk-SK" dirty="0" smtClean="0"/>
              <a:t>Slávnosť pri prerazení tunela</a:t>
            </a:r>
            <a:endParaRPr lang="sk-SK" dirty="0"/>
          </a:p>
        </p:txBody>
      </p:sp>
      <p:pic>
        <p:nvPicPr>
          <p:cNvPr id="7" name="Zástupný objekt pre obsah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876395" y="3243263"/>
            <a:ext cx="3556060" cy="2632075"/>
          </a:xfrm>
        </p:spPr>
      </p:pic>
      <p:sp>
        <p:nvSpPr>
          <p:cNvPr id="5" name="Zástupný objekt pre text 4"/>
          <p:cNvSpPr>
            <a:spLocks noGrp="1"/>
          </p:cNvSpPr>
          <p:nvPr>
            <p:ph type="body" sz="quarter" idx="3"/>
          </p:nvPr>
        </p:nvSpPr>
        <p:spPr/>
        <p:txBody>
          <a:bodyPr/>
          <a:lstStyle/>
          <a:p>
            <a:endParaRPr lang="sk-SK"/>
          </a:p>
        </p:txBody>
      </p:sp>
      <p:pic>
        <p:nvPicPr>
          <p:cNvPr id="8" name="Zástupný objekt pre obsah 7"/>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699882" y="3243263"/>
            <a:ext cx="3678562" cy="2632075"/>
          </a:xfr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38</a:t>
            </a:fld>
            <a:endParaRPr lang="en-US" dirty="0"/>
          </a:p>
        </p:txBody>
      </p:sp>
    </p:spTree>
    <p:extLst>
      <p:ext uri="{BB962C8B-B14F-4D97-AF65-F5344CB8AC3E}">
        <p14:creationId xmlns:p14="http://schemas.microsoft.com/office/powerpoint/2010/main" val="409893895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a:t>Tunel generála M. R. Štefánika</a:t>
            </a:r>
          </a:p>
        </p:txBody>
      </p:sp>
      <p:sp>
        <p:nvSpPr>
          <p:cNvPr id="3" name="Zástupný objekt pre obsah 2"/>
          <p:cNvSpPr>
            <a:spLocks noGrp="1"/>
          </p:cNvSpPr>
          <p:nvPr>
            <p:ph idx="1"/>
          </p:nvPr>
        </p:nvSpPr>
        <p:spPr/>
        <p:txBody>
          <a:bodyPr>
            <a:normAutofit fontScale="92500" lnSpcReduction="10000"/>
          </a:bodyPr>
          <a:lstStyle/>
          <a:p>
            <a:pPr marL="0" indent="0">
              <a:buNone/>
            </a:pPr>
            <a:r>
              <a:rPr lang="sk-SK" dirty="0"/>
              <a:t>Zaujímavosťou je, </a:t>
            </a:r>
            <a:endParaRPr lang="sk-SK" dirty="0" smtClean="0"/>
          </a:p>
          <a:p>
            <a:pPr marL="0" indent="0">
              <a:buNone/>
            </a:pPr>
            <a:r>
              <a:rPr lang="sk-SK" dirty="0" smtClean="0"/>
              <a:t>že </a:t>
            </a:r>
            <a:r>
              <a:rPr lang="sk-SK" dirty="0"/>
              <a:t>v obidvoch smeroch </a:t>
            </a:r>
            <a:endParaRPr lang="sk-SK" dirty="0" smtClean="0"/>
          </a:p>
          <a:p>
            <a:pPr marL="0" indent="0">
              <a:buNone/>
            </a:pPr>
            <a:r>
              <a:rPr lang="sk-SK" dirty="0" smtClean="0"/>
              <a:t>pri </a:t>
            </a:r>
            <a:r>
              <a:rPr lang="sk-SK" dirty="0"/>
              <a:t>razení tunela sa stretli </a:t>
            </a:r>
            <a:endParaRPr lang="sk-SK" dirty="0" smtClean="0"/>
          </a:p>
          <a:p>
            <a:pPr marL="0" indent="0">
              <a:buNone/>
            </a:pPr>
            <a:r>
              <a:rPr lang="sk-SK" dirty="0" smtClean="0"/>
              <a:t>a</a:t>
            </a:r>
            <a:r>
              <a:rPr lang="sk-SK" dirty="0"/>
              <a:t> rozdiel bol iba 25mm, </a:t>
            </a:r>
            <a:endParaRPr lang="sk-SK" dirty="0" smtClean="0"/>
          </a:p>
          <a:p>
            <a:pPr marL="0" indent="0">
              <a:buNone/>
            </a:pPr>
            <a:r>
              <a:rPr lang="sk-SK" dirty="0" smtClean="0"/>
              <a:t>vo </a:t>
            </a:r>
            <a:r>
              <a:rPr lang="sk-SK" dirty="0"/>
              <a:t>výške iba 7mm a </a:t>
            </a:r>
            <a:endParaRPr lang="sk-SK" dirty="0" smtClean="0"/>
          </a:p>
          <a:p>
            <a:pPr marL="0" indent="0">
              <a:buNone/>
            </a:pPr>
            <a:r>
              <a:rPr lang="sk-SK" dirty="0" smtClean="0"/>
              <a:t>skutočná </a:t>
            </a:r>
            <a:r>
              <a:rPr lang="sk-SK" dirty="0"/>
              <a:t>dĺžka </a:t>
            </a:r>
            <a:r>
              <a:rPr lang="sk-SK" dirty="0" smtClean="0"/>
              <a:t>tunela </a:t>
            </a:r>
            <a:r>
              <a:rPr lang="sk-SK" dirty="0"/>
              <a:t>bola </a:t>
            </a:r>
            <a:endParaRPr lang="sk-SK" dirty="0" smtClean="0"/>
          </a:p>
          <a:p>
            <a:pPr marL="0" indent="0">
              <a:buNone/>
            </a:pPr>
            <a:r>
              <a:rPr lang="sk-SK" dirty="0" smtClean="0"/>
              <a:t>iba </a:t>
            </a:r>
            <a:r>
              <a:rPr lang="sk-SK" dirty="0"/>
              <a:t>o 11mm kratšia</a:t>
            </a:r>
            <a:r>
              <a:rPr lang="sk-SK" dirty="0" smtClean="0"/>
              <a:t>.</a:t>
            </a:r>
          </a:p>
          <a:p>
            <a:pPr marL="0" indent="0">
              <a:buNone/>
            </a:pPr>
            <a:endParaRPr lang="sk-SK" dirty="0"/>
          </a:p>
          <a:p>
            <a:endParaRPr lang="sk-SK" dirty="0"/>
          </a:p>
        </p:txBody>
      </p:sp>
      <p:pic>
        <p:nvPicPr>
          <p:cNvPr id="4" name="Obrázok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80032" y="1977119"/>
            <a:ext cx="5434549" cy="3953639"/>
          </a:xfrm>
          <a:prstGeom prst="rect">
            <a:avLst/>
          </a:prstGeom>
        </p:spPr>
      </p:pic>
      <p:sp>
        <p:nvSpPr>
          <p:cNvPr id="5" name="Zástupný objekt pre pätu 4"/>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E97799C9-84D9-46D2-A11E-BCF8A720529D}" type="slidenum">
              <a:rPr lang="en-US" smtClean="0"/>
              <a:t>39</a:t>
            </a:fld>
            <a:endParaRPr lang="en-US" dirty="0"/>
          </a:p>
        </p:txBody>
      </p:sp>
    </p:spTree>
    <p:extLst>
      <p:ext uri="{BB962C8B-B14F-4D97-AF65-F5344CB8AC3E}">
        <p14:creationId xmlns:p14="http://schemas.microsoft.com/office/powerpoint/2010/main" val="205309481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Tunel generála M. R. Štefánika</a:t>
            </a:r>
            <a:endParaRPr lang="sk-SK" dirty="0"/>
          </a:p>
        </p:txBody>
      </p:sp>
      <p:sp>
        <p:nvSpPr>
          <p:cNvPr id="3" name="Zástupný objekt pre obsah 2"/>
          <p:cNvSpPr>
            <a:spLocks noGrp="1"/>
          </p:cNvSpPr>
          <p:nvPr>
            <p:ph idx="1"/>
          </p:nvPr>
        </p:nvSpPr>
        <p:spPr/>
        <p:txBody>
          <a:bodyPr/>
          <a:lstStyle/>
          <a:p>
            <a:r>
              <a:rPr lang="sk-SK" dirty="0" smtClean="0"/>
              <a:t>Začiatok  - km 26,180, kóta 398,203 </a:t>
            </a:r>
          </a:p>
          <a:p>
            <a:r>
              <a:rPr lang="sk-SK" dirty="0" smtClean="0"/>
              <a:t>Koniec – km 28,6, kóta 386,073 </a:t>
            </a:r>
          </a:p>
          <a:p>
            <a:r>
              <a:rPr lang="sk-SK" dirty="0" smtClean="0"/>
              <a:t>Dĺžka – 2421,5 m</a:t>
            </a:r>
          </a:p>
          <a:p>
            <a:r>
              <a:rPr lang="sk-SK" dirty="0" smtClean="0"/>
              <a:t>Vjazdové oblúky sú spojené priamkou – 2051,95 m tunelu je v priamke a 369,55m je v oblúku</a:t>
            </a:r>
          </a:p>
          <a:p>
            <a:r>
              <a:rPr lang="sk-SK" dirty="0" smtClean="0"/>
              <a:t>jednokoľajný</a:t>
            </a:r>
            <a:endParaRPr lang="sk-SK"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40</a:t>
            </a:fld>
            <a:endParaRPr lang="en-US" dirty="0"/>
          </a:p>
        </p:txBody>
      </p:sp>
    </p:spTree>
    <p:extLst>
      <p:ext uri="{BB962C8B-B14F-4D97-AF65-F5344CB8AC3E}">
        <p14:creationId xmlns:p14="http://schemas.microsoft.com/office/powerpoint/2010/main" val="196647768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a:t>Tunel generála M. R. Štefánika</a:t>
            </a:r>
          </a:p>
        </p:txBody>
      </p:sp>
      <p:sp>
        <p:nvSpPr>
          <p:cNvPr id="3" name="Zástupný objekt pre text 2"/>
          <p:cNvSpPr>
            <a:spLocks noGrp="1"/>
          </p:cNvSpPr>
          <p:nvPr>
            <p:ph type="body" idx="1"/>
          </p:nvPr>
        </p:nvSpPr>
        <p:spPr/>
        <p:txBody>
          <a:bodyPr/>
          <a:lstStyle/>
          <a:p>
            <a:r>
              <a:rPr lang="sk-SK" dirty="0"/>
              <a:t>p</a:t>
            </a:r>
            <a:r>
              <a:rPr lang="sk-SK" dirty="0" smtClean="0"/>
              <a:t>ortál na strane slovenskej</a:t>
            </a:r>
            <a:endParaRPr lang="sk-SK" dirty="0"/>
          </a:p>
        </p:txBody>
      </p:sp>
      <p:pic>
        <p:nvPicPr>
          <p:cNvPr id="7" name="Zástupný objekt pre obsah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830351" y="3243263"/>
            <a:ext cx="3648147" cy="2632075"/>
          </a:xfrm>
        </p:spPr>
      </p:pic>
      <p:sp>
        <p:nvSpPr>
          <p:cNvPr id="5" name="Zástupný objekt pre text 4"/>
          <p:cNvSpPr>
            <a:spLocks noGrp="1"/>
          </p:cNvSpPr>
          <p:nvPr>
            <p:ph type="body" sz="quarter" idx="3"/>
          </p:nvPr>
        </p:nvSpPr>
        <p:spPr/>
        <p:txBody>
          <a:bodyPr/>
          <a:lstStyle/>
          <a:p>
            <a:r>
              <a:rPr lang="sk-SK" dirty="0"/>
              <a:t>p</a:t>
            </a:r>
            <a:r>
              <a:rPr lang="sk-SK" dirty="0" smtClean="0"/>
              <a:t>ortál na strane moravskej</a:t>
            </a:r>
            <a:endParaRPr lang="sk-SK" dirty="0"/>
          </a:p>
        </p:txBody>
      </p:sp>
      <p:pic>
        <p:nvPicPr>
          <p:cNvPr id="4" name="Zástupný objekt pre obsah 3"/>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761966" y="3243263"/>
            <a:ext cx="3554393" cy="2632075"/>
          </a:xfrm>
        </p:spPr>
      </p:pic>
      <p:sp>
        <p:nvSpPr>
          <p:cNvPr id="6" name="Zástupný objekt pre pätu 5"/>
          <p:cNvSpPr>
            <a:spLocks noGrp="1"/>
          </p:cNvSpPr>
          <p:nvPr>
            <p:ph type="ftr" sz="quarter" idx="11"/>
          </p:nvPr>
        </p:nvSpPr>
        <p:spPr/>
        <p:txBody>
          <a:bodyPr/>
          <a:lstStyle/>
          <a:p>
            <a:endParaRPr lang="en-US" dirty="0"/>
          </a:p>
        </p:txBody>
      </p:sp>
      <p:sp>
        <p:nvSpPr>
          <p:cNvPr id="8" name="Zástupný objekt pre číslo snímky 7"/>
          <p:cNvSpPr>
            <a:spLocks noGrp="1"/>
          </p:cNvSpPr>
          <p:nvPr>
            <p:ph type="sldNum" sz="quarter" idx="12"/>
          </p:nvPr>
        </p:nvSpPr>
        <p:spPr/>
        <p:txBody>
          <a:bodyPr/>
          <a:lstStyle/>
          <a:p>
            <a:fld id="{D57F1E4F-1CFF-5643-939E-217C01CDF565}" type="slidenum">
              <a:rPr lang="en-US" smtClean="0"/>
              <a:pPr/>
              <a:t>41</a:t>
            </a:fld>
            <a:endParaRPr lang="en-US" dirty="0"/>
          </a:p>
        </p:txBody>
      </p:sp>
    </p:spTree>
    <p:extLst>
      <p:ext uri="{BB962C8B-B14F-4D97-AF65-F5344CB8AC3E}">
        <p14:creationId xmlns:p14="http://schemas.microsoft.com/office/powerpoint/2010/main" val="1307743916"/>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Lipovský a </a:t>
            </a:r>
            <a:r>
              <a:rPr lang="sk-SK" dirty="0" err="1" smtClean="0"/>
              <a:t>Devanský</a:t>
            </a:r>
            <a:r>
              <a:rPr lang="sk-SK" dirty="0" smtClean="0"/>
              <a:t> viadukt</a:t>
            </a:r>
            <a:endParaRPr lang="sk-SK" dirty="0"/>
          </a:p>
        </p:txBody>
      </p:sp>
      <p:sp>
        <p:nvSpPr>
          <p:cNvPr id="3" name="Zástupný objekt pre obsah 2"/>
          <p:cNvSpPr>
            <a:spLocks noGrp="1"/>
          </p:cNvSpPr>
          <p:nvPr>
            <p:ph idx="1"/>
          </p:nvPr>
        </p:nvSpPr>
        <p:spPr/>
        <p:txBody>
          <a:bodyPr/>
          <a:lstStyle/>
          <a:p>
            <a:r>
              <a:rPr lang="sk-SK" dirty="0" smtClean="0"/>
              <a:t>5 otvorov o rozpätí 24 m v krajných poliach a 49,20 m v troch stredných poliach</a:t>
            </a:r>
          </a:p>
          <a:p>
            <a:r>
              <a:rPr lang="sk-SK" dirty="0" smtClean="0"/>
              <a:t>Celková dĺžka viaduktu – 209 m</a:t>
            </a:r>
          </a:p>
          <a:p>
            <a:r>
              <a:rPr lang="sk-SK" dirty="0" smtClean="0"/>
              <a:t>Stavebné náklady na jeden viadukt 3,900,000 Kč</a:t>
            </a:r>
            <a:endParaRPr lang="sk-SK"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42</a:t>
            </a:fld>
            <a:endParaRPr lang="en-US" dirty="0"/>
          </a:p>
        </p:txBody>
      </p:sp>
    </p:spTree>
    <p:extLst>
      <p:ext uri="{BB962C8B-B14F-4D97-AF65-F5344CB8AC3E}">
        <p14:creationId xmlns:p14="http://schemas.microsoft.com/office/powerpoint/2010/main" val="3204122909"/>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smtClean="0"/>
              <a:t>Lipovský viadukt</a:t>
            </a:r>
            <a:endParaRPr lang="sk-SK"/>
          </a:p>
        </p:txBody>
      </p:sp>
      <p:sp>
        <p:nvSpPr>
          <p:cNvPr id="3" name="Zástupný objekt pre text 2"/>
          <p:cNvSpPr>
            <a:spLocks noGrp="1"/>
          </p:cNvSpPr>
          <p:nvPr>
            <p:ph type="body" idx="1"/>
          </p:nvPr>
        </p:nvSpPr>
        <p:spPr/>
        <p:txBody>
          <a:bodyPr/>
          <a:lstStyle/>
          <a:p>
            <a:r>
              <a:rPr lang="sk-SK" dirty="0"/>
              <a:t>p</a:t>
            </a:r>
            <a:r>
              <a:rPr lang="sk-SK" dirty="0" smtClean="0"/>
              <a:t>ri obci </a:t>
            </a:r>
            <a:r>
              <a:rPr lang="sk-SK" dirty="0" err="1" smtClean="0"/>
              <a:t>Lipov</a:t>
            </a:r>
            <a:endParaRPr lang="sk-SK" dirty="0"/>
          </a:p>
        </p:txBody>
      </p:sp>
      <p:pic>
        <p:nvPicPr>
          <p:cNvPr id="7" name="Zástupný objekt pre obsah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797140" y="3243263"/>
            <a:ext cx="3714569" cy="2632075"/>
          </a:xfrm>
        </p:spPr>
      </p:pic>
      <p:sp>
        <p:nvSpPr>
          <p:cNvPr id="5" name="Zástupný objekt pre text 4"/>
          <p:cNvSpPr>
            <a:spLocks noGrp="1"/>
          </p:cNvSpPr>
          <p:nvPr>
            <p:ph type="body" sz="quarter" idx="3"/>
          </p:nvPr>
        </p:nvSpPr>
        <p:spPr/>
        <p:txBody>
          <a:bodyPr/>
          <a:lstStyle/>
          <a:p>
            <a:r>
              <a:rPr lang="sk-SK" dirty="0" smtClean="0"/>
              <a:t>montáž</a:t>
            </a:r>
            <a:endParaRPr lang="sk-SK" dirty="0"/>
          </a:p>
        </p:txBody>
      </p:sp>
      <p:pic>
        <p:nvPicPr>
          <p:cNvPr id="8" name="Zástupný objekt pre obsah 7"/>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755628" y="3243263"/>
            <a:ext cx="3567070" cy="2632075"/>
          </a:xfr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43</a:t>
            </a:fld>
            <a:endParaRPr lang="en-US" dirty="0"/>
          </a:p>
        </p:txBody>
      </p:sp>
    </p:spTree>
    <p:extLst>
      <p:ext uri="{BB962C8B-B14F-4D97-AF65-F5344CB8AC3E}">
        <p14:creationId xmlns:p14="http://schemas.microsoft.com/office/powerpoint/2010/main" val="106711574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Lipovský viadukt</a:t>
            </a:r>
            <a:endParaRPr lang="sk-SK" dirty="0"/>
          </a:p>
        </p:txBody>
      </p:sp>
      <p:sp>
        <p:nvSpPr>
          <p:cNvPr id="3" name="Zástupný objekt pre text 2"/>
          <p:cNvSpPr>
            <a:spLocks noGrp="1"/>
          </p:cNvSpPr>
          <p:nvPr>
            <p:ph type="body" idx="1"/>
          </p:nvPr>
        </p:nvSpPr>
        <p:spPr/>
        <p:txBody>
          <a:bodyPr/>
          <a:lstStyle/>
          <a:p>
            <a:r>
              <a:rPr lang="sk-SK" dirty="0"/>
              <a:t>ž</a:t>
            </a:r>
            <a:r>
              <a:rPr lang="sk-SK" dirty="0" smtClean="0"/>
              <a:t>elezná konštrukcia</a:t>
            </a:r>
            <a:endParaRPr lang="sk-SK" dirty="0"/>
          </a:p>
        </p:txBody>
      </p:sp>
      <p:pic>
        <p:nvPicPr>
          <p:cNvPr id="7" name="Zástupný objekt pre obsah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860870" y="3243263"/>
            <a:ext cx="3587109" cy="2632075"/>
          </a:xfrm>
        </p:spPr>
      </p:pic>
      <p:sp>
        <p:nvSpPr>
          <p:cNvPr id="5" name="Zástupný objekt pre text 4"/>
          <p:cNvSpPr>
            <a:spLocks noGrp="1"/>
          </p:cNvSpPr>
          <p:nvPr>
            <p:ph type="body" sz="quarter" idx="3"/>
          </p:nvPr>
        </p:nvSpPr>
        <p:spPr/>
        <p:txBody>
          <a:bodyPr/>
          <a:lstStyle/>
          <a:p>
            <a:r>
              <a:rPr lang="sk-SK" dirty="0"/>
              <a:t>p</a:t>
            </a:r>
            <a:r>
              <a:rPr lang="sk-SK" dirty="0" smtClean="0"/>
              <a:t>rvá jazda</a:t>
            </a:r>
            <a:endParaRPr lang="sk-SK" dirty="0"/>
          </a:p>
        </p:txBody>
      </p:sp>
      <p:pic>
        <p:nvPicPr>
          <p:cNvPr id="8" name="Zástupný objekt pre obsah 7"/>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751594" y="3243263"/>
            <a:ext cx="3575138" cy="2632075"/>
          </a:xfr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44</a:t>
            </a:fld>
            <a:endParaRPr lang="en-US" dirty="0"/>
          </a:p>
        </p:txBody>
      </p:sp>
    </p:spTree>
    <p:extLst>
      <p:ext uri="{BB962C8B-B14F-4D97-AF65-F5344CB8AC3E}">
        <p14:creationId xmlns:p14="http://schemas.microsoft.com/office/powerpoint/2010/main" val="524633448"/>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err="1" smtClean="0"/>
              <a:t>Devánsky</a:t>
            </a:r>
            <a:r>
              <a:rPr lang="sk-SK" dirty="0" smtClean="0"/>
              <a:t> viadukt</a:t>
            </a:r>
            <a:endParaRPr lang="sk-SK" dirty="0"/>
          </a:p>
        </p:txBody>
      </p:sp>
      <p:sp>
        <p:nvSpPr>
          <p:cNvPr id="3" name="Zástupný objekt pre text 2"/>
          <p:cNvSpPr>
            <a:spLocks noGrp="1"/>
          </p:cNvSpPr>
          <p:nvPr>
            <p:ph type="body" idx="1"/>
          </p:nvPr>
        </p:nvSpPr>
        <p:spPr/>
        <p:txBody>
          <a:bodyPr/>
          <a:lstStyle/>
          <a:p>
            <a:r>
              <a:rPr lang="sk-SK" dirty="0"/>
              <a:t>p</a:t>
            </a:r>
            <a:r>
              <a:rPr lang="sk-SK" dirty="0" smtClean="0"/>
              <a:t>red stanicou Myjava</a:t>
            </a:r>
            <a:endParaRPr lang="sk-SK" dirty="0"/>
          </a:p>
        </p:txBody>
      </p:sp>
      <p:pic>
        <p:nvPicPr>
          <p:cNvPr id="7" name="Zástupný objekt pre obsah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836493" y="3243263"/>
            <a:ext cx="3635864" cy="2632075"/>
          </a:xfrm>
        </p:spPr>
      </p:pic>
      <p:sp>
        <p:nvSpPr>
          <p:cNvPr id="5" name="Zástupný objekt pre text 4"/>
          <p:cNvSpPr>
            <a:spLocks noGrp="1"/>
          </p:cNvSpPr>
          <p:nvPr>
            <p:ph type="body" sz="quarter" idx="3"/>
          </p:nvPr>
        </p:nvSpPr>
        <p:spPr/>
        <p:txBody>
          <a:bodyPr/>
          <a:lstStyle/>
          <a:p>
            <a:r>
              <a:rPr lang="sk-SK" dirty="0" smtClean="0"/>
              <a:t>montáž</a:t>
            </a:r>
            <a:endParaRPr lang="sk-SK" dirty="0"/>
          </a:p>
        </p:txBody>
      </p:sp>
      <p:pic>
        <p:nvPicPr>
          <p:cNvPr id="8" name="Zástupný objekt pre obsah 7"/>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785081" y="3243263"/>
            <a:ext cx="3508163" cy="2632075"/>
          </a:xfr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45</a:t>
            </a:fld>
            <a:endParaRPr lang="en-US" dirty="0"/>
          </a:p>
        </p:txBody>
      </p:sp>
    </p:spTree>
    <p:extLst>
      <p:ext uri="{BB962C8B-B14F-4D97-AF65-F5344CB8AC3E}">
        <p14:creationId xmlns:p14="http://schemas.microsoft.com/office/powerpoint/2010/main" val="421312364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err="1" smtClean="0"/>
              <a:t>Devánsky</a:t>
            </a:r>
            <a:r>
              <a:rPr lang="sk-SK" dirty="0" smtClean="0"/>
              <a:t> viadukt</a:t>
            </a:r>
            <a:endParaRPr lang="sk-SK" dirty="0"/>
          </a:p>
        </p:txBody>
      </p:sp>
      <p:sp>
        <p:nvSpPr>
          <p:cNvPr id="3" name="Zástupný objekt pre text 2"/>
          <p:cNvSpPr>
            <a:spLocks noGrp="1"/>
          </p:cNvSpPr>
          <p:nvPr>
            <p:ph type="body" idx="1"/>
          </p:nvPr>
        </p:nvSpPr>
        <p:spPr/>
        <p:txBody>
          <a:bodyPr/>
          <a:lstStyle/>
          <a:p>
            <a:endParaRPr lang="sk-SK"/>
          </a:p>
        </p:txBody>
      </p:sp>
      <p:pic>
        <p:nvPicPr>
          <p:cNvPr id="7" name="Zástupný objekt pre obsah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828020" y="3243263"/>
            <a:ext cx="3652809" cy="2632075"/>
          </a:xfrm>
        </p:spPr>
      </p:pic>
      <p:sp>
        <p:nvSpPr>
          <p:cNvPr id="5" name="Zástupný objekt pre text 4"/>
          <p:cNvSpPr>
            <a:spLocks noGrp="1"/>
          </p:cNvSpPr>
          <p:nvPr>
            <p:ph type="body" sz="quarter" idx="3"/>
          </p:nvPr>
        </p:nvSpPr>
        <p:spPr/>
        <p:txBody>
          <a:bodyPr/>
          <a:lstStyle/>
          <a:p>
            <a:endParaRPr lang="sk-SK"/>
          </a:p>
        </p:txBody>
      </p:sp>
      <p:pic>
        <p:nvPicPr>
          <p:cNvPr id="8" name="Zástupný objekt pre obsah 7"/>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7597123" y="3243263"/>
            <a:ext cx="1884080" cy="2632075"/>
          </a:xfr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46</a:t>
            </a:fld>
            <a:endParaRPr lang="en-US" dirty="0"/>
          </a:p>
        </p:txBody>
      </p:sp>
    </p:spTree>
    <p:extLst>
      <p:ext uri="{BB962C8B-B14F-4D97-AF65-F5344CB8AC3E}">
        <p14:creationId xmlns:p14="http://schemas.microsoft.com/office/powerpoint/2010/main" val="67971164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err="1" smtClean="0"/>
              <a:t>Devánsky</a:t>
            </a:r>
            <a:r>
              <a:rPr lang="sk-SK" dirty="0" smtClean="0"/>
              <a:t> viadukt</a:t>
            </a:r>
            <a:endParaRPr lang="sk-SK" dirty="0"/>
          </a:p>
        </p:txBody>
      </p:sp>
      <p:sp>
        <p:nvSpPr>
          <p:cNvPr id="3" name="Zástupný objekt pre text 2"/>
          <p:cNvSpPr>
            <a:spLocks noGrp="1"/>
          </p:cNvSpPr>
          <p:nvPr>
            <p:ph type="body" idx="1"/>
          </p:nvPr>
        </p:nvSpPr>
        <p:spPr/>
        <p:txBody>
          <a:bodyPr/>
          <a:lstStyle/>
          <a:p>
            <a:r>
              <a:rPr lang="sk-SK" dirty="0" smtClean="0"/>
              <a:t>Zaťažkávacia skúška</a:t>
            </a:r>
            <a:endParaRPr lang="sk-SK" dirty="0"/>
          </a:p>
        </p:txBody>
      </p:sp>
      <p:sp>
        <p:nvSpPr>
          <p:cNvPr id="5" name="Zástupný objekt pre text 4"/>
          <p:cNvSpPr>
            <a:spLocks noGrp="1"/>
          </p:cNvSpPr>
          <p:nvPr>
            <p:ph type="body" sz="quarter" idx="3"/>
          </p:nvPr>
        </p:nvSpPr>
        <p:spPr/>
        <p:txBody>
          <a:bodyPr/>
          <a:lstStyle/>
          <a:p>
            <a:endParaRPr lang="sk-SK"/>
          </a:p>
        </p:txBody>
      </p:sp>
      <p:pic>
        <p:nvPicPr>
          <p:cNvPr id="9" name="Zástupný objekt pre obsah 8"/>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922274" y="3243263"/>
            <a:ext cx="3464302" cy="2632075"/>
          </a:xfrm>
        </p:spPr>
      </p:pic>
      <p:pic>
        <p:nvPicPr>
          <p:cNvPr id="10" name="Zástupný objekt pre obsah 9"/>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740249" y="3243263"/>
            <a:ext cx="3597828" cy="2632075"/>
          </a:xfr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47</a:t>
            </a:fld>
            <a:endParaRPr lang="en-US" dirty="0"/>
          </a:p>
        </p:txBody>
      </p:sp>
    </p:spTree>
    <p:extLst>
      <p:ext uri="{BB962C8B-B14F-4D97-AF65-F5344CB8AC3E}">
        <p14:creationId xmlns:p14="http://schemas.microsoft.com/office/powerpoint/2010/main" val="2881134386"/>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l"/>
            <a:r>
              <a:rPr lang="sk-SK" dirty="0" smtClean="0"/>
              <a:t>Stanica Blatnica pod </a:t>
            </a:r>
            <a:r>
              <a:rPr lang="sk-SK" dirty="0" err="1" smtClean="0"/>
              <a:t>Svatým</a:t>
            </a:r>
            <a:r>
              <a:rPr lang="sk-SK" dirty="0" smtClean="0"/>
              <a:t> </a:t>
            </a:r>
            <a:r>
              <a:rPr lang="sk-SK" dirty="0" err="1" smtClean="0"/>
              <a:t>Antonínkem</a:t>
            </a:r>
            <a:r>
              <a:rPr lang="sk-SK" dirty="0" smtClean="0"/>
              <a:t> </a:t>
            </a:r>
            <a:r>
              <a:rPr lang="sk-SK" sz="2400" dirty="0" smtClean="0"/>
              <a:t> km 4,787</a:t>
            </a:r>
            <a:endParaRPr lang="sk-SK" sz="2400" dirty="0"/>
          </a:p>
        </p:txBody>
      </p:sp>
      <p:pic>
        <p:nvPicPr>
          <p:cNvPr id="5" name="Zástupný objekt pre obsah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073476" y="1897587"/>
            <a:ext cx="3134994" cy="4395310"/>
          </a:xfrm>
        </p:spPr>
      </p:pic>
      <p:pic>
        <p:nvPicPr>
          <p:cNvPr id="4" name="Obrázok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40612" y="2387590"/>
            <a:ext cx="5327511" cy="3803716"/>
          </a:xfrm>
          <a:prstGeom prst="rect">
            <a:avLst/>
          </a:prstGeom>
        </p:spPr>
      </p:pic>
      <p:sp>
        <p:nvSpPr>
          <p:cNvPr id="3" name="Zástupný objekt pre pätu 2"/>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E97799C9-84D9-46D2-A11E-BCF8A720529D}" type="slidenum">
              <a:rPr lang="en-US" smtClean="0"/>
              <a:t>48</a:t>
            </a:fld>
            <a:endParaRPr lang="en-US" dirty="0"/>
          </a:p>
        </p:txBody>
      </p:sp>
    </p:spTree>
    <p:extLst>
      <p:ext uri="{BB962C8B-B14F-4D97-AF65-F5344CB8AC3E}">
        <p14:creationId xmlns:p14="http://schemas.microsoft.com/office/powerpoint/2010/main" val="3528108413"/>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l"/>
            <a:r>
              <a:rPr lang="sk-SK" dirty="0" smtClean="0"/>
              <a:t>Stanica </a:t>
            </a:r>
            <a:r>
              <a:rPr lang="sk-SK" dirty="0" err="1" smtClean="0"/>
              <a:t>Lipov</a:t>
            </a:r>
            <a:r>
              <a:rPr lang="sk-SK" dirty="0" smtClean="0"/>
              <a:t> </a:t>
            </a:r>
            <a:r>
              <a:rPr lang="sk-SK" sz="2400" dirty="0" smtClean="0"/>
              <a:t>v km 9,857</a:t>
            </a:r>
            <a:endParaRPr lang="sk-SK" sz="2400" dirty="0"/>
          </a:p>
        </p:txBody>
      </p:sp>
      <p:sp>
        <p:nvSpPr>
          <p:cNvPr id="3" name="Zástupný objekt pre obsah 2"/>
          <p:cNvSpPr>
            <a:spLocks noGrp="1"/>
          </p:cNvSpPr>
          <p:nvPr>
            <p:ph idx="1"/>
          </p:nvPr>
        </p:nvSpPr>
        <p:spPr/>
        <p:txBody>
          <a:bodyPr/>
          <a:lstStyle/>
          <a:p>
            <a:pPr marL="0" indent="0">
              <a:buNone/>
            </a:pPr>
            <a:endParaRPr lang="sk-SK" dirty="0"/>
          </a:p>
        </p:txBody>
      </p:sp>
      <p:pic>
        <p:nvPicPr>
          <p:cNvPr id="4" name="Obrázok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05370" y="2433635"/>
            <a:ext cx="4994304" cy="3643012"/>
          </a:xfrm>
          <a:prstGeom prst="rect">
            <a:avLst/>
          </a:prstGeom>
        </p:spPr>
      </p:pic>
      <p:pic>
        <p:nvPicPr>
          <p:cNvPr id="5" name="Obrázok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54773" y="834496"/>
            <a:ext cx="3877179" cy="5443755"/>
          </a:xfrm>
          <a:prstGeom prst="rect">
            <a:avLst/>
          </a:prstGeom>
        </p:spPr>
      </p:pic>
      <p:sp>
        <p:nvSpPr>
          <p:cNvPr id="6" name="Zástupný objekt pre pätu 5"/>
          <p:cNvSpPr>
            <a:spLocks noGrp="1"/>
          </p:cNvSpPr>
          <p:nvPr>
            <p:ph type="ftr" sz="quarter" idx="11"/>
          </p:nvPr>
        </p:nvSpPr>
        <p:spPr/>
        <p:txBody>
          <a:bodyPr/>
          <a:lstStyle/>
          <a:p>
            <a:endParaRPr lang="en-US" dirty="0"/>
          </a:p>
        </p:txBody>
      </p:sp>
      <p:sp>
        <p:nvSpPr>
          <p:cNvPr id="7" name="Zástupný objekt pre číslo snímky 6"/>
          <p:cNvSpPr>
            <a:spLocks noGrp="1"/>
          </p:cNvSpPr>
          <p:nvPr>
            <p:ph type="sldNum" sz="quarter" idx="12"/>
          </p:nvPr>
        </p:nvSpPr>
        <p:spPr/>
        <p:txBody>
          <a:bodyPr/>
          <a:lstStyle/>
          <a:p>
            <a:fld id="{E97799C9-84D9-46D2-A11E-BCF8A720529D}" type="slidenum">
              <a:rPr lang="en-US" smtClean="0"/>
              <a:t>49</a:t>
            </a:fld>
            <a:endParaRPr lang="en-US" dirty="0"/>
          </a:p>
        </p:txBody>
      </p:sp>
    </p:spTree>
    <p:extLst>
      <p:ext uri="{BB962C8B-B14F-4D97-AF65-F5344CB8AC3E}">
        <p14:creationId xmlns:p14="http://schemas.microsoft.com/office/powerpoint/2010/main" val="2320716930"/>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Stanica </a:t>
            </a:r>
            <a:r>
              <a:rPr lang="sk-SK" dirty="0" err="1" smtClean="0"/>
              <a:t>Lipov</a:t>
            </a:r>
            <a:endParaRPr lang="sk-SK" dirty="0"/>
          </a:p>
        </p:txBody>
      </p:sp>
      <p:sp>
        <p:nvSpPr>
          <p:cNvPr id="3" name="Zástupný objekt pre obsah 2"/>
          <p:cNvSpPr>
            <a:spLocks noGrp="1"/>
          </p:cNvSpPr>
          <p:nvPr>
            <p:ph idx="1"/>
          </p:nvPr>
        </p:nvSpPr>
        <p:spPr/>
        <p:txBody>
          <a:bodyPr/>
          <a:lstStyle/>
          <a:p>
            <a:pPr marL="0" indent="0">
              <a:buNone/>
            </a:pPr>
            <a:r>
              <a:rPr lang="sk-SK" dirty="0"/>
              <a:t>a</a:t>
            </a:r>
            <a:r>
              <a:rPr lang="sk-SK" dirty="0" smtClean="0"/>
              <a:t>kademický maliar </a:t>
            </a:r>
          </a:p>
          <a:p>
            <a:pPr marL="0" indent="0">
              <a:buNone/>
            </a:pPr>
            <a:r>
              <a:rPr lang="sk-SK" dirty="0" smtClean="0"/>
              <a:t>Vojtech Pernica</a:t>
            </a:r>
            <a:endParaRPr lang="sk-SK" dirty="0"/>
          </a:p>
        </p:txBody>
      </p:sp>
      <p:pic>
        <p:nvPicPr>
          <p:cNvPr id="4" name="Obrázok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71737" y="2136994"/>
            <a:ext cx="5296089" cy="3841852"/>
          </a:xfrm>
          <a:prstGeom prst="rect">
            <a:avLst/>
          </a:prstGeom>
        </p:spPr>
      </p:pic>
      <p:sp>
        <p:nvSpPr>
          <p:cNvPr id="5" name="Zástupný objekt pre pätu 4"/>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E97799C9-84D9-46D2-A11E-BCF8A720529D}" type="slidenum">
              <a:rPr lang="en-US" smtClean="0"/>
              <a:t>50</a:t>
            </a:fld>
            <a:endParaRPr lang="en-US" dirty="0"/>
          </a:p>
        </p:txBody>
      </p:sp>
    </p:spTree>
    <p:extLst>
      <p:ext uri="{BB962C8B-B14F-4D97-AF65-F5344CB8AC3E}">
        <p14:creationId xmlns:p14="http://schemas.microsoft.com/office/powerpoint/2010/main" val="3358152487"/>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Stanica </a:t>
            </a:r>
            <a:r>
              <a:rPr lang="sk-SK" dirty="0" err="1" smtClean="0"/>
              <a:t>Velká</a:t>
            </a:r>
            <a:r>
              <a:rPr lang="sk-SK" dirty="0" smtClean="0"/>
              <a:t> nad </a:t>
            </a:r>
            <a:r>
              <a:rPr lang="sk-SK" dirty="0" err="1" smtClean="0"/>
              <a:t>Veličkou</a:t>
            </a:r>
            <a:endParaRPr lang="sk-SK" dirty="0"/>
          </a:p>
        </p:txBody>
      </p:sp>
      <p:sp>
        <p:nvSpPr>
          <p:cNvPr id="3" name="Zástupný objekt pre obsah 2"/>
          <p:cNvSpPr>
            <a:spLocks noGrp="1"/>
          </p:cNvSpPr>
          <p:nvPr>
            <p:ph idx="1"/>
          </p:nvPr>
        </p:nvSpPr>
        <p:spPr/>
        <p:txBody>
          <a:bodyPr/>
          <a:lstStyle/>
          <a:p>
            <a:r>
              <a:rPr lang="sk-SK" dirty="0" smtClean="0"/>
              <a:t>Vodárenská stanica</a:t>
            </a:r>
          </a:p>
          <a:p>
            <a:r>
              <a:rPr lang="sk-SK" dirty="0" smtClean="0"/>
              <a:t> v km 16,821</a:t>
            </a:r>
            <a:endParaRPr lang="sk-SK" dirty="0"/>
          </a:p>
        </p:txBody>
      </p:sp>
      <p:pic>
        <p:nvPicPr>
          <p:cNvPr id="4" name="Obrázok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23387" y="2001710"/>
            <a:ext cx="5889575" cy="4284282"/>
          </a:xfrm>
          <a:prstGeom prst="rect">
            <a:avLst/>
          </a:prstGeom>
        </p:spPr>
      </p:pic>
      <p:sp>
        <p:nvSpPr>
          <p:cNvPr id="5" name="Zástupný objekt pre pätu 4"/>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E97799C9-84D9-46D2-A11E-BCF8A720529D}" type="slidenum">
              <a:rPr lang="en-US" smtClean="0"/>
              <a:t>51</a:t>
            </a:fld>
            <a:endParaRPr lang="en-US" dirty="0"/>
          </a:p>
        </p:txBody>
      </p:sp>
    </p:spTree>
    <p:extLst>
      <p:ext uri="{BB962C8B-B14F-4D97-AF65-F5344CB8AC3E}">
        <p14:creationId xmlns:p14="http://schemas.microsoft.com/office/powerpoint/2010/main" val="386862668"/>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l"/>
            <a:r>
              <a:rPr lang="sk-SK" dirty="0" smtClean="0"/>
              <a:t>Stanica Vrbovce </a:t>
            </a:r>
            <a:r>
              <a:rPr lang="sk-SK" sz="2400" dirty="0" smtClean="0"/>
              <a:t>v km 23,087</a:t>
            </a:r>
            <a:endParaRPr lang="sk-SK" sz="2400" dirty="0"/>
          </a:p>
        </p:txBody>
      </p:sp>
      <p:pic>
        <p:nvPicPr>
          <p:cNvPr id="5" name="Zástupný objekt pre obsah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763108" y="1152869"/>
            <a:ext cx="4736646" cy="3317875"/>
          </a:xfrm>
        </p:spPr>
      </p:pic>
      <p:pic>
        <p:nvPicPr>
          <p:cNvPr id="4" name="Obrázok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5388" y="2009973"/>
            <a:ext cx="5611756" cy="4089171"/>
          </a:xfrm>
          <a:prstGeom prst="rect">
            <a:avLst/>
          </a:prstGeom>
        </p:spPr>
      </p:pic>
      <p:sp>
        <p:nvSpPr>
          <p:cNvPr id="3" name="Zástupný objekt pre pätu 2"/>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E97799C9-84D9-46D2-A11E-BCF8A720529D}" type="slidenum">
              <a:rPr lang="en-US" smtClean="0"/>
              <a:t>52</a:t>
            </a:fld>
            <a:endParaRPr lang="en-US" dirty="0"/>
          </a:p>
        </p:txBody>
      </p:sp>
    </p:spTree>
    <p:extLst>
      <p:ext uri="{BB962C8B-B14F-4D97-AF65-F5344CB8AC3E}">
        <p14:creationId xmlns:p14="http://schemas.microsoft.com/office/powerpoint/2010/main" val="2780658416"/>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Stanica Myjava</a:t>
            </a:r>
            <a:endParaRPr lang="sk-SK" dirty="0"/>
          </a:p>
        </p:txBody>
      </p:sp>
      <p:sp>
        <p:nvSpPr>
          <p:cNvPr id="3" name="Zástupný objekt pre obsah 2"/>
          <p:cNvSpPr>
            <a:spLocks noGrp="1"/>
          </p:cNvSpPr>
          <p:nvPr>
            <p:ph idx="1"/>
          </p:nvPr>
        </p:nvSpPr>
        <p:spPr/>
        <p:txBody>
          <a:bodyPr/>
          <a:lstStyle/>
          <a:p>
            <a:r>
              <a:rPr lang="sk-SK" dirty="0" smtClean="0"/>
              <a:t>Vodárenská stanica</a:t>
            </a:r>
          </a:p>
          <a:p>
            <a:r>
              <a:rPr lang="sk-SK" dirty="0" smtClean="0"/>
              <a:t>v km 31,654</a:t>
            </a:r>
            <a:endParaRPr lang="sk-SK" dirty="0"/>
          </a:p>
        </p:txBody>
      </p:sp>
      <p:pic>
        <p:nvPicPr>
          <p:cNvPr id="4" name="Obrázok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32244" y="1968564"/>
            <a:ext cx="5652779" cy="4085876"/>
          </a:xfrm>
          <a:prstGeom prst="rect">
            <a:avLst/>
          </a:prstGeom>
        </p:spPr>
      </p:pic>
      <p:sp>
        <p:nvSpPr>
          <p:cNvPr id="5" name="Zástupný objekt pre pätu 4"/>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E97799C9-84D9-46D2-A11E-BCF8A720529D}" type="slidenum">
              <a:rPr lang="en-US" smtClean="0"/>
              <a:t>53</a:t>
            </a:fld>
            <a:endParaRPr lang="en-US" dirty="0"/>
          </a:p>
        </p:txBody>
      </p:sp>
    </p:spTree>
    <p:extLst>
      <p:ext uri="{BB962C8B-B14F-4D97-AF65-F5344CB8AC3E}">
        <p14:creationId xmlns:p14="http://schemas.microsoft.com/office/powerpoint/2010/main" val="2682422195"/>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Ďalšie objekty</a:t>
            </a:r>
            <a:endParaRPr lang="sk-SK" dirty="0"/>
          </a:p>
        </p:txBody>
      </p:sp>
      <p:sp>
        <p:nvSpPr>
          <p:cNvPr id="3" name="Zástupný objekt pre obsah 2"/>
          <p:cNvSpPr>
            <a:spLocks noGrp="1"/>
          </p:cNvSpPr>
          <p:nvPr>
            <p:ph idx="1"/>
          </p:nvPr>
        </p:nvSpPr>
        <p:spPr/>
        <p:txBody>
          <a:bodyPr/>
          <a:lstStyle/>
          <a:p>
            <a:r>
              <a:rPr lang="sk-SK" dirty="0"/>
              <a:t>v km </a:t>
            </a:r>
            <a:r>
              <a:rPr lang="sk-SK" dirty="0" smtClean="0"/>
              <a:t>11,017 – Zastávka </a:t>
            </a:r>
            <a:r>
              <a:rPr lang="sk-SK" dirty="0" err="1" smtClean="0"/>
              <a:t>Louka</a:t>
            </a:r>
            <a:r>
              <a:rPr lang="sk-SK" dirty="0" smtClean="0"/>
              <a:t> u Ostrohu (medzi stanicami </a:t>
            </a:r>
            <a:r>
              <a:rPr lang="sk-SK" dirty="0" err="1" smtClean="0"/>
              <a:t>Lipov</a:t>
            </a:r>
            <a:r>
              <a:rPr lang="sk-SK" dirty="0" smtClean="0"/>
              <a:t> – </a:t>
            </a:r>
            <a:r>
              <a:rPr lang="sk-SK" dirty="0" err="1" smtClean="0"/>
              <a:t>Velká</a:t>
            </a:r>
            <a:r>
              <a:rPr lang="sk-SK" dirty="0" smtClean="0"/>
              <a:t>)</a:t>
            </a:r>
          </a:p>
          <a:p>
            <a:r>
              <a:rPr lang="sk-SK" dirty="0"/>
              <a:t>v km </a:t>
            </a:r>
            <a:r>
              <a:rPr lang="sk-SK" dirty="0" smtClean="0"/>
              <a:t>18,913 – Zastávka Javorník nad </a:t>
            </a:r>
            <a:r>
              <a:rPr lang="sk-SK" dirty="0" err="1" smtClean="0"/>
              <a:t>Veličkou</a:t>
            </a:r>
            <a:r>
              <a:rPr lang="sk-SK" dirty="0" smtClean="0"/>
              <a:t> (medzi stanicami </a:t>
            </a:r>
            <a:r>
              <a:rPr lang="sk-SK" dirty="0" err="1" smtClean="0"/>
              <a:t>Velká</a:t>
            </a:r>
            <a:r>
              <a:rPr lang="sk-SK" dirty="0" smtClean="0"/>
              <a:t> – Vrbovce)</a:t>
            </a:r>
          </a:p>
          <a:p>
            <a:r>
              <a:rPr lang="sk-SK" dirty="0"/>
              <a:t>v km </a:t>
            </a:r>
            <a:r>
              <a:rPr lang="sk-SK" dirty="0" smtClean="0"/>
              <a:t>28,863 – Zastávka pod Poľanou </a:t>
            </a:r>
            <a:endParaRPr lang="sk-SK" dirty="0"/>
          </a:p>
          <a:p>
            <a:pPr marL="0" indent="0">
              <a:buNone/>
            </a:pPr>
            <a:endParaRPr lang="sk-SK" dirty="0"/>
          </a:p>
          <a:p>
            <a:endParaRPr lang="sk-SK" dirty="0"/>
          </a:p>
          <a:p>
            <a:endParaRPr lang="sk-SK"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54</a:t>
            </a:fld>
            <a:endParaRPr lang="en-US" dirty="0"/>
          </a:p>
        </p:txBody>
      </p:sp>
    </p:spTree>
    <p:extLst>
      <p:ext uri="{BB962C8B-B14F-4D97-AF65-F5344CB8AC3E}">
        <p14:creationId xmlns:p14="http://schemas.microsoft.com/office/powerpoint/2010/main" val="1474570435"/>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Zahájenie prevádzky na prvej časti</a:t>
            </a:r>
            <a:endParaRPr lang="sk-SK" dirty="0"/>
          </a:p>
        </p:txBody>
      </p:sp>
      <p:sp>
        <p:nvSpPr>
          <p:cNvPr id="3" name="Zástupný objekt pre obsah 2"/>
          <p:cNvSpPr>
            <a:spLocks noGrp="1"/>
          </p:cNvSpPr>
          <p:nvPr>
            <p:ph idx="1"/>
          </p:nvPr>
        </p:nvSpPr>
        <p:spPr/>
        <p:txBody>
          <a:bodyPr/>
          <a:lstStyle/>
          <a:p>
            <a:pPr marL="0" indent="0">
              <a:buNone/>
            </a:pPr>
            <a:r>
              <a:rPr lang="sk-SK" dirty="0" smtClean="0"/>
              <a:t>Po technických revíziách a technicko-policajných skúškach boli jednotlivé časti trate dávané do prevádzky postupne : </a:t>
            </a:r>
          </a:p>
          <a:p>
            <a:pPr marL="0" indent="0">
              <a:buNone/>
            </a:pPr>
            <a:endParaRPr lang="sk-SK" dirty="0" smtClean="0"/>
          </a:p>
          <a:p>
            <a:pPr marL="0" indent="0" algn="ctr">
              <a:buNone/>
            </a:pPr>
            <a:r>
              <a:rPr lang="sk-SK" dirty="0" smtClean="0"/>
              <a:t>Veselí nad Moravou – </a:t>
            </a:r>
            <a:r>
              <a:rPr lang="sk-SK" dirty="0" err="1" smtClean="0"/>
              <a:t>Lipov</a:t>
            </a:r>
            <a:r>
              <a:rPr lang="sk-SK" dirty="0" smtClean="0"/>
              <a:t> 19.7.1927</a:t>
            </a:r>
          </a:p>
          <a:p>
            <a:pPr marL="0" indent="0" algn="ctr">
              <a:buNone/>
            </a:pPr>
            <a:r>
              <a:rPr lang="sk-SK" dirty="0" err="1" smtClean="0"/>
              <a:t>Lipov</a:t>
            </a:r>
            <a:r>
              <a:rPr lang="sk-SK" dirty="0" smtClean="0"/>
              <a:t> – Myjava 8.12.1927</a:t>
            </a:r>
            <a:endParaRPr lang="sk-SK"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55</a:t>
            </a:fld>
            <a:endParaRPr lang="en-US" dirty="0"/>
          </a:p>
        </p:txBody>
      </p:sp>
    </p:spTree>
    <p:extLst>
      <p:ext uri="{BB962C8B-B14F-4D97-AF65-F5344CB8AC3E}">
        <p14:creationId xmlns:p14="http://schemas.microsoft.com/office/powerpoint/2010/main" val="422257110"/>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a:t>Zahájenie prevádzky na prvej časti</a:t>
            </a:r>
          </a:p>
        </p:txBody>
      </p:sp>
      <p:sp>
        <p:nvSpPr>
          <p:cNvPr id="3" name="Zástupný objekt pre obsah 2"/>
          <p:cNvSpPr>
            <a:spLocks noGrp="1"/>
          </p:cNvSpPr>
          <p:nvPr>
            <p:ph idx="1"/>
          </p:nvPr>
        </p:nvSpPr>
        <p:spPr/>
        <p:txBody>
          <a:bodyPr>
            <a:normAutofit/>
          </a:bodyPr>
          <a:lstStyle/>
          <a:p>
            <a:r>
              <a:rPr lang="sk-SK" dirty="0"/>
              <a:t>Z pamätnej knihy </a:t>
            </a:r>
            <a:r>
              <a:rPr lang="sk-SK" dirty="0" smtClean="0"/>
              <a:t>železničnej stanice Myjava :</a:t>
            </a:r>
          </a:p>
          <a:p>
            <a:pPr marL="0" indent="0">
              <a:buNone/>
            </a:pPr>
            <a:endParaRPr lang="sk-SK" dirty="0"/>
          </a:p>
          <a:p>
            <a:pPr marL="0" indent="0">
              <a:lnSpc>
                <a:spcPct val="110000"/>
              </a:lnSpc>
              <a:buNone/>
            </a:pPr>
            <a:r>
              <a:rPr lang="sk-SK" i="1" dirty="0"/>
              <a:t>„Dňa 8. decembra 1927 bola zahájená </a:t>
            </a:r>
            <a:r>
              <a:rPr lang="sk-SK" i="1" dirty="0" smtClean="0"/>
              <a:t>doprava </a:t>
            </a:r>
            <a:r>
              <a:rPr lang="sk-SK" i="1" dirty="0"/>
              <a:t>na trati Veselí nad Moravou – </a:t>
            </a:r>
            <a:r>
              <a:rPr lang="sk-SK" i="1" dirty="0" smtClean="0"/>
              <a:t>Nové </a:t>
            </a:r>
            <a:r>
              <a:rPr lang="sk-SK" i="1" dirty="0"/>
              <a:t>Mesto nad Váhom </a:t>
            </a:r>
            <a:r>
              <a:rPr lang="sk-SK" i="1" dirty="0" smtClean="0"/>
              <a:t>v</a:t>
            </a:r>
            <a:r>
              <a:rPr lang="sk-SK" i="1" dirty="0"/>
              <a:t> úseku </a:t>
            </a:r>
            <a:r>
              <a:rPr lang="sk-SK" i="1" dirty="0" err="1"/>
              <a:t>Lipov</a:t>
            </a:r>
            <a:r>
              <a:rPr lang="sk-SK" i="1" dirty="0"/>
              <a:t> – Myjava</a:t>
            </a:r>
            <a:r>
              <a:rPr lang="sk-SK" i="1" dirty="0" smtClean="0"/>
              <a:t>.  </a:t>
            </a:r>
            <a:r>
              <a:rPr lang="sk-SK" i="1" dirty="0"/>
              <a:t>Doprava bola zahájená zvláštnym </a:t>
            </a:r>
            <a:r>
              <a:rPr lang="sk-SK" i="1" dirty="0" smtClean="0"/>
              <a:t>osobným </a:t>
            </a:r>
            <a:r>
              <a:rPr lang="sk-SK" i="1" dirty="0"/>
              <a:t>vlakom </a:t>
            </a:r>
            <a:r>
              <a:rPr lang="sk-SK" i="1" dirty="0" err="1"/>
              <a:t>čís</a:t>
            </a:r>
            <a:r>
              <a:rPr lang="sk-SK" i="1" dirty="0"/>
              <a:t>. 7438, </a:t>
            </a:r>
            <a:r>
              <a:rPr lang="sk-SK" i="1" dirty="0" smtClean="0"/>
              <a:t>ktorý </a:t>
            </a:r>
            <a:r>
              <a:rPr lang="sk-SK" i="1" dirty="0"/>
              <a:t>prišiel do Myjavy o 11. hod. 9. min.“</a:t>
            </a:r>
          </a:p>
          <a:p>
            <a:pPr marL="0" indent="0">
              <a:buNone/>
            </a:pPr>
            <a:endParaRPr lang="sk-SK"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56</a:t>
            </a:fld>
            <a:endParaRPr lang="en-US" dirty="0"/>
          </a:p>
        </p:txBody>
      </p:sp>
    </p:spTree>
    <p:extLst>
      <p:ext uri="{BB962C8B-B14F-4D97-AF65-F5344CB8AC3E}">
        <p14:creationId xmlns:p14="http://schemas.microsoft.com/office/powerpoint/2010/main" val="916852555"/>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a:t>Zahájenie prevádzky na prvej časti</a:t>
            </a:r>
          </a:p>
        </p:txBody>
      </p:sp>
      <p:sp>
        <p:nvSpPr>
          <p:cNvPr id="3" name="Zástupný objekt pre obsah 2"/>
          <p:cNvSpPr>
            <a:spLocks noGrp="1"/>
          </p:cNvSpPr>
          <p:nvPr>
            <p:ph idx="1"/>
          </p:nvPr>
        </p:nvSpPr>
        <p:spPr/>
        <p:txBody>
          <a:bodyPr>
            <a:normAutofit fontScale="92500" lnSpcReduction="10000"/>
          </a:bodyPr>
          <a:lstStyle/>
          <a:p>
            <a:r>
              <a:rPr lang="sk-SK" dirty="0" smtClean="0"/>
              <a:t>Z pamätnej knihy železničnej stanice Myjava :</a:t>
            </a:r>
          </a:p>
          <a:p>
            <a:pPr marL="0" indent="0">
              <a:buNone/>
            </a:pPr>
            <a:r>
              <a:rPr lang="sk-SK" i="1" dirty="0" smtClean="0"/>
              <a:t>„Zvláštny </a:t>
            </a:r>
            <a:r>
              <a:rPr lang="sk-SK" i="1" dirty="0"/>
              <a:t>vlak vyšiel z Veselí nad Moravou o 8 hod 2 min. Zastavoval vo všetkých staniciach a zastávkach a tiež aj u význačnejších objektov na trati (lipovský viadukt, tunel) Obyvateľstvo bolo zhromaždené v malebných krojoch a vítalo na staniciach radostne účastníkov prvého parného vlaku. (Napr. v </a:t>
            </a:r>
            <a:r>
              <a:rPr lang="sk-SK" i="1" dirty="0" err="1"/>
              <a:t>Lipove</a:t>
            </a:r>
            <a:r>
              <a:rPr lang="sk-SK" i="1" dirty="0"/>
              <a:t> bol ministrom predstavený akademický maliar Pernica, autor pôvodnej maliarskej výzdoby staničných budov). Vlak pokračoval v jazde cez hranicu moravskoslovenskú do najväčšieho tunela v republike, nazvaného menom generála Štefánika. Na slovenskom nádvorí Pod Poľanou bola vzdaná pietna spomienka 6 pracovníkom, ktorí pri stavbe tuneli stratili život, k pamätníku tu postavenému položil minister </a:t>
            </a:r>
            <a:r>
              <a:rPr lang="sk-SK" i="1" dirty="0" err="1"/>
              <a:t>Najman</a:t>
            </a:r>
            <a:r>
              <a:rPr lang="sk-SK" i="1" dirty="0"/>
              <a:t> veniec</a:t>
            </a:r>
            <a:r>
              <a:rPr lang="sk-SK" i="1" dirty="0" smtClean="0"/>
              <a:t>.“</a:t>
            </a:r>
            <a:endParaRPr lang="sk-SK" i="1" dirty="0"/>
          </a:p>
          <a:p>
            <a:pPr marL="0" indent="0">
              <a:buNone/>
            </a:pPr>
            <a:endParaRPr lang="sk-SK" dirty="0" smtClean="0"/>
          </a:p>
          <a:p>
            <a:pPr marL="0" indent="0">
              <a:buNone/>
            </a:pPr>
            <a:endParaRPr lang="sk-SK" dirty="0" smtClean="0"/>
          </a:p>
          <a:p>
            <a:endParaRPr lang="sk-SK"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57</a:t>
            </a:fld>
            <a:endParaRPr lang="en-US" dirty="0"/>
          </a:p>
        </p:txBody>
      </p:sp>
    </p:spTree>
    <p:extLst>
      <p:ext uri="{BB962C8B-B14F-4D97-AF65-F5344CB8AC3E}">
        <p14:creationId xmlns:p14="http://schemas.microsoft.com/office/powerpoint/2010/main" val="2929876089"/>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Zahájenie prevádzky na prvej časti</a:t>
            </a:r>
            <a:endParaRPr lang="sk-SK" dirty="0"/>
          </a:p>
        </p:txBody>
      </p:sp>
      <p:pic>
        <p:nvPicPr>
          <p:cNvPr id="4" name="Zástupný objekt pre obsah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998884" y="2500902"/>
            <a:ext cx="4194232" cy="3317875"/>
          </a:xfrm>
        </p:spPr>
      </p:pic>
      <p:sp>
        <p:nvSpPr>
          <p:cNvPr id="3" name="Zástupný objekt pre pätu 2"/>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58</a:t>
            </a:fld>
            <a:endParaRPr lang="en-US" dirty="0"/>
          </a:p>
        </p:txBody>
      </p:sp>
    </p:spTree>
    <p:extLst>
      <p:ext uri="{BB962C8B-B14F-4D97-AF65-F5344CB8AC3E}">
        <p14:creationId xmlns:p14="http://schemas.microsoft.com/office/powerpoint/2010/main" val="1421837516"/>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a:t>Zahájenie prevádzky na prvej časti</a:t>
            </a:r>
          </a:p>
        </p:txBody>
      </p:sp>
      <p:sp>
        <p:nvSpPr>
          <p:cNvPr id="3" name="Zástupný objekt pre obsah 2"/>
          <p:cNvSpPr>
            <a:spLocks noGrp="1"/>
          </p:cNvSpPr>
          <p:nvPr>
            <p:ph sz="half" idx="1"/>
          </p:nvPr>
        </p:nvSpPr>
        <p:spPr/>
        <p:txBody>
          <a:bodyPr/>
          <a:lstStyle/>
          <a:p>
            <a:pPr marL="0" indent="0">
              <a:buNone/>
            </a:pPr>
            <a:endParaRPr lang="sk-SK" i="1" dirty="0" smtClean="0"/>
          </a:p>
          <a:p>
            <a:pPr marL="0" indent="0">
              <a:buNone/>
            </a:pPr>
            <a:r>
              <a:rPr lang="sk-SK" i="1" dirty="0" smtClean="0"/>
              <a:t>„</a:t>
            </a:r>
            <a:r>
              <a:rPr lang="sk-SK" i="1" dirty="0"/>
              <a:t>Na Myjave bolo privítanie zvlášť slávnostné. Stanica bola bohato vyzdobená kvetinami, z budov viali čestné prápory, okolo slávnostnej rečníckej tribúny a po celom nástupišti stálo veľké množstvo obecenstva. Za volania „Sláva“ vošiel zvláštny vlak do stanice. „</a:t>
            </a:r>
          </a:p>
          <a:p>
            <a:pPr marL="0" indent="0">
              <a:buNone/>
            </a:pPr>
            <a:endParaRPr lang="sk-SK" dirty="0"/>
          </a:p>
        </p:txBody>
      </p:sp>
      <p:pic>
        <p:nvPicPr>
          <p:cNvPr id="5" name="Zástupný objekt pre obsah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273137" y="2560638"/>
            <a:ext cx="4535226" cy="3309937"/>
          </a:xfrm>
          <a:prstGeom prst="rect">
            <a:avLst/>
          </a:prstGeo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5D84065D-F351-4B03-BD91-D8A6B8D4B362}" type="slidenum">
              <a:rPr lang="en-US" smtClean="0"/>
              <a:t>59</a:t>
            </a:fld>
            <a:endParaRPr lang="en-US" dirty="0"/>
          </a:p>
        </p:txBody>
      </p:sp>
    </p:spTree>
    <p:extLst>
      <p:ext uri="{BB962C8B-B14F-4D97-AF65-F5344CB8AC3E}">
        <p14:creationId xmlns:p14="http://schemas.microsoft.com/office/powerpoint/2010/main" val="4022545534"/>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sk-SK" dirty="0"/>
          </a:p>
        </p:txBody>
      </p:sp>
      <p:pic>
        <p:nvPicPr>
          <p:cNvPr id="4" name="Zástupný objekt pre obsah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158532" y="878301"/>
            <a:ext cx="3734978" cy="5227625"/>
          </a:xfrm>
        </p:spPr>
      </p:pic>
      <p:sp>
        <p:nvSpPr>
          <p:cNvPr id="3" name="Zástupný objekt pre pätu 2"/>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60</a:t>
            </a:fld>
            <a:endParaRPr lang="en-US" dirty="0"/>
          </a:p>
        </p:txBody>
      </p:sp>
    </p:spTree>
    <p:extLst>
      <p:ext uri="{BB962C8B-B14F-4D97-AF65-F5344CB8AC3E}">
        <p14:creationId xmlns:p14="http://schemas.microsoft.com/office/powerpoint/2010/main" val="1419370972"/>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Viadukt Myjavský</a:t>
            </a:r>
            <a:endParaRPr lang="sk-SK" dirty="0"/>
          </a:p>
        </p:txBody>
      </p:sp>
      <p:sp>
        <p:nvSpPr>
          <p:cNvPr id="3" name="Zástupný objekt pre obsah 2"/>
          <p:cNvSpPr>
            <a:spLocks noGrp="1"/>
          </p:cNvSpPr>
          <p:nvPr>
            <p:ph idx="1"/>
          </p:nvPr>
        </p:nvSpPr>
        <p:spPr/>
        <p:txBody>
          <a:bodyPr/>
          <a:lstStyle/>
          <a:p>
            <a:r>
              <a:rPr lang="sk-SK" dirty="0"/>
              <a:t>v</a:t>
            </a:r>
            <a:r>
              <a:rPr lang="sk-SK" dirty="0" smtClean="0"/>
              <a:t> km 32. 3/6</a:t>
            </a:r>
          </a:p>
          <a:p>
            <a:r>
              <a:rPr lang="sk-SK" dirty="0" smtClean="0"/>
              <a:t>v oblúku s polomerom 400m</a:t>
            </a:r>
          </a:p>
          <a:p>
            <a:r>
              <a:rPr lang="sk-SK" dirty="0" smtClean="0"/>
              <a:t>v stúpaní 11,4 </a:t>
            </a:r>
            <a:r>
              <a:rPr lang="sk-SK" dirty="0"/>
              <a:t>‰</a:t>
            </a:r>
            <a:r>
              <a:rPr lang="sk-SK" dirty="0" smtClean="0"/>
              <a:t> </a:t>
            </a:r>
          </a:p>
          <a:p>
            <a:r>
              <a:rPr lang="sk-SK" dirty="0"/>
              <a:t>ž</a:t>
            </a:r>
            <a:r>
              <a:rPr lang="sk-SK" dirty="0" smtClean="0"/>
              <a:t>elezobetónová konštrukcia</a:t>
            </a:r>
          </a:p>
          <a:p>
            <a:r>
              <a:rPr lang="sk-SK" dirty="0"/>
              <a:t>s</a:t>
            </a:r>
            <a:r>
              <a:rPr lang="sk-SK" dirty="0" smtClean="0"/>
              <a:t>tavebné náklady 4,000,000 Kč</a:t>
            </a:r>
            <a:endParaRPr lang="sk-SK"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61</a:t>
            </a:fld>
            <a:endParaRPr lang="en-US" dirty="0"/>
          </a:p>
        </p:txBody>
      </p:sp>
    </p:spTree>
    <p:extLst>
      <p:ext uri="{BB962C8B-B14F-4D97-AF65-F5344CB8AC3E}">
        <p14:creationId xmlns:p14="http://schemas.microsoft.com/office/powerpoint/2010/main" val="430048463"/>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Viadukt Myjavský</a:t>
            </a:r>
            <a:endParaRPr lang="sk-SK" dirty="0"/>
          </a:p>
        </p:txBody>
      </p:sp>
      <p:sp>
        <p:nvSpPr>
          <p:cNvPr id="3" name="Zástupný objekt pre text 2"/>
          <p:cNvSpPr>
            <a:spLocks noGrp="1"/>
          </p:cNvSpPr>
          <p:nvPr>
            <p:ph type="body" idx="1"/>
          </p:nvPr>
        </p:nvSpPr>
        <p:spPr/>
        <p:txBody>
          <a:bodyPr/>
          <a:lstStyle/>
          <a:p>
            <a:r>
              <a:rPr lang="sk-SK" dirty="0" smtClean="0"/>
              <a:t>montáž</a:t>
            </a:r>
            <a:endParaRPr lang="sk-SK" dirty="0"/>
          </a:p>
        </p:txBody>
      </p:sp>
      <p:pic>
        <p:nvPicPr>
          <p:cNvPr id="7" name="Zástupný objekt pre obsah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906732" y="3243263"/>
            <a:ext cx="3495385" cy="2632075"/>
          </a:xfrm>
        </p:spPr>
      </p:pic>
      <p:sp>
        <p:nvSpPr>
          <p:cNvPr id="5" name="Zástupný objekt pre text 4"/>
          <p:cNvSpPr>
            <a:spLocks noGrp="1"/>
          </p:cNvSpPr>
          <p:nvPr>
            <p:ph type="body" sz="quarter" idx="3"/>
          </p:nvPr>
        </p:nvSpPr>
        <p:spPr/>
        <p:txBody>
          <a:bodyPr/>
          <a:lstStyle/>
          <a:p>
            <a:endParaRPr lang="sk-SK"/>
          </a:p>
        </p:txBody>
      </p:sp>
      <p:pic>
        <p:nvPicPr>
          <p:cNvPr id="8" name="Zástupný objekt pre obsah 7"/>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685543" y="3243263"/>
            <a:ext cx="3707239" cy="2632075"/>
          </a:xfr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62</a:t>
            </a:fld>
            <a:endParaRPr lang="en-US" dirty="0"/>
          </a:p>
        </p:txBody>
      </p:sp>
    </p:spTree>
    <p:extLst>
      <p:ext uri="{BB962C8B-B14F-4D97-AF65-F5344CB8AC3E}">
        <p14:creationId xmlns:p14="http://schemas.microsoft.com/office/powerpoint/2010/main" val="97053676"/>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smtClean="0"/>
              <a:t>Viadukt Myjavský</a:t>
            </a:r>
            <a:endParaRPr lang="sk-SK"/>
          </a:p>
        </p:txBody>
      </p:sp>
      <p:sp>
        <p:nvSpPr>
          <p:cNvPr id="3" name="Zástupný objekt pre text 2"/>
          <p:cNvSpPr>
            <a:spLocks noGrp="1"/>
          </p:cNvSpPr>
          <p:nvPr>
            <p:ph type="body" idx="1"/>
          </p:nvPr>
        </p:nvSpPr>
        <p:spPr/>
        <p:txBody>
          <a:bodyPr/>
          <a:lstStyle/>
          <a:p>
            <a:r>
              <a:rPr lang="sk-SK" dirty="0" smtClean="0"/>
              <a:t>Konštrukcia pred kladením nosníc</a:t>
            </a:r>
            <a:endParaRPr lang="sk-SK" dirty="0"/>
          </a:p>
        </p:txBody>
      </p:sp>
      <p:pic>
        <p:nvPicPr>
          <p:cNvPr id="7" name="Zástupný objekt pre obsah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807882" y="3243263"/>
            <a:ext cx="3693086" cy="2632075"/>
          </a:xfrm>
        </p:spPr>
      </p:pic>
      <p:sp>
        <p:nvSpPr>
          <p:cNvPr id="5" name="Zástupný objekt pre text 4"/>
          <p:cNvSpPr>
            <a:spLocks noGrp="1"/>
          </p:cNvSpPr>
          <p:nvPr>
            <p:ph type="body" sz="quarter" idx="3"/>
          </p:nvPr>
        </p:nvSpPr>
        <p:spPr/>
        <p:txBody>
          <a:bodyPr/>
          <a:lstStyle/>
          <a:p>
            <a:endParaRPr lang="sk-SK"/>
          </a:p>
        </p:txBody>
      </p:sp>
      <p:pic>
        <p:nvPicPr>
          <p:cNvPr id="8" name="Zástupný objekt pre obsah 7"/>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7552957" y="3243263"/>
            <a:ext cx="1972411" cy="2632075"/>
          </a:xfr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63</a:t>
            </a:fld>
            <a:endParaRPr lang="en-US" dirty="0"/>
          </a:p>
        </p:txBody>
      </p:sp>
    </p:spTree>
    <p:extLst>
      <p:ext uri="{BB962C8B-B14F-4D97-AF65-F5344CB8AC3E}">
        <p14:creationId xmlns:p14="http://schemas.microsoft.com/office/powerpoint/2010/main" val="573368324"/>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Viadukt Myjavský</a:t>
            </a:r>
            <a:endParaRPr lang="sk-SK" dirty="0"/>
          </a:p>
        </p:txBody>
      </p:sp>
      <p:pic>
        <p:nvPicPr>
          <p:cNvPr id="4" name="Zástupný objekt pre obsah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748509" y="2557463"/>
            <a:ext cx="4694982" cy="3317875"/>
          </a:xfrm>
        </p:spPr>
      </p:pic>
      <p:sp>
        <p:nvSpPr>
          <p:cNvPr id="3" name="Zástupný objekt pre pätu 2"/>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64</a:t>
            </a:fld>
            <a:endParaRPr lang="en-US" dirty="0"/>
          </a:p>
        </p:txBody>
      </p:sp>
    </p:spTree>
    <p:extLst>
      <p:ext uri="{BB962C8B-B14F-4D97-AF65-F5344CB8AC3E}">
        <p14:creationId xmlns:p14="http://schemas.microsoft.com/office/powerpoint/2010/main" val="1775578846"/>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Stanica Poriadie</a:t>
            </a:r>
            <a:endParaRPr lang="sk-SK" dirty="0"/>
          </a:p>
        </p:txBody>
      </p:sp>
      <p:sp>
        <p:nvSpPr>
          <p:cNvPr id="5" name="Zástupný objekt pre obsah 4"/>
          <p:cNvSpPr>
            <a:spLocks noGrp="1"/>
          </p:cNvSpPr>
          <p:nvPr>
            <p:ph idx="1"/>
          </p:nvPr>
        </p:nvSpPr>
        <p:spPr/>
        <p:txBody>
          <a:bodyPr/>
          <a:lstStyle/>
          <a:p>
            <a:pPr marL="0" indent="0">
              <a:buNone/>
            </a:pPr>
            <a:r>
              <a:rPr lang="sk-SK" dirty="0" smtClean="0"/>
              <a:t>v km 37,076</a:t>
            </a:r>
            <a:endParaRPr lang="sk-SK" dirty="0"/>
          </a:p>
        </p:txBody>
      </p:sp>
      <p:pic>
        <p:nvPicPr>
          <p:cNvPr id="6" name="Obrázok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34308" y="1982256"/>
            <a:ext cx="5842187" cy="4272269"/>
          </a:xfrm>
          <a:prstGeom prst="rect">
            <a:avLst/>
          </a:prstGeom>
        </p:spPr>
      </p:pic>
      <p:sp>
        <p:nvSpPr>
          <p:cNvPr id="3" name="Zástupný objekt pre pätu 2"/>
          <p:cNvSpPr>
            <a:spLocks noGrp="1"/>
          </p:cNvSpPr>
          <p:nvPr>
            <p:ph type="ftr" sz="quarter" idx="11"/>
          </p:nvPr>
        </p:nvSpPr>
        <p:spPr/>
        <p:txBody>
          <a:bodyPr/>
          <a:lstStyle/>
          <a:p>
            <a:endParaRPr lang="en-US" dirty="0"/>
          </a:p>
        </p:txBody>
      </p:sp>
      <p:sp>
        <p:nvSpPr>
          <p:cNvPr id="4" name="Zástupný objekt pre číslo snímky 3"/>
          <p:cNvSpPr>
            <a:spLocks noGrp="1"/>
          </p:cNvSpPr>
          <p:nvPr>
            <p:ph type="sldNum" sz="quarter" idx="12"/>
          </p:nvPr>
        </p:nvSpPr>
        <p:spPr/>
        <p:txBody>
          <a:bodyPr/>
          <a:lstStyle/>
          <a:p>
            <a:fld id="{E97799C9-84D9-46D2-A11E-BCF8A720529D}" type="slidenum">
              <a:rPr lang="en-US" smtClean="0"/>
              <a:t>65</a:t>
            </a:fld>
            <a:endParaRPr lang="en-US" dirty="0"/>
          </a:p>
        </p:txBody>
      </p:sp>
    </p:spTree>
    <p:extLst>
      <p:ext uri="{BB962C8B-B14F-4D97-AF65-F5344CB8AC3E}">
        <p14:creationId xmlns:p14="http://schemas.microsoft.com/office/powerpoint/2010/main" val="1510697410"/>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err="1"/>
              <a:t>Poriadsky</a:t>
            </a:r>
            <a:r>
              <a:rPr lang="sk-SK" dirty="0"/>
              <a:t> tunel</a:t>
            </a:r>
          </a:p>
        </p:txBody>
      </p:sp>
      <p:sp>
        <p:nvSpPr>
          <p:cNvPr id="3" name="Zástupný objekt pre obsah 2"/>
          <p:cNvSpPr>
            <a:spLocks noGrp="1"/>
          </p:cNvSpPr>
          <p:nvPr>
            <p:ph idx="1"/>
          </p:nvPr>
        </p:nvSpPr>
        <p:spPr/>
        <p:txBody>
          <a:bodyPr/>
          <a:lstStyle/>
          <a:p>
            <a:r>
              <a:rPr lang="sk-SK" dirty="0" smtClean="0"/>
              <a:t>S razením tunela sa začalo 17.7.1926 z novomestskej strany </a:t>
            </a:r>
            <a:r>
              <a:rPr lang="sk-SK" dirty="0" err="1" smtClean="0"/>
              <a:t>flottmanovými</a:t>
            </a:r>
            <a:r>
              <a:rPr lang="sk-SK" dirty="0" smtClean="0"/>
              <a:t> kladivami</a:t>
            </a:r>
          </a:p>
          <a:p>
            <a:pPr marL="0" indent="0">
              <a:buNone/>
            </a:pPr>
            <a:r>
              <a:rPr lang="sk-SK" dirty="0" smtClean="0"/>
              <a:t>Za 24 hodín sa posunuli od 1,5m až po 4m, z tejto strany prerazili až 383 m</a:t>
            </a:r>
          </a:p>
          <a:p>
            <a:r>
              <a:rPr lang="sk-SK" dirty="0" smtClean="0"/>
              <a:t>Na myjavskej strane sa začalo 27.9.1926 ručne</a:t>
            </a:r>
          </a:p>
          <a:p>
            <a:pPr marL="0" indent="0">
              <a:buNone/>
            </a:pPr>
            <a:r>
              <a:rPr lang="sk-SK" dirty="0" smtClean="0"/>
              <a:t>Za 24 hodín sa posunuli o 2 m</a:t>
            </a:r>
          </a:p>
          <a:p>
            <a:r>
              <a:rPr lang="sk-SK" dirty="0" smtClean="0"/>
              <a:t>Robilo sa v 8 hodinových zmenách</a:t>
            </a:r>
          </a:p>
          <a:p>
            <a:endParaRPr lang="sk-SK"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66</a:t>
            </a:fld>
            <a:endParaRPr lang="en-US" dirty="0"/>
          </a:p>
        </p:txBody>
      </p:sp>
    </p:spTree>
    <p:extLst>
      <p:ext uri="{BB962C8B-B14F-4D97-AF65-F5344CB8AC3E}">
        <p14:creationId xmlns:p14="http://schemas.microsoft.com/office/powerpoint/2010/main" val="3133423230"/>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l"/>
            <a:r>
              <a:rPr lang="sk-SK" dirty="0" err="1" smtClean="0"/>
              <a:t>Poriadsky</a:t>
            </a:r>
            <a:r>
              <a:rPr lang="sk-SK" dirty="0" smtClean="0"/>
              <a:t> tunel</a:t>
            </a:r>
            <a:endParaRPr lang="sk-SK" dirty="0"/>
          </a:p>
        </p:txBody>
      </p:sp>
      <p:sp>
        <p:nvSpPr>
          <p:cNvPr id="3" name="Zástupný objekt pre obsah 2"/>
          <p:cNvSpPr>
            <a:spLocks noGrp="1"/>
          </p:cNvSpPr>
          <p:nvPr>
            <p:ph idx="1"/>
          </p:nvPr>
        </p:nvSpPr>
        <p:spPr/>
        <p:txBody>
          <a:bodyPr>
            <a:noAutofit/>
          </a:bodyPr>
          <a:lstStyle/>
          <a:p>
            <a:r>
              <a:rPr lang="sk-SK" sz="2000" dirty="0"/>
              <a:t>S </a:t>
            </a:r>
            <a:r>
              <a:rPr lang="sk-SK" sz="2000" dirty="0" err="1"/>
              <a:t>výlomom</a:t>
            </a:r>
            <a:r>
              <a:rPr lang="sk-SK" sz="2000" dirty="0"/>
              <a:t> sa </a:t>
            </a:r>
            <a:r>
              <a:rPr lang="sk-SK" sz="2000" dirty="0" smtClean="0"/>
              <a:t>začalo </a:t>
            </a:r>
            <a:r>
              <a:rPr lang="sk-SK" sz="2000" dirty="0"/>
              <a:t>26.11.1926</a:t>
            </a:r>
          </a:p>
          <a:p>
            <a:r>
              <a:rPr lang="sk-SK" sz="2000" dirty="0"/>
              <a:t>Prerazenie </a:t>
            </a:r>
            <a:r>
              <a:rPr lang="sk-SK" sz="2000" dirty="0" smtClean="0"/>
              <a:t>štôlne </a:t>
            </a:r>
            <a:r>
              <a:rPr lang="sk-SK" sz="2000" dirty="0"/>
              <a:t>16.9.1927</a:t>
            </a:r>
          </a:p>
          <a:p>
            <a:r>
              <a:rPr lang="sk-SK" sz="2000" dirty="0"/>
              <a:t>Vymurovanie aj so spodnými klenbami </a:t>
            </a:r>
            <a:r>
              <a:rPr lang="sk-SK" sz="2000" dirty="0" smtClean="0"/>
              <a:t>ukončené </a:t>
            </a:r>
          </a:p>
          <a:p>
            <a:pPr marL="0" indent="0">
              <a:buNone/>
            </a:pPr>
            <a:r>
              <a:rPr lang="sk-SK" sz="2000" dirty="0" smtClean="0"/>
              <a:t>26.2.1928</a:t>
            </a:r>
            <a:endParaRPr lang="sk-SK" sz="2000" dirty="0"/>
          </a:p>
          <a:p>
            <a:pPr marL="0" indent="0">
              <a:buNone/>
            </a:pPr>
            <a:endParaRPr lang="sk-SK" sz="2000" dirty="0" smtClean="0"/>
          </a:p>
          <a:p>
            <a:pPr marL="0" indent="0">
              <a:buNone/>
            </a:pPr>
            <a:r>
              <a:rPr lang="sk-SK" sz="2000" dirty="0" smtClean="0"/>
              <a:t>						pohľad z tunelu</a:t>
            </a:r>
          </a:p>
          <a:p>
            <a:pPr marL="0" indent="0">
              <a:buNone/>
            </a:pPr>
            <a:r>
              <a:rPr lang="sk-SK" sz="2000" dirty="0" smtClean="0"/>
              <a:t>						smerom ku </a:t>
            </a:r>
            <a:r>
              <a:rPr lang="sk-SK" sz="2000" dirty="0" err="1" smtClean="0"/>
              <a:t>Šlahorovým</a:t>
            </a:r>
            <a:endParaRPr lang="sk-SK" sz="2000" dirty="0"/>
          </a:p>
        </p:txBody>
      </p:sp>
      <p:pic>
        <p:nvPicPr>
          <p:cNvPr id="4" name="Obrázok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26938" y="510225"/>
            <a:ext cx="4169659" cy="5811062"/>
          </a:xfrm>
          <a:prstGeom prst="rect">
            <a:avLst/>
          </a:prstGeom>
        </p:spPr>
      </p:pic>
      <p:sp>
        <p:nvSpPr>
          <p:cNvPr id="5" name="Zástupný objekt pre pätu 4"/>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E97799C9-84D9-46D2-A11E-BCF8A720529D}" type="slidenum">
              <a:rPr lang="en-US" smtClean="0"/>
              <a:t>67</a:t>
            </a:fld>
            <a:endParaRPr lang="en-US" dirty="0"/>
          </a:p>
        </p:txBody>
      </p:sp>
    </p:spTree>
    <p:extLst>
      <p:ext uri="{BB962C8B-B14F-4D97-AF65-F5344CB8AC3E}">
        <p14:creationId xmlns:p14="http://schemas.microsoft.com/office/powerpoint/2010/main" val="533702954"/>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err="1" smtClean="0"/>
              <a:t>Poriadsky</a:t>
            </a:r>
            <a:r>
              <a:rPr lang="sk-SK" dirty="0" smtClean="0"/>
              <a:t> tunel</a:t>
            </a:r>
            <a:endParaRPr lang="sk-SK" dirty="0"/>
          </a:p>
        </p:txBody>
      </p:sp>
      <p:sp>
        <p:nvSpPr>
          <p:cNvPr id="3" name="Zástupný objekt pre obsah 2"/>
          <p:cNvSpPr>
            <a:spLocks noGrp="1"/>
          </p:cNvSpPr>
          <p:nvPr>
            <p:ph idx="1"/>
          </p:nvPr>
        </p:nvSpPr>
        <p:spPr/>
        <p:txBody>
          <a:bodyPr/>
          <a:lstStyle/>
          <a:p>
            <a:r>
              <a:rPr lang="sk-SK" dirty="0" smtClean="0"/>
              <a:t>Jednokoľajný, 486 m dlhý tunel</a:t>
            </a:r>
          </a:p>
          <a:p>
            <a:r>
              <a:rPr lang="sk-SK" dirty="0" smtClean="0"/>
              <a:t>Z novomestskej strany sa nachádzali </a:t>
            </a:r>
            <a:r>
              <a:rPr lang="sk-SK" dirty="0" err="1" smtClean="0"/>
              <a:t>vodonosné</a:t>
            </a:r>
            <a:r>
              <a:rPr lang="sk-SK" dirty="0" smtClean="0"/>
              <a:t> pieskovce, cez ktoré vnikala spodná voda, jej teplota bola priemerne 10 </a:t>
            </a:r>
            <a:r>
              <a:rPr lang="sk-SK" dirty="0"/>
              <a:t>°</a:t>
            </a:r>
            <a:r>
              <a:rPr lang="sk-SK" dirty="0" smtClean="0"/>
              <a:t>C</a:t>
            </a:r>
          </a:p>
          <a:p>
            <a:r>
              <a:rPr lang="sk-SK" dirty="0" smtClean="0"/>
              <a:t>Voda vyvíjala tlak na drevené klenby a presakovala, preto bolo potrebné prekryť klenby vlnitým plechom. Kryt bol použitý až na 242 m tunela</a:t>
            </a:r>
          </a:p>
          <a:p>
            <a:r>
              <a:rPr lang="sk-SK" dirty="0" smtClean="0"/>
              <a:t>Spodná klenba</a:t>
            </a:r>
            <a:endParaRPr lang="sk-SK"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68</a:t>
            </a:fld>
            <a:endParaRPr lang="en-US" dirty="0"/>
          </a:p>
        </p:txBody>
      </p:sp>
    </p:spTree>
    <p:extLst>
      <p:ext uri="{BB962C8B-B14F-4D97-AF65-F5344CB8AC3E}">
        <p14:creationId xmlns:p14="http://schemas.microsoft.com/office/powerpoint/2010/main" val="3387740956"/>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err="1"/>
              <a:t>Poriadsky</a:t>
            </a:r>
            <a:r>
              <a:rPr lang="sk-SK" dirty="0"/>
              <a:t> tunel</a:t>
            </a:r>
          </a:p>
        </p:txBody>
      </p:sp>
      <p:sp>
        <p:nvSpPr>
          <p:cNvPr id="3" name="Zástupný objekt pre text 2"/>
          <p:cNvSpPr>
            <a:spLocks noGrp="1"/>
          </p:cNvSpPr>
          <p:nvPr>
            <p:ph type="body" idx="1"/>
          </p:nvPr>
        </p:nvSpPr>
        <p:spPr/>
        <p:txBody>
          <a:bodyPr/>
          <a:lstStyle/>
          <a:p>
            <a:r>
              <a:rPr lang="sk-SK" dirty="0"/>
              <a:t>s</a:t>
            </a:r>
            <a:r>
              <a:rPr lang="sk-SK" dirty="0" smtClean="0"/>
              <a:t>podná klenba</a:t>
            </a:r>
            <a:endParaRPr lang="sk-SK" dirty="0"/>
          </a:p>
        </p:txBody>
      </p:sp>
      <p:pic>
        <p:nvPicPr>
          <p:cNvPr id="7" name="Zástupný objekt pre obsah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838823" y="3243263"/>
            <a:ext cx="3631204" cy="2632075"/>
          </a:xfrm>
        </p:spPr>
      </p:pic>
      <p:sp>
        <p:nvSpPr>
          <p:cNvPr id="5" name="Zástupný objekt pre text 4"/>
          <p:cNvSpPr>
            <a:spLocks noGrp="1"/>
          </p:cNvSpPr>
          <p:nvPr>
            <p:ph type="body" sz="quarter" idx="3"/>
          </p:nvPr>
        </p:nvSpPr>
        <p:spPr/>
        <p:txBody>
          <a:bodyPr/>
          <a:lstStyle/>
          <a:p>
            <a:r>
              <a:rPr lang="sk-SK" dirty="0"/>
              <a:t>s</a:t>
            </a:r>
            <a:r>
              <a:rPr lang="sk-SK" dirty="0" smtClean="0"/>
              <a:t>tropná štôlňa</a:t>
            </a:r>
            <a:endParaRPr lang="sk-SK" dirty="0"/>
          </a:p>
        </p:txBody>
      </p:sp>
      <p:pic>
        <p:nvPicPr>
          <p:cNvPr id="8" name="Zástupný objekt pre obsah 7"/>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8193916" y="2545238"/>
            <a:ext cx="2580921" cy="3520130"/>
          </a:xfr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69</a:t>
            </a:fld>
            <a:endParaRPr lang="en-US" dirty="0"/>
          </a:p>
        </p:txBody>
      </p:sp>
    </p:spTree>
    <p:extLst>
      <p:ext uri="{BB962C8B-B14F-4D97-AF65-F5344CB8AC3E}">
        <p14:creationId xmlns:p14="http://schemas.microsoft.com/office/powerpoint/2010/main" val="3938444943"/>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err="1"/>
              <a:t>Poriadsky</a:t>
            </a:r>
            <a:r>
              <a:rPr lang="sk-SK" dirty="0"/>
              <a:t> tunel</a:t>
            </a:r>
          </a:p>
        </p:txBody>
      </p:sp>
      <p:sp>
        <p:nvSpPr>
          <p:cNvPr id="3" name="Zástupný objekt pre text 2"/>
          <p:cNvSpPr>
            <a:spLocks noGrp="1"/>
          </p:cNvSpPr>
          <p:nvPr>
            <p:ph type="body" idx="1"/>
          </p:nvPr>
        </p:nvSpPr>
        <p:spPr/>
        <p:txBody>
          <a:bodyPr/>
          <a:lstStyle/>
          <a:p>
            <a:r>
              <a:rPr lang="sk-SK" dirty="0" err="1"/>
              <a:t>z</a:t>
            </a:r>
            <a:r>
              <a:rPr lang="sk-SK" dirty="0" err="1" smtClean="0"/>
              <a:t>askruženie</a:t>
            </a:r>
            <a:r>
              <a:rPr lang="sk-SK" dirty="0" smtClean="0"/>
              <a:t> </a:t>
            </a:r>
            <a:r>
              <a:rPr lang="sk-SK" dirty="0" err="1" smtClean="0"/>
              <a:t>murovky</a:t>
            </a:r>
            <a:endParaRPr lang="sk-SK" dirty="0"/>
          </a:p>
        </p:txBody>
      </p:sp>
      <p:sp>
        <p:nvSpPr>
          <p:cNvPr id="5" name="Zástupný objekt pre text 4"/>
          <p:cNvSpPr>
            <a:spLocks noGrp="1"/>
          </p:cNvSpPr>
          <p:nvPr>
            <p:ph type="body" sz="quarter" idx="3"/>
          </p:nvPr>
        </p:nvSpPr>
        <p:spPr/>
        <p:txBody>
          <a:bodyPr/>
          <a:lstStyle/>
          <a:p>
            <a:r>
              <a:rPr lang="sk-SK" dirty="0" smtClean="0"/>
              <a:t>výhybka pre vozíky</a:t>
            </a:r>
            <a:endParaRPr lang="sk-SK" dirty="0"/>
          </a:p>
        </p:txBody>
      </p:sp>
      <p:pic>
        <p:nvPicPr>
          <p:cNvPr id="7" name="Zástupný objekt pre obsah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829580" y="3243263"/>
            <a:ext cx="3649689" cy="2632075"/>
          </a:xfrm>
        </p:spPr>
      </p:pic>
      <p:pic>
        <p:nvPicPr>
          <p:cNvPr id="10" name="Zástupný objekt pre obsah 9"/>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727737" y="3243263"/>
            <a:ext cx="3622851" cy="2632075"/>
          </a:xfr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70</a:t>
            </a:fld>
            <a:endParaRPr lang="en-US" dirty="0"/>
          </a:p>
        </p:txBody>
      </p:sp>
    </p:spTree>
    <p:extLst>
      <p:ext uri="{BB962C8B-B14F-4D97-AF65-F5344CB8AC3E}">
        <p14:creationId xmlns:p14="http://schemas.microsoft.com/office/powerpoint/2010/main" val="1173358592"/>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err="1"/>
              <a:t>Poriadsky</a:t>
            </a:r>
            <a:r>
              <a:rPr lang="sk-SK" dirty="0"/>
              <a:t> tunel</a:t>
            </a:r>
          </a:p>
        </p:txBody>
      </p:sp>
      <p:sp>
        <p:nvSpPr>
          <p:cNvPr id="3" name="Zástupný objekt pre text 2"/>
          <p:cNvSpPr>
            <a:spLocks noGrp="1"/>
          </p:cNvSpPr>
          <p:nvPr>
            <p:ph type="body" idx="1"/>
          </p:nvPr>
        </p:nvSpPr>
        <p:spPr/>
        <p:txBody>
          <a:bodyPr/>
          <a:lstStyle/>
          <a:p>
            <a:r>
              <a:rPr lang="sk-SK" dirty="0"/>
              <a:t>m</a:t>
            </a:r>
            <a:r>
              <a:rPr lang="sk-SK" dirty="0" smtClean="0"/>
              <a:t>urovanie portálu</a:t>
            </a:r>
            <a:endParaRPr lang="sk-SK" dirty="0"/>
          </a:p>
        </p:txBody>
      </p:sp>
      <p:sp>
        <p:nvSpPr>
          <p:cNvPr id="5" name="Zástupný objekt pre text 4"/>
          <p:cNvSpPr>
            <a:spLocks noGrp="1"/>
          </p:cNvSpPr>
          <p:nvPr>
            <p:ph type="body" sz="quarter" idx="3"/>
          </p:nvPr>
        </p:nvSpPr>
        <p:spPr/>
        <p:txBody>
          <a:bodyPr/>
          <a:lstStyle/>
          <a:p>
            <a:r>
              <a:rPr lang="sk-SK" dirty="0" smtClean="0"/>
              <a:t>portál</a:t>
            </a:r>
            <a:endParaRPr lang="sk-SK" dirty="0"/>
          </a:p>
        </p:txBody>
      </p:sp>
      <p:pic>
        <p:nvPicPr>
          <p:cNvPr id="9" name="Zástupný objekt pre obsah 8"/>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801661" y="3243263"/>
            <a:ext cx="3705527" cy="2632075"/>
          </a:xfrm>
        </p:spPr>
      </p:pic>
      <p:pic>
        <p:nvPicPr>
          <p:cNvPr id="10" name="Zástupný objekt pre obsah 9"/>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671959" y="3243263"/>
            <a:ext cx="3734407" cy="2632075"/>
          </a:xfr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71</a:t>
            </a:fld>
            <a:endParaRPr lang="en-US" dirty="0"/>
          </a:p>
        </p:txBody>
      </p:sp>
    </p:spTree>
    <p:extLst>
      <p:ext uri="{BB962C8B-B14F-4D97-AF65-F5344CB8AC3E}">
        <p14:creationId xmlns:p14="http://schemas.microsoft.com/office/powerpoint/2010/main" val="1836389247"/>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err="1" smtClean="0"/>
              <a:t>Lipovecký</a:t>
            </a:r>
            <a:r>
              <a:rPr lang="sk-SK" dirty="0" smtClean="0"/>
              <a:t> viadukt (pod Lipovcom)</a:t>
            </a:r>
            <a:endParaRPr lang="sk-SK" dirty="0"/>
          </a:p>
        </p:txBody>
      </p:sp>
      <p:sp>
        <p:nvSpPr>
          <p:cNvPr id="3" name="Zástupný objekt pre obsah 2"/>
          <p:cNvSpPr>
            <a:spLocks noGrp="1"/>
          </p:cNvSpPr>
          <p:nvPr>
            <p:ph idx="1"/>
          </p:nvPr>
        </p:nvSpPr>
        <p:spPr/>
        <p:txBody>
          <a:bodyPr/>
          <a:lstStyle/>
          <a:p>
            <a:r>
              <a:rPr lang="sk-SK" dirty="0"/>
              <a:t>v</a:t>
            </a:r>
            <a:r>
              <a:rPr lang="sk-SK" dirty="0" smtClean="0"/>
              <a:t> km 40.9-41.0</a:t>
            </a:r>
          </a:p>
          <a:p>
            <a:r>
              <a:rPr lang="sk-SK" dirty="0" smtClean="0"/>
              <a:t>v oblúku s polomerom 450 m</a:t>
            </a:r>
          </a:p>
          <a:p>
            <a:r>
              <a:rPr lang="sk-SK" dirty="0"/>
              <a:t>s</a:t>
            </a:r>
            <a:r>
              <a:rPr lang="sk-SK" dirty="0" smtClean="0"/>
              <a:t>pád 11,4 </a:t>
            </a:r>
            <a:r>
              <a:rPr lang="sk-SK" baseline="30000" dirty="0"/>
              <a:t>o</a:t>
            </a:r>
            <a:r>
              <a:rPr lang="sk-SK" dirty="0"/>
              <a:t>/</a:t>
            </a:r>
            <a:r>
              <a:rPr lang="sk-SK" baseline="-25000" dirty="0" err="1"/>
              <a:t>oo</a:t>
            </a:r>
            <a:r>
              <a:rPr lang="sk-SK" dirty="0"/>
              <a:t> </a:t>
            </a:r>
            <a:endParaRPr lang="sk-SK" dirty="0" smtClean="0"/>
          </a:p>
          <a:p>
            <a:r>
              <a:rPr lang="sk-SK" dirty="0" smtClean="0"/>
              <a:t>Stavebné náklady 2,700,000 Kč</a:t>
            </a:r>
            <a:endParaRPr lang="sk-SK" dirty="0"/>
          </a:p>
          <a:p>
            <a:endParaRPr lang="sk-SK" dirty="0"/>
          </a:p>
        </p:txBody>
      </p:sp>
      <p:pic>
        <p:nvPicPr>
          <p:cNvPr id="4" name="Obrázok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15277" y="2285999"/>
            <a:ext cx="4887957" cy="3507868"/>
          </a:xfrm>
          <a:prstGeom prst="rect">
            <a:avLst/>
          </a:prstGeom>
        </p:spPr>
      </p:pic>
      <p:sp>
        <p:nvSpPr>
          <p:cNvPr id="5" name="Zástupný objekt pre pätu 4"/>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E97799C9-84D9-46D2-A11E-BCF8A720529D}" type="slidenum">
              <a:rPr lang="en-US" smtClean="0"/>
              <a:t>72</a:t>
            </a:fld>
            <a:endParaRPr lang="en-US" dirty="0"/>
          </a:p>
        </p:txBody>
      </p:sp>
    </p:spTree>
    <p:extLst>
      <p:ext uri="{BB962C8B-B14F-4D97-AF65-F5344CB8AC3E}">
        <p14:creationId xmlns:p14="http://schemas.microsoft.com/office/powerpoint/2010/main" val="391754035"/>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err="1"/>
              <a:t>Lipovecký</a:t>
            </a:r>
            <a:r>
              <a:rPr lang="sk-SK" dirty="0"/>
              <a:t> viadukt (pod Lipovcom)</a:t>
            </a:r>
          </a:p>
        </p:txBody>
      </p:sp>
      <p:sp>
        <p:nvSpPr>
          <p:cNvPr id="3" name="Zástupný objekt pre text 2"/>
          <p:cNvSpPr>
            <a:spLocks noGrp="1"/>
          </p:cNvSpPr>
          <p:nvPr>
            <p:ph type="body" idx="1"/>
          </p:nvPr>
        </p:nvSpPr>
        <p:spPr/>
        <p:txBody>
          <a:bodyPr/>
          <a:lstStyle/>
          <a:p>
            <a:r>
              <a:rPr lang="sk-SK" dirty="0"/>
              <a:t>s</a:t>
            </a:r>
            <a:r>
              <a:rPr lang="sk-SK" dirty="0" smtClean="0"/>
              <a:t>tav v máji 1928</a:t>
            </a:r>
            <a:endParaRPr lang="sk-SK" dirty="0"/>
          </a:p>
        </p:txBody>
      </p:sp>
      <p:pic>
        <p:nvPicPr>
          <p:cNvPr id="7" name="Zástupný objekt pre obsah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735510" y="3243263"/>
            <a:ext cx="3837830" cy="2632075"/>
          </a:xfrm>
        </p:spPr>
      </p:pic>
      <p:sp>
        <p:nvSpPr>
          <p:cNvPr id="5" name="Zástupný objekt pre text 4"/>
          <p:cNvSpPr>
            <a:spLocks noGrp="1"/>
          </p:cNvSpPr>
          <p:nvPr>
            <p:ph type="body" sz="quarter" idx="3"/>
          </p:nvPr>
        </p:nvSpPr>
        <p:spPr/>
        <p:txBody>
          <a:bodyPr/>
          <a:lstStyle/>
          <a:p>
            <a:r>
              <a:rPr lang="sk-SK" dirty="0" smtClean="0"/>
              <a:t>montáž</a:t>
            </a:r>
            <a:endParaRPr lang="sk-SK" dirty="0"/>
          </a:p>
        </p:txBody>
      </p:sp>
      <p:pic>
        <p:nvPicPr>
          <p:cNvPr id="8" name="Zástupný objekt pre obsah 7"/>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736946" y="3243263"/>
            <a:ext cx="3604433" cy="2632075"/>
          </a:xfr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73</a:t>
            </a:fld>
            <a:endParaRPr lang="en-US" dirty="0"/>
          </a:p>
        </p:txBody>
      </p:sp>
    </p:spTree>
    <p:extLst>
      <p:ext uri="{BB962C8B-B14F-4D97-AF65-F5344CB8AC3E}">
        <p14:creationId xmlns:p14="http://schemas.microsoft.com/office/powerpoint/2010/main" val="437913856"/>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err="1"/>
              <a:t>Lipovecký</a:t>
            </a:r>
            <a:r>
              <a:rPr lang="sk-SK" dirty="0"/>
              <a:t> viadukt (pod Lipovcom)</a:t>
            </a:r>
          </a:p>
        </p:txBody>
      </p:sp>
      <p:sp>
        <p:nvSpPr>
          <p:cNvPr id="3" name="Zástupný objekt pre text 2"/>
          <p:cNvSpPr>
            <a:spLocks noGrp="1"/>
          </p:cNvSpPr>
          <p:nvPr>
            <p:ph type="body" idx="1"/>
          </p:nvPr>
        </p:nvSpPr>
        <p:spPr/>
        <p:txBody>
          <a:bodyPr/>
          <a:lstStyle/>
          <a:p>
            <a:r>
              <a:rPr lang="sk-SK" dirty="0" smtClean="0"/>
              <a:t>opora</a:t>
            </a:r>
            <a:endParaRPr lang="sk-SK" dirty="0"/>
          </a:p>
        </p:txBody>
      </p:sp>
      <p:pic>
        <p:nvPicPr>
          <p:cNvPr id="7" name="Zástupný objekt pre obsah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955755" y="3243262"/>
            <a:ext cx="3600344" cy="2632075"/>
          </a:xfrm>
        </p:spPr>
      </p:pic>
      <p:sp>
        <p:nvSpPr>
          <p:cNvPr id="5" name="Zástupný objekt pre text 4"/>
          <p:cNvSpPr>
            <a:spLocks noGrp="1"/>
          </p:cNvSpPr>
          <p:nvPr>
            <p:ph type="body" sz="quarter" idx="3"/>
          </p:nvPr>
        </p:nvSpPr>
        <p:spPr/>
        <p:txBody>
          <a:bodyPr/>
          <a:lstStyle/>
          <a:p>
            <a:endParaRPr lang="sk-SK"/>
          </a:p>
        </p:txBody>
      </p:sp>
      <p:pic>
        <p:nvPicPr>
          <p:cNvPr id="8" name="Zástupný objekt pre obsah 7"/>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445308" y="3243262"/>
            <a:ext cx="4189028" cy="2632075"/>
          </a:xfr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74</a:t>
            </a:fld>
            <a:endParaRPr lang="en-US" dirty="0"/>
          </a:p>
        </p:txBody>
      </p:sp>
    </p:spTree>
    <p:extLst>
      <p:ext uri="{BB962C8B-B14F-4D97-AF65-F5344CB8AC3E}">
        <p14:creationId xmlns:p14="http://schemas.microsoft.com/office/powerpoint/2010/main" val="974660478"/>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err="1"/>
              <a:t>Lipovecký</a:t>
            </a:r>
            <a:r>
              <a:rPr lang="sk-SK" dirty="0"/>
              <a:t> viadukt (pod Lipovcom)</a:t>
            </a:r>
          </a:p>
        </p:txBody>
      </p:sp>
      <p:sp>
        <p:nvSpPr>
          <p:cNvPr id="3" name="Zástupný objekt pre text 2"/>
          <p:cNvSpPr>
            <a:spLocks noGrp="1"/>
          </p:cNvSpPr>
          <p:nvPr>
            <p:ph type="body" idx="1"/>
          </p:nvPr>
        </p:nvSpPr>
        <p:spPr/>
        <p:txBody>
          <a:bodyPr/>
          <a:lstStyle/>
          <a:p>
            <a:r>
              <a:rPr lang="sk-SK" dirty="0"/>
              <a:t>m</a:t>
            </a:r>
            <a:r>
              <a:rPr lang="sk-SK" dirty="0" smtClean="0"/>
              <a:t>ontáž konštrukcie</a:t>
            </a:r>
            <a:endParaRPr lang="sk-SK" dirty="0"/>
          </a:p>
        </p:txBody>
      </p:sp>
      <p:pic>
        <p:nvPicPr>
          <p:cNvPr id="7" name="Zástupný objekt pre obsah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670269" y="3243263"/>
            <a:ext cx="3968311" cy="2632075"/>
          </a:xfrm>
        </p:spPr>
      </p:pic>
      <p:sp>
        <p:nvSpPr>
          <p:cNvPr id="5" name="Zástupný objekt pre text 4"/>
          <p:cNvSpPr>
            <a:spLocks noGrp="1"/>
          </p:cNvSpPr>
          <p:nvPr>
            <p:ph type="body" sz="quarter" idx="3"/>
          </p:nvPr>
        </p:nvSpPr>
        <p:spPr/>
        <p:txBody>
          <a:bodyPr/>
          <a:lstStyle/>
          <a:p>
            <a:r>
              <a:rPr lang="sk-SK" dirty="0"/>
              <a:t>m</a:t>
            </a:r>
            <a:r>
              <a:rPr lang="sk-SK" dirty="0" smtClean="0"/>
              <a:t>ontáž celkový pohľad</a:t>
            </a:r>
            <a:endParaRPr lang="sk-SK" dirty="0"/>
          </a:p>
        </p:txBody>
      </p:sp>
      <p:pic>
        <p:nvPicPr>
          <p:cNvPr id="8" name="Zástupný objekt pre obsah 7"/>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719609" y="3243263"/>
            <a:ext cx="3639107" cy="2632075"/>
          </a:xfr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75</a:t>
            </a:fld>
            <a:endParaRPr lang="en-US" dirty="0"/>
          </a:p>
        </p:txBody>
      </p:sp>
    </p:spTree>
    <p:extLst>
      <p:ext uri="{BB962C8B-B14F-4D97-AF65-F5344CB8AC3E}">
        <p14:creationId xmlns:p14="http://schemas.microsoft.com/office/powerpoint/2010/main" val="1813708412"/>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err="1"/>
              <a:t>Lipovecký</a:t>
            </a:r>
            <a:r>
              <a:rPr lang="sk-SK" dirty="0"/>
              <a:t> viadukt (pod Lipovcom)</a:t>
            </a:r>
          </a:p>
        </p:txBody>
      </p:sp>
      <p:pic>
        <p:nvPicPr>
          <p:cNvPr id="4" name="Zástupný objekt pre obsah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634116" y="2557463"/>
            <a:ext cx="4923768" cy="3317875"/>
          </a:xfrm>
        </p:spPr>
      </p:pic>
      <p:sp>
        <p:nvSpPr>
          <p:cNvPr id="3" name="Zástupný objekt pre pätu 2"/>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76</a:t>
            </a:fld>
            <a:endParaRPr lang="en-US" dirty="0"/>
          </a:p>
        </p:txBody>
      </p:sp>
    </p:spTree>
    <p:extLst>
      <p:ext uri="{BB962C8B-B14F-4D97-AF65-F5344CB8AC3E}">
        <p14:creationId xmlns:p14="http://schemas.microsoft.com/office/powerpoint/2010/main" val="4024382150"/>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err="1"/>
              <a:t>Lipovecký</a:t>
            </a:r>
            <a:r>
              <a:rPr lang="sk-SK"/>
              <a:t> viadukt (pod Lipovcom)</a:t>
            </a:r>
          </a:p>
        </p:txBody>
      </p:sp>
      <p:sp>
        <p:nvSpPr>
          <p:cNvPr id="3" name="Zástupný objekt pre text 2"/>
          <p:cNvSpPr>
            <a:spLocks noGrp="1"/>
          </p:cNvSpPr>
          <p:nvPr>
            <p:ph type="body" idx="1"/>
          </p:nvPr>
        </p:nvSpPr>
        <p:spPr/>
        <p:txBody>
          <a:bodyPr/>
          <a:lstStyle/>
          <a:p>
            <a:r>
              <a:rPr lang="sk-SK" dirty="0"/>
              <a:t>z</a:t>
            </a:r>
            <a:r>
              <a:rPr lang="sk-SK" dirty="0" smtClean="0"/>
              <a:t>aťažkávacia skúška</a:t>
            </a:r>
            <a:endParaRPr lang="sk-SK" dirty="0"/>
          </a:p>
        </p:txBody>
      </p:sp>
      <p:sp>
        <p:nvSpPr>
          <p:cNvPr id="5" name="Zástupný objekt pre text 4"/>
          <p:cNvSpPr>
            <a:spLocks noGrp="1"/>
          </p:cNvSpPr>
          <p:nvPr>
            <p:ph type="body" sz="quarter" idx="3"/>
          </p:nvPr>
        </p:nvSpPr>
        <p:spPr/>
        <p:txBody>
          <a:bodyPr/>
          <a:lstStyle/>
          <a:p>
            <a:r>
              <a:rPr lang="sk-SK" dirty="0" smtClean="0"/>
              <a:t>pohľad</a:t>
            </a:r>
            <a:endParaRPr lang="sk-SK" dirty="0"/>
          </a:p>
        </p:txBody>
      </p:sp>
      <p:pic>
        <p:nvPicPr>
          <p:cNvPr id="9" name="Zástupný objekt pre obsah 8"/>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699662" y="3243263"/>
            <a:ext cx="3909526" cy="2632075"/>
          </a:xfrm>
        </p:spPr>
      </p:pic>
      <p:pic>
        <p:nvPicPr>
          <p:cNvPr id="13" name="Zástupný objekt pre obsah 12"/>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773443" y="3243263"/>
            <a:ext cx="3531439" cy="2632075"/>
          </a:xfr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77</a:t>
            </a:fld>
            <a:endParaRPr lang="en-US" dirty="0"/>
          </a:p>
        </p:txBody>
      </p:sp>
    </p:spTree>
    <p:extLst>
      <p:ext uri="{BB962C8B-B14F-4D97-AF65-F5344CB8AC3E}">
        <p14:creationId xmlns:p14="http://schemas.microsoft.com/office/powerpoint/2010/main" val="486895887"/>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Zastávka Papraď</a:t>
            </a:r>
            <a:endParaRPr lang="sk-SK" dirty="0"/>
          </a:p>
        </p:txBody>
      </p:sp>
      <p:sp>
        <p:nvSpPr>
          <p:cNvPr id="3" name="Zástupný objekt pre obsah 2"/>
          <p:cNvSpPr>
            <a:spLocks noGrp="1"/>
          </p:cNvSpPr>
          <p:nvPr>
            <p:ph idx="1"/>
          </p:nvPr>
        </p:nvSpPr>
        <p:spPr/>
        <p:txBody>
          <a:bodyPr/>
          <a:lstStyle/>
          <a:p>
            <a:pPr marL="0" indent="0">
              <a:buNone/>
            </a:pPr>
            <a:r>
              <a:rPr lang="sk-SK" dirty="0" smtClean="0"/>
              <a:t>V km 41,927</a:t>
            </a:r>
            <a:endParaRPr lang="sk-SK" dirty="0"/>
          </a:p>
        </p:txBody>
      </p:sp>
      <p:pic>
        <p:nvPicPr>
          <p:cNvPr id="4" name="Obrázok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79226" y="1977340"/>
            <a:ext cx="5821122" cy="4304190"/>
          </a:xfrm>
          <a:prstGeom prst="rect">
            <a:avLst/>
          </a:prstGeom>
        </p:spPr>
      </p:pic>
      <p:sp>
        <p:nvSpPr>
          <p:cNvPr id="5" name="Zástupný objekt pre pätu 4"/>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E97799C9-84D9-46D2-A11E-BCF8A720529D}" type="slidenum">
              <a:rPr lang="en-US" smtClean="0"/>
              <a:t>78</a:t>
            </a:fld>
            <a:endParaRPr lang="en-US" dirty="0"/>
          </a:p>
        </p:txBody>
      </p:sp>
    </p:spTree>
    <p:extLst>
      <p:ext uri="{BB962C8B-B14F-4D97-AF65-F5344CB8AC3E}">
        <p14:creationId xmlns:p14="http://schemas.microsoft.com/office/powerpoint/2010/main" val="2438576309"/>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err="1" smtClean="0"/>
              <a:t>Papradský</a:t>
            </a:r>
            <a:r>
              <a:rPr lang="sk-SK" dirty="0" smtClean="0"/>
              <a:t> viadukt</a:t>
            </a:r>
            <a:endParaRPr lang="sk-SK" dirty="0"/>
          </a:p>
        </p:txBody>
      </p:sp>
      <p:sp>
        <p:nvSpPr>
          <p:cNvPr id="3" name="Zástupný objekt pre obsah 2"/>
          <p:cNvSpPr>
            <a:spLocks noGrp="1"/>
          </p:cNvSpPr>
          <p:nvPr>
            <p:ph idx="1"/>
          </p:nvPr>
        </p:nvSpPr>
        <p:spPr/>
        <p:txBody>
          <a:bodyPr>
            <a:normAutofit/>
          </a:bodyPr>
          <a:lstStyle/>
          <a:p>
            <a:r>
              <a:rPr lang="sk-SK" dirty="0" smtClean="0"/>
              <a:t>V km 42,5/9</a:t>
            </a:r>
          </a:p>
          <a:p>
            <a:r>
              <a:rPr lang="sk-SK" dirty="0" smtClean="0"/>
              <a:t>V priamke</a:t>
            </a:r>
          </a:p>
          <a:p>
            <a:r>
              <a:rPr lang="sk-SK" dirty="0"/>
              <a:t>Spád 13,4 </a:t>
            </a:r>
            <a:r>
              <a:rPr lang="sk-SK" baseline="30000" dirty="0"/>
              <a:t>o</a:t>
            </a:r>
            <a:r>
              <a:rPr lang="sk-SK" dirty="0"/>
              <a:t>/</a:t>
            </a:r>
            <a:r>
              <a:rPr lang="sk-SK" baseline="-25000" dirty="0" err="1"/>
              <a:t>oo</a:t>
            </a:r>
            <a:endParaRPr lang="sk-SK" baseline="-25000" dirty="0"/>
          </a:p>
          <a:p>
            <a:r>
              <a:rPr lang="sk-SK" dirty="0" smtClean="0"/>
              <a:t>Vo výške 7 m </a:t>
            </a:r>
          </a:p>
          <a:p>
            <a:r>
              <a:rPr lang="sk-SK" dirty="0" smtClean="0"/>
              <a:t>Dĺžka 253,9 m – najdlhší na trati</a:t>
            </a:r>
          </a:p>
          <a:p>
            <a:r>
              <a:rPr lang="sk-SK" dirty="0" smtClean="0"/>
              <a:t>Stavebné náklady 5,000,000 Kč</a:t>
            </a:r>
            <a:endParaRPr lang="sk-SK" dirty="0"/>
          </a:p>
        </p:txBody>
      </p:sp>
      <p:pic>
        <p:nvPicPr>
          <p:cNvPr id="4" name="Obrázok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9636" y="2217026"/>
            <a:ext cx="5587132" cy="3658842"/>
          </a:xfrm>
          <a:prstGeom prst="rect">
            <a:avLst/>
          </a:prstGeom>
        </p:spPr>
      </p:pic>
      <p:sp>
        <p:nvSpPr>
          <p:cNvPr id="5" name="Zástupný objekt pre pätu 4"/>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E97799C9-84D9-46D2-A11E-BCF8A720529D}" type="slidenum">
              <a:rPr lang="en-US" smtClean="0"/>
              <a:t>79</a:t>
            </a:fld>
            <a:endParaRPr lang="en-US" dirty="0"/>
          </a:p>
        </p:txBody>
      </p:sp>
    </p:spTree>
    <p:extLst>
      <p:ext uri="{BB962C8B-B14F-4D97-AF65-F5344CB8AC3E}">
        <p14:creationId xmlns:p14="http://schemas.microsoft.com/office/powerpoint/2010/main" val="1979218708"/>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err="1"/>
              <a:t>Papradský</a:t>
            </a:r>
            <a:r>
              <a:rPr lang="sk-SK" dirty="0"/>
              <a:t> viadukt</a:t>
            </a:r>
          </a:p>
        </p:txBody>
      </p:sp>
      <p:sp>
        <p:nvSpPr>
          <p:cNvPr id="3" name="Zástupný objekt pre text 2"/>
          <p:cNvSpPr>
            <a:spLocks noGrp="1"/>
          </p:cNvSpPr>
          <p:nvPr>
            <p:ph type="body" idx="1"/>
          </p:nvPr>
        </p:nvSpPr>
        <p:spPr/>
        <p:txBody>
          <a:bodyPr/>
          <a:lstStyle/>
          <a:p>
            <a:r>
              <a:rPr lang="sk-SK" dirty="0"/>
              <a:t>b</a:t>
            </a:r>
            <a:r>
              <a:rPr lang="sk-SK" dirty="0" smtClean="0"/>
              <a:t>etónovanie základov 1.piliera</a:t>
            </a:r>
            <a:endParaRPr lang="sk-SK" dirty="0"/>
          </a:p>
        </p:txBody>
      </p:sp>
      <p:pic>
        <p:nvPicPr>
          <p:cNvPr id="7" name="Zástupný objekt pre obsah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926164" y="3243263"/>
            <a:ext cx="3456521" cy="2632075"/>
          </a:xfrm>
        </p:spPr>
      </p:pic>
      <p:sp>
        <p:nvSpPr>
          <p:cNvPr id="5" name="Zástupný objekt pre text 4"/>
          <p:cNvSpPr>
            <a:spLocks noGrp="1"/>
          </p:cNvSpPr>
          <p:nvPr>
            <p:ph type="body" sz="quarter" idx="3"/>
          </p:nvPr>
        </p:nvSpPr>
        <p:spPr/>
        <p:txBody>
          <a:bodyPr/>
          <a:lstStyle/>
          <a:p>
            <a:r>
              <a:rPr lang="sk-SK" dirty="0" smtClean="0"/>
              <a:t>Zariadenie pre dopravu betónu</a:t>
            </a:r>
            <a:endParaRPr lang="sk-SK" dirty="0"/>
          </a:p>
        </p:txBody>
      </p:sp>
      <p:pic>
        <p:nvPicPr>
          <p:cNvPr id="10" name="Zástupný objekt pre obsah 9"/>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617602" y="3243263"/>
            <a:ext cx="3843122" cy="2632075"/>
          </a:xfr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80</a:t>
            </a:fld>
            <a:endParaRPr lang="en-US" dirty="0"/>
          </a:p>
        </p:txBody>
      </p:sp>
    </p:spTree>
    <p:extLst>
      <p:ext uri="{BB962C8B-B14F-4D97-AF65-F5344CB8AC3E}">
        <p14:creationId xmlns:p14="http://schemas.microsoft.com/office/powerpoint/2010/main" val="1854230662"/>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err="1"/>
              <a:t>Papradský</a:t>
            </a:r>
            <a:r>
              <a:rPr lang="sk-SK" dirty="0"/>
              <a:t> viadukt</a:t>
            </a:r>
          </a:p>
        </p:txBody>
      </p:sp>
      <p:sp>
        <p:nvSpPr>
          <p:cNvPr id="3" name="Zástupný objekt pre text 2"/>
          <p:cNvSpPr>
            <a:spLocks noGrp="1"/>
          </p:cNvSpPr>
          <p:nvPr>
            <p:ph type="body" idx="1"/>
          </p:nvPr>
        </p:nvSpPr>
        <p:spPr/>
        <p:txBody>
          <a:bodyPr/>
          <a:lstStyle/>
          <a:p>
            <a:r>
              <a:rPr lang="sk-SK" dirty="0"/>
              <a:t>m</a:t>
            </a:r>
            <a:r>
              <a:rPr lang="sk-SK" dirty="0" smtClean="0"/>
              <a:t>urovanie piliera</a:t>
            </a:r>
            <a:endParaRPr lang="sk-SK" dirty="0"/>
          </a:p>
        </p:txBody>
      </p:sp>
      <p:pic>
        <p:nvPicPr>
          <p:cNvPr id="7" name="Zástupný objekt pre obsah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746292" y="3243263"/>
            <a:ext cx="3816266" cy="2632075"/>
          </a:xfrm>
        </p:spPr>
      </p:pic>
      <p:sp>
        <p:nvSpPr>
          <p:cNvPr id="5" name="Zástupný objekt pre text 4"/>
          <p:cNvSpPr>
            <a:spLocks noGrp="1"/>
          </p:cNvSpPr>
          <p:nvPr>
            <p:ph type="body" sz="quarter" idx="3"/>
          </p:nvPr>
        </p:nvSpPr>
        <p:spPr/>
        <p:txBody>
          <a:bodyPr/>
          <a:lstStyle/>
          <a:p>
            <a:r>
              <a:rPr lang="sk-SK" dirty="0"/>
              <a:t>k</a:t>
            </a:r>
            <a:r>
              <a:rPr lang="sk-SK" dirty="0" smtClean="0"/>
              <a:t>užeľ viaduktu</a:t>
            </a:r>
            <a:endParaRPr lang="sk-SK" dirty="0"/>
          </a:p>
        </p:txBody>
      </p:sp>
      <p:pic>
        <p:nvPicPr>
          <p:cNvPr id="10" name="Zástupný objekt pre obsah 9"/>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553869" y="3243263"/>
            <a:ext cx="3970587" cy="2632075"/>
          </a:xfr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81</a:t>
            </a:fld>
            <a:endParaRPr lang="en-US" dirty="0"/>
          </a:p>
        </p:txBody>
      </p:sp>
    </p:spTree>
    <p:extLst>
      <p:ext uri="{BB962C8B-B14F-4D97-AF65-F5344CB8AC3E}">
        <p14:creationId xmlns:p14="http://schemas.microsoft.com/office/powerpoint/2010/main" val="3112634592"/>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err="1"/>
              <a:t>Papradský</a:t>
            </a:r>
            <a:r>
              <a:rPr lang="sk-SK" dirty="0"/>
              <a:t> viadukt</a:t>
            </a:r>
          </a:p>
        </p:txBody>
      </p:sp>
      <p:sp>
        <p:nvSpPr>
          <p:cNvPr id="3" name="Zástupný objekt pre text 2"/>
          <p:cNvSpPr>
            <a:spLocks noGrp="1"/>
          </p:cNvSpPr>
          <p:nvPr>
            <p:ph type="body" idx="1"/>
          </p:nvPr>
        </p:nvSpPr>
        <p:spPr/>
        <p:txBody>
          <a:bodyPr/>
          <a:lstStyle/>
          <a:p>
            <a:r>
              <a:rPr lang="sk-SK" dirty="0" smtClean="0"/>
              <a:t>stavenisko</a:t>
            </a:r>
            <a:endParaRPr lang="sk-SK" dirty="0"/>
          </a:p>
        </p:txBody>
      </p:sp>
      <p:pic>
        <p:nvPicPr>
          <p:cNvPr id="7" name="Zástupný objekt pre obsah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780407" y="3243263"/>
            <a:ext cx="3748036" cy="2632075"/>
          </a:xfrm>
        </p:spPr>
      </p:pic>
      <p:sp>
        <p:nvSpPr>
          <p:cNvPr id="5" name="Zástupný objekt pre text 4"/>
          <p:cNvSpPr>
            <a:spLocks noGrp="1"/>
          </p:cNvSpPr>
          <p:nvPr>
            <p:ph type="body" sz="quarter" idx="3"/>
          </p:nvPr>
        </p:nvSpPr>
        <p:spPr/>
        <p:txBody>
          <a:bodyPr/>
          <a:lstStyle/>
          <a:p>
            <a:endParaRPr lang="sk-SK"/>
          </a:p>
        </p:txBody>
      </p:sp>
      <p:pic>
        <p:nvPicPr>
          <p:cNvPr id="8" name="Zástupný objekt pre obsah 7"/>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616980" y="3243263"/>
            <a:ext cx="3844365" cy="2632075"/>
          </a:xfr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82</a:t>
            </a:fld>
            <a:endParaRPr lang="en-US" dirty="0"/>
          </a:p>
        </p:txBody>
      </p:sp>
    </p:spTree>
    <p:extLst>
      <p:ext uri="{BB962C8B-B14F-4D97-AF65-F5344CB8AC3E}">
        <p14:creationId xmlns:p14="http://schemas.microsoft.com/office/powerpoint/2010/main" val="1378862202"/>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err="1"/>
              <a:t>Papradský</a:t>
            </a:r>
            <a:r>
              <a:rPr lang="sk-SK" dirty="0"/>
              <a:t> viadukt</a:t>
            </a:r>
          </a:p>
        </p:txBody>
      </p:sp>
      <p:sp>
        <p:nvSpPr>
          <p:cNvPr id="3" name="Zástupný objekt pre obsah 2"/>
          <p:cNvSpPr>
            <a:spLocks noGrp="1"/>
          </p:cNvSpPr>
          <p:nvPr>
            <p:ph idx="1"/>
          </p:nvPr>
        </p:nvSpPr>
        <p:spPr/>
        <p:txBody>
          <a:bodyPr/>
          <a:lstStyle/>
          <a:p>
            <a:pPr marL="0" indent="0">
              <a:buNone/>
            </a:pPr>
            <a:r>
              <a:rPr lang="sk-SK" dirty="0"/>
              <a:t>p</a:t>
            </a:r>
            <a:r>
              <a:rPr lang="sk-SK" dirty="0" smtClean="0"/>
              <a:t>rehliadka stavby</a:t>
            </a:r>
            <a:endParaRPr lang="sk-SK" dirty="0"/>
          </a:p>
        </p:txBody>
      </p:sp>
      <p:pic>
        <p:nvPicPr>
          <p:cNvPr id="5" name="Obrázok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55919" y="2020475"/>
            <a:ext cx="6115892" cy="4098595"/>
          </a:xfrm>
          <a:prstGeom prst="rect">
            <a:avLst/>
          </a:prstGeo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E97799C9-84D9-46D2-A11E-BCF8A720529D}" type="slidenum">
              <a:rPr lang="en-US" smtClean="0"/>
              <a:t>83</a:t>
            </a:fld>
            <a:endParaRPr lang="en-US" dirty="0"/>
          </a:p>
        </p:txBody>
      </p:sp>
    </p:spTree>
    <p:extLst>
      <p:ext uri="{BB962C8B-B14F-4D97-AF65-F5344CB8AC3E}">
        <p14:creationId xmlns:p14="http://schemas.microsoft.com/office/powerpoint/2010/main" val="1124828397"/>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err="1"/>
              <a:t>Papradský</a:t>
            </a:r>
            <a:r>
              <a:rPr lang="sk-SK" dirty="0"/>
              <a:t> viadukt</a:t>
            </a:r>
          </a:p>
        </p:txBody>
      </p:sp>
      <p:sp>
        <p:nvSpPr>
          <p:cNvPr id="3" name="Zástupný objekt pre text 2"/>
          <p:cNvSpPr>
            <a:spLocks noGrp="1"/>
          </p:cNvSpPr>
          <p:nvPr>
            <p:ph type="body" idx="1"/>
          </p:nvPr>
        </p:nvSpPr>
        <p:spPr/>
        <p:txBody>
          <a:bodyPr/>
          <a:lstStyle/>
          <a:p>
            <a:r>
              <a:rPr lang="sk-SK" dirty="0"/>
              <a:t>m</a:t>
            </a:r>
            <a:r>
              <a:rPr lang="sk-SK" dirty="0" smtClean="0"/>
              <a:t>ontáž konštrukcie</a:t>
            </a:r>
            <a:endParaRPr lang="sk-SK" dirty="0"/>
          </a:p>
        </p:txBody>
      </p:sp>
      <p:pic>
        <p:nvPicPr>
          <p:cNvPr id="7" name="Zástupný objekt pre obsah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844632" y="3243263"/>
            <a:ext cx="3619585" cy="2632075"/>
          </a:xfrm>
        </p:spPr>
      </p:pic>
      <p:sp>
        <p:nvSpPr>
          <p:cNvPr id="5" name="Zástupný objekt pre text 4"/>
          <p:cNvSpPr>
            <a:spLocks noGrp="1"/>
          </p:cNvSpPr>
          <p:nvPr>
            <p:ph type="body" sz="quarter" idx="3"/>
          </p:nvPr>
        </p:nvSpPr>
        <p:spPr/>
        <p:txBody>
          <a:bodyPr/>
          <a:lstStyle/>
          <a:p>
            <a:r>
              <a:rPr lang="sk-SK" dirty="0"/>
              <a:t>o</a:t>
            </a:r>
            <a:r>
              <a:rPr lang="sk-SK" dirty="0" smtClean="0"/>
              <a:t>chrana pred mrazom</a:t>
            </a:r>
            <a:endParaRPr lang="sk-SK" dirty="0"/>
          </a:p>
        </p:txBody>
      </p:sp>
      <p:pic>
        <p:nvPicPr>
          <p:cNvPr id="10" name="Zástupný objekt pre obsah 9"/>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600731" y="3243263"/>
            <a:ext cx="3876864" cy="2632075"/>
          </a:xfr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84</a:t>
            </a:fld>
            <a:endParaRPr lang="en-US" dirty="0"/>
          </a:p>
        </p:txBody>
      </p:sp>
    </p:spTree>
    <p:extLst>
      <p:ext uri="{BB962C8B-B14F-4D97-AF65-F5344CB8AC3E}">
        <p14:creationId xmlns:p14="http://schemas.microsoft.com/office/powerpoint/2010/main" val="1739384917"/>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err="1"/>
              <a:t>Papradský</a:t>
            </a:r>
            <a:r>
              <a:rPr lang="sk-SK" dirty="0"/>
              <a:t> viadukt</a:t>
            </a:r>
          </a:p>
        </p:txBody>
      </p:sp>
      <p:sp>
        <p:nvSpPr>
          <p:cNvPr id="3" name="Zástupný objekt pre text 2"/>
          <p:cNvSpPr>
            <a:spLocks noGrp="1"/>
          </p:cNvSpPr>
          <p:nvPr>
            <p:ph type="body" idx="1"/>
          </p:nvPr>
        </p:nvSpPr>
        <p:spPr/>
        <p:txBody>
          <a:bodyPr/>
          <a:lstStyle/>
          <a:p>
            <a:r>
              <a:rPr lang="sk-SK" dirty="0" smtClean="0"/>
              <a:t>montáž</a:t>
            </a:r>
            <a:endParaRPr lang="sk-SK" dirty="0"/>
          </a:p>
        </p:txBody>
      </p:sp>
      <p:pic>
        <p:nvPicPr>
          <p:cNvPr id="7" name="Zástupný objekt pre obsah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763921" y="3243263"/>
            <a:ext cx="3781007" cy="2632075"/>
          </a:xfrm>
        </p:spPr>
      </p:pic>
      <p:sp>
        <p:nvSpPr>
          <p:cNvPr id="5" name="Zástupný objekt pre text 4"/>
          <p:cNvSpPr>
            <a:spLocks noGrp="1"/>
          </p:cNvSpPr>
          <p:nvPr>
            <p:ph type="body" sz="quarter" idx="3"/>
          </p:nvPr>
        </p:nvSpPr>
        <p:spPr/>
        <p:txBody>
          <a:bodyPr/>
          <a:lstStyle/>
          <a:p>
            <a:endParaRPr lang="sk-SK"/>
          </a:p>
        </p:txBody>
      </p:sp>
      <p:pic>
        <p:nvPicPr>
          <p:cNvPr id="8" name="Zástupný objekt pre obsah 7"/>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871244" y="3243263"/>
            <a:ext cx="3335838" cy="2632075"/>
          </a:xfr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85</a:t>
            </a:fld>
            <a:endParaRPr lang="en-US" dirty="0"/>
          </a:p>
        </p:txBody>
      </p:sp>
    </p:spTree>
    <p:extLst>
      <p:ext uri="{BB962C8B-B14F-4D97-AF65-F5344CB8AC3E}">
        <p14:creationId xmlns:p14="http://schemas.microsoft.com/office/powerpoint/2010/main" val="1089444893"/>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err="1"/>
              <a:t>Papradský</a:t>
            </a:r>
            <a:r>
              <a:rPr lang="sk-SK" dirty="0"/>
              <a:t> viadukt</a:t>
            </a:r>
          </a:p>
        </p:txBody>
      </p:sp>
      <p:sp>
        <p:nvSpPr>
          <p:cNvPr id="3" name="Zástupný objekt pre text 2"/>
          <p:cNvSpPr>
            <a:spLocks noGrp="1"/>
          </p:cNvSpPr>
          <p:nvPr>
            <p:ph type="body" idx="1"/>
          </p:nvPr>
        </p:nvSpPr>
        <p:spPr/>
        <p:txBody>
          <a:bodyPr/>
          <a:lstStyle/>
          <a:p>
            <a:r>
              <a:rPr lang="sk-SK" dirty="0"/>
              <a:t>o</a:t>
            </a:r>
            <a:r>
              <a:rPr lang="sk-SK" dirty="0" smtClean="0"/>
              <a:t>pora </a:t>
            </a:r>
            <a:endParaRPr lang="sk-SK" dirty="0"/>
          </a:p>
        </p:txBody>
      </p:sp>
      <p:pic>
        <p:nvPicPr>
          <p:cNvPr id="7" name="Zástupný objekt pre obsah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2706244" y="3243263"/>
            <a:ext cx="1896362" cy="2632075"/>
          </a:xfrm>
        </p:spPr>
      </p:pic>
      <p:sp>
        <p:nvSpPr>
          <p:cNvPr id="5" name="Zástupný objekt pre text 4"/>
          <p:cNvSpPr>
            <a:spLocks noGrp="1"/>
          </p:cNvSpPr>
          <p:nvPr>
            <p:ph type="body" sz="quarter" idx="3"/>
          </p:nvPr>
        </p:nvSpPr>
        <p:spPr/>
        <p:txBody>
          <a:bodyPr/>
          <a:lstStyle/>
          <a:p>
            <a:r>
              <a:rPr lang="sk-SK" dirty="0"/>
              <a:t>p</a:t>
            </a:r>
            <a:r>
              <a:rPr lang="sk-SK" dirty="0" smtClean="0"/>
              <a:t>ilier 3. a 4.</a:t>
            </a:r>
            <a:endParaRPr lang="sk-SK" dirty="0"/>
          </a:p>
        </p:txBody>
      </p:sp>
      <p:pic>
        <p:nvPicPr>
          <p:cNvPr id="8" name="Zástupný objekt pre obsah 7"/>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613117" y="3243263"/>
            <a:ext cx="3852092" cy="2632075"/>
          </a:xfr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86</a:t>
            </a:fld>
            <a:endParaRPr lang="en-US" dirty="0"/>
          </a:p>
        </p:txBody>
      </p:sp>
    </p:spTree>
    <p:extLst>
      <p:ext uri="{BB962C8B-B14F-4D97-AF65-F5344CB8AC3E}">
        <p14:creationId xmlns:p14="http://schemas.microsoft.com/office/powerpoint/2010/main" val="3899700673"/>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err="1"/>
              <a:t>Papradský</a:t>
            </a:r>
            <a:r>
              <a:rPr lang="sk-SK" dirty="0"/>
              <a:t> viadukt</a:t>
            </a:r>
          </a:p>
        </p:txBody>
      </p:sp>
      <p:sp>
        <p:nvSpPr>
          <p:cNvPr id="3" name="Zástupný objekt pre text 2"/>
          <p:cNvSpPr>
            <a:spLocks noGrp="1"/>
          </p:cNvSpPr>
          <p:nvPr>
            <p:ph type="body" idx="1"/>
          </p:nvPr>
        </p:nvSpPr>
        <p:spPr/>
        <p:txBody>
          <a:bodyPr/>
          <a:lstStyle/>
          <a:p>
            <a:r>
              <a:rPr lang="sk-SK" dirty="0"/>
              <a:t>z</a:t>
            </a:r>
            <a:r>
              <a:rPr lang="sk-SK" dirty="0" smtClean="0"/>
              <a:t>aťažkávacia skúška</a:t>
            </a:r>
            <a:endParaRPr lang="sk-SK" dirty="0"/>
          </a:p>
        </p:txBody>
      </p:sp>
      <p:pic>
        <p:nvPicPr>
          <p:cNvPr id="7" name="Zástupný objekt pre obsah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691424" y="3243263"/>
            <a:ext cx="3926001" cy="2632075"/>
          </a:xfrm>
        </p:spPr>
      </p:pic>
      <p:sp>
        <p:nvSpPr>
          <p:cNvPr id="5" name="Zástupný objekt pre text 4"/>
          <p:cNvSpPr>
            <a:spLocks noGrp="1"/>
          </p:cNvSpPr>
          <p:nvPr>
            <p:ph type="body" sz="quarter" idx="3"/>
          </p:nvPr>
        </p:nvSpPr>
        <p:spPr/>
        <p:txBody>
          <a:bodyPr/>
          <a:lstStyle/>
          <a:p>
            <a:r>
              <a:rPr lang="sk-SK" dirty="0" smtClean="0"/>
              <a:t>pohľad</a:t>
            </a:r>
            <a:endParaRPr lang="sk-SK" dirty="0"/>
          </a:p>
        </p:txBody>
      </p:sp>
      <p:pic>
        <p:nvPicPr>
          <p:cNvPr id="10" name="Zástupný objekt pre obsah 9"/>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756665" y="3243263"/>
            <a:ext cx="3564995" cy="2632075"/>
          </a:xfr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87</a:t>
            </a:fld>
            <a:endParaRPr lang="en-US" dirty="0"/>
          </a:p>
        </p:txBody>
      </p:sp>
    </p:spTree>
    <p:extLst>
      <p:ext uri="{BB962C8B-B14F-4D97-AF65-F5344CB8AC3E}">
        <p14:creationId xmlns:p14="http://schemas.microsoft.com/office/powerpoint/2010/main" val="2626297940"/>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algn="l"/>
            <a:r>
              <a:rPr lang="sk-SK" dirty="0"/>
              <a:t>Montáž koľají na úseku 6b</a:t>
            </a:r>
            <a:br>
              <a:rPr lang="sk-SK" dirty="0"/>
            </a:br>
            <a:r>
              <a:rPr lang="sk-SK" dirty="0"/>
              <a:t>jún 1929</a:t>
            </a:r>
          </a:p>
        </p:txBody>
      </p:sp>
      <p:pic>
        <p:nvPicPr>
          <p:cNvPr id="5" name="Zástupný objekt pre obsah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298575" y="2626234"/>
            <a:ext cx="4718050" cy="3178744"/>
          </a:xfrm>
        </p:spPr>
      </p:pic>
      <p:pic>
        <p:nvPicPr>
          <p:cNvPr id="6" name="Zástupný objekt pre obsah 5"/>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6181725" y="2581819"/>
            <a:ext cx="4718050" cy="3267575"/>
          </a:xfrm>
        </p:spPr>
      </p:pic>
      <p:sp>
        <p:nvSpPr>
          <p:cNvPr id="3" name="Zástupný objekt pre pätu 2"/>
          <p:cNvSpPr>
            <a:spLocks noGrp="1"/>
          </p:cNvSpPr>
          <p:nvPr>
            <p:ph type="ftr" sz="quarter" idx="11"/>
          </p:nvPr>
        </p:nvSpPr>
        <p:spPr/>
        <p:txBody>
          <a:bodyPr/>
          <a:lstStyle/>
          <a:p>
            <a:endParaRPr lang="en-US" dirty="0"/>
          </a:p>
        </p:txBody>
      </p:sp>
      <p:sp>
        <p:nvSpPr>
          <p:cNvPr id="4" name="Zástupný objekt pre číslo snímky 3"/>
          <p:cNvSpPr>
            <a:spLocks noGrp="1"/>
          </p:cNvSpPr>
          <p:nvPr>
            <p:ph type="sldNum" sz="quarter" idx="12"/>
          </p:nvPr>
        </p:nvSpPr>
        <p:spPr/>
        <p:txBody>
          <a:bodyPr/>
          <a:lstStyle/>
          <a:p>
            <a:fld id="{5D84065D-F351-4B03-BD91-D8A6B8D4B362}" type="slidenum">
              <a:rPr lang="en-US" smtClean="0"/>
              <a:t>88</a:t>
            </a:fld>
            <a:endParaRPr lang="en-US" dirty="0"/>
          </a:p>
        </p:txBody>
      </p:sp>
    </p:spTree>
    <p:extLst>
      <p:ext uri="{BB962C8B-B14F-4D97-AF65-F5344CB8AC3E}">
        <p14:creationId xmlns:p14="http://schemas.microsoft.com/office/powerpoint/2010/main" val="3470862792"/>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algn="l"/>
            <a:r>
              <a:rPr lang="sk-SK" dirty="0"/>
              <a:t>k</a:t>
            </a:r>
            <a:r>
              <a:rPr lang="sk-SK" dirty="0" smtClean="0"/>
              <a:t>olaudácia úseku 6.b </a:t>
            </a:r>
            <a:br>
              <a:rPr lang="sk-SK" dirty="0" smtClean="0"/>
            </a:br>
            <a:r>
              <a:rPr lang="sk-SK" dirty="0" smtClean="0"/>
              <a:t>20.8.1929</a:t>
            </a:r>
            <a:endParaRPr lang="sk-SK" dirty="0"/>
          </a:p>
        </p:txBody>
      </p:sp>
      <p:pic>
        <p:nvPicPr>
          <p:cNvPr id="4" name="Zástupný objekt pre obsah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635122" y="2557463"/>
            <a:ext cx="4921756" cy="3317875"/>
          </a:xfrm>
        </p:spPr>
      </p:pic>
      <p:sp>
        <p:nvSpPr>
          <p:cNvPr id="3" name="Zástupný objekt pre pätu 2"/>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89</a:t>
            </a:fld>
            <a:endParaRPr lang="en-US" dirty="0"/>
          </a:p>
        </p:txBody>
      </p:sp>
    </p:spTree>
    <p:extLst>
      <p:ext uri="{BB962C8B-B14F-4D97-AF65-F5344CB8AC3E}">
        <p14:creationId xmlns:p14="http://schemas.microsoft.com/office/powerpoint/2010/main" val="3380916720"/>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Stará Turá</a:t>
            </a:r>
            <a:endParaRPr lang="sk-SK" dirty="0"/>
          </a:p>
        </p:txBody>
      </p:sp>
      <p:sp>
        <p:nvSpPr>
          <p:cNvPr id="3" name="Zástupný objekt pre obsah 2"/>
          <p:cNvSpPr>
            <a:spLocks noGrp="1"/>
          </p:cNvSpPr>
          <p:nvPr>
            <p:ph idx="1"/>
          </p:nvPr>
        </p:nvSpPr>
        <p:spPr/>
        <p:txBody>
          <a:bodyPr/>
          <a:lstStyle/>
          <a:p>
            <a:r>
              <a:rPr lang="sk-SK" dirty="0" smtClean="0"/>
              <a:t>Vodárenská stanica</a:t>
            </a:r>
          </a:p>
          <a:p>
            <a:r>
              <a:rPr lang="sk-SK" dirty="0" smtClean="0"/>
              <a:t>V km 47,525</a:t>
            </a:r>
            <a:endParaRPr lang="sk-SK" dirty="0"/>
          </a:p>
        </p:txBody>
      </p:sp>
      <p:pic>
        <p:nvPicPr>
          <p:cNvPr id="4" name="Obrázok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26214" y="1996623"/>
            <a:ext cx="5569508" cy="4062442"/>
          </a:xfrm>
          <a:prstGeom prst="rect">
            <a:avLst/>
          </a:prstGeom>
        </p:spPr>
      </p:pic>
      <p:sp>
        <p:nvSpPr>
          <p:cNvPr id="5" name="Zástupný objekt pre pätu 4"/>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E97799C9-84D9-46D2-A11E-BCF8A720529D}" type="slidenum">
              <a:rPr lang="en-US" smtClean="0"/>
              <a:t>90</a:t>
            </a:fld>
            <a:endParaRPr lang="en-US" dirty="0"/>
          </a:p>
        </p:txBody>
      </p:sp>
    </p:spTree>
    <p:extLst>
      <p:ext uri="{BB962C8B-B14F-4D97-AF65-F5344CB8AC3E}">
        <p14:creationId xmlns:p14="http://schemas.microsoft.com/office/powerpoint/2010/main" val="1424399147"/>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Stará Turá</a:t>
            </a:r>
            <a:endParaRPr lang="sk-SK" dirty="0"/>
          </a:p>
        </p:txBody>
      </p:sp>
      <p:sp>
        <p:nvSpPr>
          <p:cNvPr id="3" name="Zástupný objekt pre obsah 2"/>
          <p:cNvSpPr>
            <a:spLocks noGrp="1"/>
          </p:cNvSpPr>
          <p:nvPr>
            <p:ph idx="1"/>
          </p:nvPr>
        </p:nvSpPr>
        <p:spPr/>
        <p:txBody>
          <a:bodyPr/>
          <a:lstStyle/>
          <a:p>
            <a:pPr marL="0" indent="0">
              <a:buNone/>
            </a:pPr>
            <a:r>
              <a:rPr lang="sk-SK" i="1" dirty="0" smtClean="0"/>
              <a:t>„Účelne </a:t>
            </a:r>
            <a:r>
              <a:rPr lang="sk-SK" i="1" dirty="0"/>
              <a:t>postavená stanica Stará </a:t>
            </a:r>
            <a:r>
              <a:rPr lang="sk-SK" i="1" dirty="0" smtClean="0"/>
              <a:t>Turá</a:t>
            </a:r>
          </a:p>
          <a:p>
            <a:pPr marL="0" indent="0">
              <a:buNone/>
            </a:pPr>
            <a:r>
              <a:rPr lang="sk-SK" i="1" dirty="0" smtClean="0"/>
              <a:t> </a:t>
            </a:r>
            <a:r>
              <a:rPr lang="sk-SK" i="1" dirty="0"/>
              <a:t>je 287 m nad morom na pozemkoch </a:t>
            </a:r>
            <a:r>
              <a:rPr lang="sk-SK" i="1" dirty="0" smtClean="0"/>
              <a:t>obce</a:t>
            </a:r>
          </a:p>
          <a:p>
            <a:pPr marL="0" indent="0">
              <a:buNone/>
            </a:pPr>
            <a:r>
              <a:rPr lang="sk-SK" i="1" dirty="0" smtClean="0"/>
              <a:t>Stará </a:t>
            </a:r>
            <a:r>
              <a:rPr lang="sk-SK" i="1" dirty="0"/>
              <a:t>Turá, má dve koľaje dopravné a </a:t>
            </a:r>
            <a:endParaRPr lang="sk-SK" i="1" dirty="0" smtClean="0"/>
          </a:p>
          <a:p>
            <a:pPr marL="0" indent="0">
              <a:buNone/>
            </a:pPr>
            <a:r>
              <a:rPr lang="sk-SK" i="1" dirty="0" smtClean="0"/>
              <a:t>jednu </a:t>
            </a:r>
            <a:r>
              <a:rPr lang="sk-SK" i="1" dirty="0"/>
              <a:t>nakladaciu a leží od začiatku </a:t>
            </a:r>
            <a:endParaRPr lang="sk-SK" i="1" dirty="0" smtClean="0"/>
          </a:p>
          <a:p>
            <a:pPr marL="0" indent="0">
              <a:buNone/>
            </a:pPr>
            <a:r>
              <a:rPr lang="sk-SK" i="1" dirty="0" smtClean="0"/>
              <a:t>ku </a:t>
            </a:r>
            <a:r>
              <a:rPr lang="sk-SK" i="1" dirty="0"/>
              <a:t>konci trate v km 20 medzi </a:t>
            </a:r>
            <a:r>
              <a:rPr lang="sk-SK" i="1" dirty="0" smtClean="0"/>
              <a:t>stanicami</a:t>
            </a:r>
          </a:p>
          <a:p>
            <a:pPr marL="0" indent="0">
              <a:buNone/>
            </a:pPr>
            <a:r>
              <a:rPr lang="sk-SK" i="1" dirty="0" smtClean="0"/>
              <a:t> </a:t>
            </a:r>
            <a:r>
              <a:rPr lang="sk-SK" i="1" dirty="0"/>
              <a:t>Vaďovce a </a:t>
            </a:r>
            <a:r>
              <a:rPr lang="sk-SK" i="1" dirty="0" smtClean="0"/>
              <a:t>Poriadie.“</a:t>
            </a:r>
            <a:endParaRPr lang="sk-SK" i="1" dirty="0"/>
          </a:p>
          <a:p>
            <a:pPr marL="0" indent="0">
              <a:buNone/>
            </a:pPr>
            <a:endParaRPr lang="sk-SK" dirty="0"/>
          </a:p>
        </p:txBody>
      </p:sp>
      <p:pic>
        <p:nvPicPr>
          <p:cNvPr id="4" name="Obrázok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48794" y="1972590"/>
            <a:ext cx="5451298" cy="3903278"/>
          </a:xfrm>
          <a:prstGeom prst="rect">
            <a:avLst/>
          </a:prstGeom>
        </p:spPr>
      </p:pic>
      <p:sp>
        <p:nvSpPr>
          <p:cNvPr id="5" name="Zástupný objekt pre pätu 4"/>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E97799C9-84D9-46D2-A11E-BCF8A720529D}" type="slidenum">
              <a:rPr lang="en-US" smtClean="0"/>
              <a:t>91</a:t>
            </a:fld>
            <a:endParaRPr lang="en-US" dirty="0"/>
          </a:p>
        </p:txBody>
      </p:sp>
    </p:spTree>
    <p:extLst>
      <p:ext uri="{BB962C8B-B14F-4D97-AF65-F5344CB8AC3E}">
        <p14:creationId xmlns:p14="http://schemas.microsoft.com/office/powerpoint/2010/main" val="2030303603"/>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Vaďovce</a:t>
            </a:r>
            <a:endParaRPr lang="sk-SK" dirty="0"/>
          </a:p>
        </p:txBody>
      </p:sp>
      <p:sp>
        <p:nvSpPr>
          <p:cNvPr id="3" name="Zástupný objekt pre text 2"/>
          <p:cNvSpPr>
            <a:spLocks noGrp="1"/>
          </p:cNvSpPr>
          <p:nvPr>
            <p:ph type="body" idx="1"/>
          </p:nvPr>
        </p:nvSpPr>
        <p:spPr/>
        <p:txBody>
          <a:bodyPr/>
          <a:lstStyle/>
          <a:p>
            <a:r>
              <a:rPr lang="sk-SK" dirty="0" smtClean="0">
                <a:solidFill>
                  <a:schemeClr val="tx1"/>
                </a:solidFill>
              </a:rPr>
              <a:t>v km 53,226</a:t>
            </a:r>
            <a:endParaRPr lang="sk-SK" dirty="0">
              <a:solidFill>
                <a:schemeClr val="tx1"/>
              </a:solidFill>
            </a:endParaRPr>
          </a:p>
        </p:txBody>
      </p:sp>
      <p:pic>
        <p:nvPicPr>
          <p:cNvPr id="7" name="Zástupný objekt pre obsah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862144" y="3243263"/>
            <a:ext cx="3584562" cy="2632075"/>
          </a:xfrm>
        </p:spPr>
      </p:pic>
      <p:sp>
        <p:nvSpPr>
          <p:cNvPr id="5" name="Zástupný objekt pre text 4"/>
          <p:cNvSpPr>
            <a:spLocks noGrp="1"/>
          </p:cNvSpPr>
          <p:nvPr>
            <p:ph type="body" sz="quarter" idx="3"/>
          </p:nvPr>
        </p:nvSpPr>
        <p:spPr/>
        <p:txBody>
          <a:bodyPr/>
          <a:lstStyle/>
          <a:p>
            <a:endParaRPr lang="sk-SK"/>
          </a:p>
        </p:txBody>
      </p:sp>
      <p:pic>
        <p:nvPicPr>
          <p:cNvPr id="8" name="Zástupný objekt pre obsah 7"/>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687462" y="3243263"/>
            <a:ext cx="3703402" cy="2632075"/>
          </a:xfr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92</a:t>
            </a:fld>
            <a:endParaRPr lang="en-US" dirty="0"/>
          </a:p>
        </p:txBody>
      </p:sp>
    </p:spTree>
    <p:extLst>
      <p:ext uri="{BB962C8B-B14F-4D97-AF65-F5344CB8AC3E}">
        <p14:creationId xmlns:p14="http://schemas.microsoft.com/office/powerpoint/2010/main" val="2974626274"/>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a:t>Vaďovce</a:t>
            </a:r>
          </a:p>
        </p:txBody>
      </p:sp>
      <p:sp>
        <p:nvSpPr>
          <p:cNvPr id="3" name="Zástupný objekt pre obsah 2"/>
          <p:cNvSpPr>
            <a:spLocks noGrp="1"/>
          </p:cNvSpPr>
          <p:nvPr>
            <p:ph idx="1"/>
          </p:nvPr>
        </p:nvSpPr>
        <p:spPr/>
        <p:txBody>
          <a:bodyPr/>
          <a:lstStyle/>
          <a:p>
            <a:pPr marL="0" indent="0" algn="ctr">
              <a:buNone/>
            </a:pPr>
            <a:endParaRPr lang="sk-SK" i="1" dirty="0" smtClean="0"/>
          </a:p>
          <a:p>
            <a:pPr marL="0" indent="0" algn="ctr">
              <a:buNone/>
            </a:pPr>
            <a:r>
              <a:rPr lang="sk-SK" i="1" dirty="0" smtClean="0"/>
              <a:t>„Staničný </a:t>
            </a:r>
            <a:r>
              <a:rPr lang="sk-SK" i="1" dirty="0"/>
              <a:t>úrad Vaďovce leží na novovybudovanej trati Veselí nad Moravou – Nové Mesto nad Váhom. Stanica je pomenovaná podľa obce Vaďovce a patrí do okresu Myjavského. Výška nad morom je 242 m. ... Do našej oblasti patrí aj osobná zastávka Višňové, malá karpatská vieska asi 80 čísel. Z Višňového </a:t>
            </a:r>
            <a:r>
              <a:rPr lang="sk-SK" i="1" dirty="0" err="1"/>
              <a:t>neni</a:t>
            </a:r>
            <a:r>
              <a:rPr lang="sk-SK" i="1" dirty="0"/>
              <a:t> ďaleko Čachtický hrad. Z hradu je nádherný výhľad do celého okolia. Višňové s Čachtickým hradom bude vyhľadávaným miestom mnohými milovníkmi prírody</a:t>
            </a:r>
            <a:r>
              <a:rPr lang="sk-SK" i="1" dirty="0" smtClean="0"/>
              <a:t>.“</a:t>
            </a:r>
            <a:endParaRPr lang="sk-SK" dirty="0"/>
          </a:p>
          <a:p>
            <a:endParaRPr lang="sk-SK"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93</a:t>
            </a:fld>
            <a:endParaRPr lang="en-US" dirty="0"/>
          </a:p>
        </p:txBody>
      </p:sp>
    </p:spTree>
    <p:extLst>
      <p:ext uri="{BB962C8B-B14F-4D97-AF65-F5344CB8AC3E}">
        <p14:creationId xmlns:p14="http://schemas.microsoft.com/office/powerpoint/2010/main" val="2965639387"/>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Višňové</a:t>
            </a:r>
            <a:endParaRPr lang="sk-SK" dirty="0"/>
          </a:p>
        </p:txBody>
      </p:sp>
      <p:sp>
        <p:nvSpPr>
          <p:cNvPr id="3" name="Zástupný objekt pre obsah 2"/>
          <p:cNvSpPr>
            <a:spLocks noGrp="1"/>
          </p:cNvSpPr>
          <p:nvPr>
            <p:ph idx="1"/>
          </p:nvPr>
        </p:nvSpPr>
        <p:spPr/>
        <p:txBody>
          <a:bodyPr/>
          <a:lstStyle/>
          <a:p>
            <a:pPr marL="0" indent="0">
              <a:buNone/>
            </a:pPr>
            <a:r>
              <a:rPr lang="sk-SK" dirty="0" smtClean="0"/>
              <a:t>Zastávka, v km 57,424</a:t>
            </a:r>
            <a:endParaRPr lang="sk-SK" dirty="0"/>
          </a:p>
        </p:txBody>
      </p:sp>
      <p:pic>
        <p:nvPicPr>
          <p:cNvPr id="4" name="Obrázok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0842" y="1910947"/>
            <a:ext cx="6018365" cy="4243363"/>
          </a:xfrm>
          <a:prstGeom prst="rect">
            <a:avLst/>
          </a:prstGeom>
        </p:spPr>
      </p:pic>
      <p:sp>
        <p:nvSpPr>
          <p:cNvPr id="5" name="Zástupný objekt pre pätu 4"/>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E97799C9-84D9-46D2-A11E-BCF8A720529D}" type="slidenum">
              <a:rPr lang="en-US" smtClean="0"/>
              <a:t>94</a:t>
            </a:fld>
            <a:endParaRPr lang="en-US" dirty="0"/>
          </a:p>
        </p:txBody>
      </p:sp>
    </p:spTree>
    <p:extLst>
      <p:ext uri="{BB962C8B-B14F-4D97-AF65-F5344CB8AC3E}">
        <p14:creationId xmlns:p14="http://schemas.microsoft.com/office/powerpoint/2010/main" val="3686334553"/>
      </p:ext>
    </p:extLst>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Čachtický tunel</a:t>
            </a:r>
            <a:endParaRPr lang="sk-SK" dirty="0"/>
          </a:p>
        </p:txBody>
      </p:sp>
      <p:sp>
        <p:nvSpPr>
          <p:cNvPr id="3" name="Zástupný objekt pre obsah 2"/>
          <p:cNvSpPr>
            <a:spLocks noGrp="1"/>
          </p:cNvSpPr>
          <p:nvPr>
            <p:ph idx="1"/>
          </p:nvPr>
        </p:nvSpPr>
        <p:spPr/>
        <p:txBody>
          <a:bodyPr/>
          <a:lstStyle/>
          <a:p>
            <a:endParaRPr lang="sk-SK" dirty="0" smtClean="0"/>
          </a:p>
          <a:p>
            <a:r>
              <a:rPr lang="sk-SK" dirty="0" smtClean="0"/>
              <a:t>Je dlhý 249 m</a:t>
            </a:r>
          </a:p>
          <a:p>
            <a:r>
              <a:rPr lang="sk-SK" smtClean="0"/>
              <a:t>Na tuneli </a:t>
            </a:r>
            <a:r>
              <a:rPr lang="sk-SK" dirty="0" smtClean="0"/>
              <a:t>pracovalo 253 robotníkov, z toho 94 </a:t>
            </a:r>
            <a:r>
              <a:rPr lang="sk-SK" dirty="0" err="1" smtClean="0"/>
              <a:t>minérov</a:t>
            </a:r>
            <a:r>
              <a:rPr lang="sk-SK" dirty="0" smtClean="0"/>
              <a:t> a 20 murárov</a:t>
            </a:r>
          </a:p>
          <a:p>
            <a:r>
              <a:rPr lang="sk-SK" dirty="0" smtClean="0"/>
              <a:t>Išlo o suchú horninu, takže robotníci trpeli </a:t>
            </a:r>
            <a:r>
              <a:rPr lang="sk-SK" dirty="0" err="1" smtClean="0"/>
              <a:t>výlomovým</a:t>
            </a:r>
            <a:r>
              <a:rPr lang="sk-SK" dirty="0" smtClean="0"/>
              <a:t> prachom</a:t>
            </a:r>
            <a:endParaRPr lang="sk-SK"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95</a:t>
            </a:fld>
            <a:endParaRPr lang="en-US" dirty="0"/>
          </a:p>
        </p:txBody>
      </p:sp>
    </p:spTree>
    <p:extLst>
      <p:ext uri="{BB962C8B-B14F-4D97-AF65-F5344CB8AC3E}">
        <p14:creationId xmlns:p14="http://schemas.microsoft.com/office/powerpoint/2010/main" val="2671896318"/>
      </p:ext>
    </p:extLst>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a:t>Čachtický tunel</a:t>
            </a:r>
          </a:p>
        </p:txBody>
      </p:sp>
      <p:sp>
        <p:nvSpPr>
          <p:cNvPr id="3" name="Zástupný objekt pre text 2"/>
          <p:cNvSpPr>
            <a:spLocks noGrp="1"/>
          </p:cNvSpPr>
          <p:nvPr>
            <p:ph type="body" idx="1"/>
          </p:nvPr>
        </p:nvSpPr>
        <p:spPr/>
        <p:txBody>
          <a:bodyPr/>
          <a:lstStyle/>
          <a:p>
            <a:r>
              <a:rPr lang="sk-SK" dirty="0" smtClean="0"/>
              <a:t>portál myjavský, v km 60.072</a:t>
            </a:r>
            <a:endParaRPr lang="sk-SK" dirty="0"/>
          </a:p>
        </p:txBody>
      </p:sp>
      <p:pic>
        <p:nvPicPr>
          <p:cNvPr id="7" name="Zástupný objekt pre obsah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843014" y="3243263"/>
            <a:ext cx="3622821" cy="2632075"/>
          </a:xfrm>
        </p:spPr>
      </p:pic>
      <p:sp>
        <p:nvSpPr>
          <p:cNvPr id="5" name="Zástupný objekt pre text 4"/>
          <p:cNvSpPr>
            <a:spLocks noGrp="1"/>
          </p:cNvSpPr>
          <p:nvPr>
            <p:ph type="body" sz="quarter" idx="3"/>
          </p:nvPr>
        </p:nvSpPr>
        <p:spPr/>
        <p:txBody>
          <a:bodyPr/>
          <a:lstStyle/>
          <a:p>
            <a:r>
              <a:rPr lang="sk-SK" dirty="0"/>
              <a:t>p</a:t>
            </a:r>
            <a:r>
              <a:rPr lang="sk-SK" dirty="0" smtClean="0"/>
              <a:t>ortál novomestský v km 60,321</a:t>
            </a:r>
            <a:endParaRPr lang="sk-SK" dirty="0"/>
          </a:p>
        </p:txBody>
      </p:sp>
      <p:pic>
        <p:nvPicPr>
          <p:cNvPr id="8" name="Zástupný objekt pre obsah 7"/>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780856" y="3243263"/>
            <a:ext cx="3516614" cy="2632075"/>
          </a:xfr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96</a:t>
            </a:fld>
            <a:endParaRPr lang="en-US" dirty="0"/>
          </a:p>
        </p:txBody>
      </p:sp>
    </p:spTree>
    <p:extLst>
      <p:ext uri="{BB962C8B-B14F-4D97-AF65-F5344CB8AC3E}">
        <p14:creationId xmlns:p14="http://schemas.microsoft.com/office/powerpoint/2010/main" val="3390784610"/>
      </p:ext>
    </p:extLst>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Čachtice</a:t>
            </a:r>
            <a:endParaRPr lang="sk-SK" dirty="0"/>
          </a:p>
        </p:txBody>
      </p:sp>
      <p:sp>
        <p:nvSpPr>
          <p:cNvPr id="3" name="Zástupný objekt pre obsah 2"/>
          <p:cNvSpPr>
            <a:spLocks noGrp="1"/>
          </p:cNvSpPr>
          <p:nvPr>
            <p:ph idx="1"/>
          </p:nvPr>
        </p:nvSpPr>
        <p:spPr/>
        <p:txBody>
          <a:bodyPr/>
          <a:lstStyle/>
          <a:p>
            <a:pPr marL="0" indent="0">
              <a:buNone/>
            </a:pPr>
            <a:r>
              <a:rPr lang="sk-SK" dirty="0"/>
              <a:t>v</a:t>
            </a:r>
            <a:r>
              <a:rPr lang="sk-SK" dirty="0" smtClean="0"/>
              <a:t> km 62,700</a:t>
            </a:r>
          </a:p>
          <a:p>
            <a:pPr marL="0" indent="0">
              <a:buNone/>
            </a:pPr>
            <a:endParaRPr lang="sk-SK" dirty="0" smtClean="0"/>
          </a:p>
          <a:p>
            <a:pPr marL="0" indent="0" algn="ctr">
              <a:buNone/>
            </a:pPr>
            <a:r>
              <a:rPr lang="sk-SK" i="1" dirty="0" smtClean="0"/>
              <a:t>„Stanica </a:t>
            </a:r>
            <a:r>
              <a:rPr lang="sk-SK" i="1" dirty="0"/>
              <a:t>Čachtice leží na trati Veselí nad Moravou – Nové Mesto nad Váhom, patrí k obci Čachtice okres Nové Mesto nad Váhom. Výška nad morom 186.7. Stavba dráhy </a:t>
            </a:r>
            <a:r>
              <a:rPr lang="sk-SK" i="1" dirty="0" err="1"/>
              <a:t>započatá</a:t>
            </a:r>
            <a:r>
              <a:rPr lang="sk-SK" i="1" dirty="0"/>
              <a:t> bola v mesiaci apríli v roku 1926 a ukončená bola v roku 1929. Stanica bola obsadená správcom vrch. </a:t>
            </a:r>
            <a:r>
              <a:rPr lang="sk-SK" i="1" dirty="0" err="1"/>
              <a:t>ofic</a:t>
            </a:r>
            <a:r>
              <a:rPr lang="sk-SK" i="1" dirty="0"/>
              <a:t>. </a:t>
            </a:r>
            <a:r>
              <a:rPr lang="sk-SK" i="1" dirty="0" err="1"/>
              <a:t>Otokárem</a:t>
            </a:r>
            <a:r>
              <a:rPr lang="sk-SK" i="1" dirty="0"/>
              <a:t> </a:t>
            </a:r>
            <a:r>
              <a:rPr lang="sk-SK" i="1" dirty="0" err="1"/>
              <a:t>Müllnerem</a:t>
            </a:r>
            <a:r>
              <a:rPr lang="sk-SK" i="1" dirty="0"/>
              <a:t> a doprava bola zahájená dňom 1. septembra 1929. Stanica je dopravne </a:t>
            </a:r>
            <a:r>
              <a:rPr lang="sk-SK" i="1" dirty="0" err="1"/>
              <a:t>uzavrená</a:t>
            </a:r>
            <a:r>
              <a:rPr lang="sk-SK" i="1" dirty="0" smtClean="0"/>
              <a:t>.“</a:t>
            </a:r>
            <a:endParaRPr lang="sk-SK" i="1"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97</a:t>
            </a:fld>
            <a:endParaRPr lang="en-US" dirty="0"/>
          </a:p>
        </p:txBody>
      </p:sp>
    </p:spTree>
    <p:extLst>
      <p:ext uri="{BB962C8B-B14F-4D97-AF65-F5344CB8AC3E}">
        <p14:creationId xmlns:p14="http://schemas.microsoft.com/office/powerpoint/2010/main" val="631428563"/>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a:t>Čachtice</a:t>
            </a:r>
          </a:p>
        </p:txBody>
      </p:sp>
      <p:sp>
        <p:nvSpPr>
          <p:cNvPr id="3" name="Zástupný objekt pre obsah 2"/>
          <p:cNvSpPr>
            <a:spLocks noGrp="1"/>
          </p:cNvSpPr>
          <p:nvPr>
            <p:ph idx="1"/>
          </p:nvPr>
        </p:nvSpPr>
        <p:spPr/>
        <p:txBody>
          <a:bodyPr/>
          <a:lstStyle/>
          <a:p>
            <a:pPr marL="0" indent="0" algn="ctr">
              <a:buNone/>
            </a:pPr>
            <a:endParaRPr lang="sk-SK" i="1" dirty="0" smtClean="0"/>
          </a:p>
          <a:p>
            <a:pPr marL="0" indent="0" algn="ctr">
              <a:buNone/>
            </a:pPr>
            <a:r>
              <a:rPr lang="sk-SK" i="1" dirty="0" smtClean="0"/>
              <a:t>„Vyzdvihnúť </a:t>
            </a:r>
            <a:r>
              <a:rPr lang="sk-SK" i="1" dirty="0" err="1"/>
              <a:t>nutno</a:t>
            </a:r>
            <a:r>
              <a:rPr lang="sk-SK" i="1" dirty="0"/>
              <a:t> otvorenie novej dráhy, ktorou obec získala zvlášť v hospodárskom ohľade veľké výhody. Pôvodne bolo železničné spojenie z Nového Mesta nad Váhom smerom na starú Turú projektované cez susednú Lubinu a </a:t>
            </a:r>
            <a:r>
              <a:rPr lang="sk-SK" i="1" dirty="0" err="1"/>
              <a:t>Hrušové</a:t>
            </a:r>
            <a:r>
              <a:rPr lang="sk-SK" i="1" dirty="0"/>
              <a:t>, čulý záujem tunajšieho občianstva a železničné spojenie, ako i výhodnejší terén, </a:t>
            </a:r>
            <a:r>
              <a:rPr lang="sk-SK" i="1" dirty="0" err="1"/>
              <a:t>privodily</a:t>
            </a:r>
            <a:r>
              <a:rPr lang="sk-SK" i="1" dirty="0"/>
              <a:t> však zmenu projektu v prospech </a:t>
            </a:r>
            <a:r>
              <a:rPr lang="sk-SK" i="1" dirty="0" err="1"/>
              <a:t>Čachtíc.Pri</a:t>
            </a:r>
            <a:r>
              <a:rPr lang="sk-SK" i="1" dirty="0"/>
              <a:t> zahájení dopravy dňom 1. septembra 1929 nádražie bolo obecenstvom </a:t>
            </a:r>
            <a:r>
              <a:rPr lang="sk-SK" i="1" dirty="0" err="1"/>
              <a:t>okázale</a:t>
            </a:r>
            <a:r>
              <a:rPr lang="sk-SK" i="1" dirty="0"/>
              <a:t> vyzdobené a prvé vlaky uvítané hudbou a veľkým počtom obyvateľstva, ktoré sa uvítania na novom v plnom počte zúčastnilo</a:t>
            </a:r>
            <a:r>
              <a:rPr lang="sk-SK" i="1" dirty="0" smtClean="0"/>
              <a:t>.“</a:t>
            </a:r>
            <a:endParaRPr lang="sk-SK" dirty="0"/>
          </a:p>
          <a:p>
            <a:endParaRPr lang="sk-SK"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98</a:t>
            </a:fld>
            <a:endParaRPr lang="en-US" dirty="0"/>
          </a:p>
        </p:txBody>
      </p:sp>
    </p:spTree>
    <p:extLst>
      <p:ext uri="{BB962C8B-B14F-4D97-AF65-F5344CB8AC3E}">
        <p14:creationId xmlns:p14="http://schemas.microsoft.com/office/powerpoint/2010/main" val="1318908694"/>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Čachtice</a:t>
            </a:r>
            <a:endParaRPr lang="sk-SK" dirty="0"/>
          </a:p>
        </p:txBody>
      </p:sp>
      <p:pic>
        <p:nvPicPr>
          <p:cNvPr id="4" name="Zástupný objekt pre obsah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479924" y="2079265"/>
            <a:ext cx="5489148" cy="3989807"/>
          </a:xfrm>
        </p:spPr>
      </p:pic>
      <p:sp>
        <p:nvSpPr>
          <p:cNvPr id="3" name="Zástupný objekt pre pätu 2"/>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99</a:t>
            </a:fld>
            <a:endParaRPr lang="en-US" dirty="0"/>
          </a:p>
        </p:txBody>
      </p:sp>
    </p:spTree>
    <p:extLst>
      <p:ext uri="{BB962C8B-B14F-4D97-AF65-F5344CB8AC3E}">
        <p14:creationId xmlns:p14="http://schemas.microsoft.com/office/powerpoint/2010/main" val="3551790198"/>
      </p:ext>
    </p:extLst>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Nové Mesto nad Váhom</a:t>
            </a:r>
            <a:endParaRPr lang="sk-SK" dirty="0"/>
          </a:p>
        </p:txBody>
      </p:sp>
      <p:sp>
        <p:nvSpPr>
          <p:cNvPr id="3" name="Zástupný objekt pre obsah 2"/>
          <p:cNvSpPr>
            <a:spLocks noGrp="1"/>
          </p:cNvSpPr>
          <p:nvPr>
            <p:ph idx="1"/>
          </p:nvPr>
        </p:nvSpPr>
        <p:spPr/>
        <p:txBody>
          <a:bodyPr/>
          <a:lstStyle/>
          <a:p>
            <a:pPr marL="0" indent="0">
              <a:buNone/>
            </a:pPr>
            <a:r>
              <a:rPr lang="sk-SK" dirty="0" err="1"/>
              <a:t>v</a:t>
            </a:r>
            <a:r>
              <a:rPr lang="sk-SK" dirty="0" err="1" smtClean="0"/>
              <a:t>ýchodzia</a:t>
            </a:r>
            <a:r>
              <a:rPr lang="sk-SK" dirty="0" smtClean="0"/>
              <a:t>/konečná stanica</a:t>
            </a:r>
            <a:endParaRPr lang="sk-SK" dirty="0"/>
          </a:p>
        </p:txBody>
      </p:sp>
      <p:pic>
        <p:nvPicPr>
          <p:cNvPr id="4" name="Obrázok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80892" y="2258757"/>
            <a:ext cx="5190468" cy="3745114"/>
          </a:xfrm>
          <a:prstGeom prst="rect">
            <a:avLst/>
          </a:prstGeom>
        </p:spPr>
      </p:pic>
      <p:sp>
        <p:nvSpPr>
          <p:cNvPr id="5" name="Zástupný objekt pre pätu 4"/>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E97799C9-84D9-46D2-A11E-BCF8A720529D}" type="slidenum">
              <a:rPr lang="en-US" smtClean="0"/>
              <a:t>100</a:t>
            </a:fld>
            <a:endParaRPr lang="en-US" dirty="0"/>
          </a:p>
        </p:txBody>
      </p:sp>
    </p:spTree>
    <p:extLst>
      <p:ext uri="{BB962C8B-B14F-4D97-AF65-F5344CB8AC3E}">
        <p14:creationId xmlns:p14="http://schemas.microsoft.com/office/powerpoint/2010/main" val="3230742685"/>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sk-SK"/>
          </a:p>
        </p:txBody>
      </p:sp>
      <p:pic>
        <p:nvPicPr>
          <p:cNvPr id="4" name="Zástupný objekt pre obsah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430626" y="1460183"/>
            <a:ext cx="3379913" cy="4527809"/>
          </a:xfrm>
        </p:spPr>
      </p:pic>
      <p:pic>
        <p:nvPicPr>
          <p:cNvPr id="5" name="Obrázok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74942" y="2661898"/>
            <a:ext cx="4149670" cy="2092982"/>
          </a:xfrm>
          <a:prstGeom prst="rect">
            <a:avLst/>
          </a:prstGeom>
        </p:spPr>
      </p:pic>
      <p:sp>
        <p:nvSpPr>
          <p:cNvPr id="3" name="Zástupný objekt pre pätu 2"/>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E97799C9-84D9-46D2-A11E-BCF8A720529D}" type="slidenum">
              <a:rPr lang="en-US" smtClean="0"/>
              <a:t>101</a:t>
            </a:fld>
            <a:endParaRPr lang="en-US" dirty="0"/>
          </a:p>
        </p:txBody>
      </p:sp>
    </p:spTree>
    <p:extLst>
      <p:ext uri="{BB962C8B-B14F-4D97-AF65-F5344CB8AC3E}">
        <p14:creationId xmlns:p14="http://schemas.microsoft.com/office/powerpoint/2010/main" val="559723010"/>
      </p:ext>
    </p:extLst>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Zahájenie prevádzky</a:t>
            </a:r>
            <a:endParaRPr lang="sk-SK" dirty="0"/>
          </a:p>
        </p:txBody>
      </p:sp>
      <p:sp>
        <p:nvSpPr>
          <p:cNvPr id="3" name="Zástupný objekt pre obsah 2"/>
          <p:cNvSpPr>
            <a:spLocks noGrp="1"/>
          </p:cNvSpPr>
          <p:nvPr>
            <p:ph idx="1"/>
          </p:nvPr>
        </p:nvSpPr>
        <p:spPr/>
        <p:txBody>
          <a:bodyPr/>
          <a:lstStyle/>
          <a:p>
            <a:pPr marL="0" indent="0">
              <a:buNone/>
            </a:pPr>
            <a:endParaRPr lang="sk-SK" dirty="0" smtClean="0"/>
          </a:p>
          <a:p>
            <a:pPr marL="0" indent="0">
              <a:buNone/>
            </a:pPr>
            <a:r>
              <a:rPr lang="sk-SK" dirty="0" smtClean="0"/>
              <a:t>Pri </a:t>
            </a:r>
            <a:r>
              <a:rPr lang="sk-SK" dirty="0" err="1"/>
              <a:t>technicko</a:t>
            </a:r>
            <a:r>
              <a:rPr lang="sk-SK" dirty="0"/>
              <a:t> – policajnej skúške bola stanovená rýchlosť na novej trati na 60 km za hod. Pretože stanice nie sú zabezpečené </a:t>
            </a:r>
            <a:r>
              <a:rPr lang="sk-SK" dirty="0" smtClean="0"/>
              <a:t>vchodovými </a:t>
            </a:r>
            <a:r>
              <a:rPr lang="sk-SK" dirty="0"/>
              <a:t>návestidlami, táto rýchlosť bola znížená na 40 </a:t>
            </a:r>
            <a:r>
              <a:rPr lang="sk-SK" dirty="0" smtClean="0"/>
              <a:t>km.</a:t>
            </a:r>
          </a:p>
          <a:p>
            <a:pPr marL="0" indent="0">
              <a:buNone/>
            </a:pPr>
            <a:r>
              <a:rPr lang="sk-SK" dirty="0"/>
              <a:t>Na novej trati bolo zavedených 10 pravidelných vlakov, 8 osobných a 2 nákladné.</a:t>
            </a:r>
          </a:p>
          <a:p>
            <a:pPr marL="0" indent="0">
              <a:buNone/>
            </a:pPr>
            <a:endParaRPr lang="sk-SK"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102</a:t>
            </a:fld>
            <a:endParaRPr lang="en-US" dirty="0"/>
          </a:p>
        </p:txBody>
      </p:sp>
    </p:spTree>
    <p:extLst>
      <p:ext uri="{BB962C8B-B14F-4D97-AF65-F5344CB8AC3E}">
        <p14:creationId xmlns:p14="http://schemas.microsoft.com/office/powerpoint/2010/main" val="2190525303"/>
      </p:ext>
    </p:extLst>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Zahájenie prevádzky</a:t>
            </a:r>
            <a:endParaRPr lang="sk-SK" dirty="0"/>
          </a:p>
        </p:txBody>
      </p:sp>
      <p:sp>
        <p:nvSpPr>
          <p:cNvPr id="3" name="Zástupný objekt pre obsah 2"/>
          <p:cNvSpPr>
            <a:spLocks noGrp="1"/>
          </p:cNvSpPr>
          <p:nvPr>
            <p:ph idx="1"/>
          </p:nvPr>
        </p:nvSpPr>
        <p:spPr/>
        <p:txBody>
          <a:bodyPr>
            <a:normAutofit/>
          </a:bodyPr>
          <a:lstStyle/>
          <a:p>
            <a:pPr marL="0" indent="0">
              <a:buNone/>
            </a:pPr>
            <a:r>
              <a:rPr lang="sk-SK" dirty="0" smtClean="0"/>
              <a:t>Z pamätnej knihy ŽST Myjava</a:t>
            </a:r>
          </a:p>
          <a:p>
            <a:pPr marL="0" indent="0" algn="ctr">
              <a:buNone/>
            </a:pPr>
            <a:r>
              <a:rPr lang="sk-SK" i="1" dirty="0" smtClean="0"/>
              <a:t>„1.septembra </a:t>
            </a:r>
            <a:r>
              <a:rPr lang="sk-SK" i="1" dirty="0"/>
              <a:t>1929 ako stanica medziľahlá na trati Nové Mesto nad Váhom – Veselí nad Moravou a zároveň toho dňa zahájená bola premávka na menovanej trati a tak spojené západné Slovensko s východnou Moravou. Za krásneho jesenného dňa prišiel od Veselí osobný vlak č. 1604 o 9 hod. 57 min. s 10 minútovým meškaním. Za hlučného nastúpenia cestujúcich a po doplnení malej zásoby vody o 10 hod 5 min. s 15 min. meškaní pokračoval v jazde smerom k Novému Mestu nad Váhom Vlak sprevádzal vrchný inšpektor dopravný </a:t>
            </a:r>
            <a:r>
              <a:rPr lang="sk-SK" i="1" dirty="0" err="1"/>
              <a:t>kontrolor</a:t>
            </a:r>
            <a:r>
              <a:rPr lang="sk-SK" i="1" dirty="0"/>
              <a:t> Karel </a:t>
            </a:r>
            <a:r>
              <a:rPr lang="sk-SK" i="1" dirty="0" err="1"/>
              <a:t>Vašták</a:t>
            </a:r>
            <a:r>
              <a:rPr lang="sk-SK" i="1" dirty="0"/>
              <a:t>. Dopravnú službu konal prednosta stanice</a:t>
            </a:r>
            <a:r>
              <a:rPr lang="sk-SK" i="1" dirty="0" smtClean="0"/>
              <a:t>.“</a:t>
            </a:r>
            <a:endParaRPr lang="sk-SK" i="1" dirty="0"/>
          </a:p>
          <a:p>
            <a:pPr marL="0" indent="0">
              <a:buNone/>
            </a:pPr>
            <a:endParaRPr lang="sk-SK"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103</a:t>
            </a:fld>
            <a:endParaRPr lang="en-US" dirty="0"/>
          </a:p>
        </p:txBody>
      </p:sp>
    </p:spTree>
    <p:extLst>
      <p:ext uri="{BB962C8B-B14F-4D97-AF65-F5344CB8AC3E}">
        <p14:creationId xmlns:p14="http://schemas.microsoft.com/office/powerpoint/2010/main" val="227505297"/>
      </p:ext>
    </p:extLst>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Personálie - všeobecne</a:t>
            </a:r>
            <a:endParaRPr lang="sk-SK" dirty="0"/>
          </a:p>
        </p:txBody>
      </p:sp>
      <p:sp>
        <p:nvSpPr>
          <p:cNvPr id="3" name="Zástupný objekt pre obsah 2"/>
          <p:cNvSpPr>
            <a:spLocks noGrp="1"/>
          </p:cNvSpPr>
          <p:nvPr>
            <p:ph idx="1"/>
          </p:nvPr>
        </p:nvSpPr>
        <p:spPr/>
        <p:txBody>
          <a:bodyPr/>
          <a:lstStyle/>
          <a:p>
            <a:r>
              <a:rPr lang="sk-SK" dirty="0" smtClean="0"/>
              <a:t>Najviac robotníkov bolo zamestnaných denne na stavbe celej trati v roku 1926 a </a:t>
            </a:r>
            <a:r>
              <a:rPr lang="sk-SK" smtClean="0"/>
              <a:t>to 5407 a </a:t>
            </a:r>
            <a:r>
              <a:rPr lang="sk-SK" dirty="0" smtClean="0"/>
              <a:t>v roku 1928 to bolo až 5 601 denne</a:t>
            </a:r>
          </a:p>
          <a:p>
            <a:r>
              <a:rPr lang="sk-SK" dirty="0" smtClean="0"/>
              <a:t>Pri pozemných a pomocných prácach boli zamestnaní takmer výhradne obyvatelia z okolitých obcí.</a:t>
            </a:r>
          </a:p>
          <a:p>
            <a:r>
              <a:rPr lang="sk-SK" dirty="0" smtClean="0"/>
              <a:t>Pri kvalifikovanejších prácach boli zamestnaní aj cudzinci</a:t>
            </a:r>
            <a:endParaRPr lang="sk-SK"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104</a:t>
            </a:fld>
            <a:endParaRPr lang="en-US" dirty="0"/>
          </a:p>
        </p:txBody>
      </p:sp>
    </p:spTree>
    <p:extLst>
      <p:ext uri="{BB962C8B-B14F-4D97-AF65-F5344CB8AC3E}">
        <p14:creationId xmlns:p14="http://schemas.microsoft.com/office/powerpoint/2010/main" val="817551384"/>
      </p:ext>
    </p:extLst>
  </p:cSld>
  <p:clrMapOvr>
    <a:masterClrMapping/>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sk-SK" dirty="0" smtClean="0"/>
              <a:t>Personálie – rozpis zamestnancov v tuneli       M. R. Štefánika</a:t>
            </a:r>
            <a:endParaRPr lang="sk-SK" dirty="0"/>
          </a:p>
        </p:txBody>
      </p:sp>
      <p:sp>
        <p:nvSpPr>
          <p:cNvPr id="3" name="Zástupný objekt pre obsah 2"/>
          <p:cNvSpPr>
            <a:spLocks noGrp="1"/>
          </p:cNvSpPr>
          <p:nvPr>
            <p:ph sz="half" idx="1"/>
          </p:nvPr>
        </p:nvSpPr>
        <p:spPr/>
        <p:txBody>
          <a:bodyPr>
            <a:normAutofit lnSpcReduction="10000"/>
          </a:bodyPr>
          <a:lstStyle/>
          <a:p>
            <a:endParaRPr lang="sk-SK" dirty="0" smtClean="0"/>
          </a:p>
          <a:p>
            <a:r>
              <a:rPr lang="sk-SK" dirty="0" smtClean="0"/>
              <a:t>13 úradníkov, z toho jedna žena</a:t>
            </a:r>
          </a:p>
          <a:p>
            <a:r>
              <a:rPr lang="sk-SK" dirty="0" smtClean="0"/>
              <a:t>33 </a:t>
            </a:r>
            <a:r>
              <a:rPr lang="sk-SK" dirty="0" err="1" smtClean="0"/>
              <a:t>akordantov</a:t>
            </a:r>
            <a:r>
              <a:rPr lang="sk-SK" dirty="0" smtClean="0"/>
              <a:t> a predákov</a:t>
            </a:r>
          </a:p>
          <a:p>
            <a:r>
              <a:rPr lang="sk-SK" dirty="0" smtClean="0"/>
              <a:t>41 strojníkov</a:t>
            </a:r>
          </a:p>
          <a:p>
            <a:r>
              <a:rPr lang="sk-SK" dirty="0" smtClean="0"/>
              <a:t>211 </a:t>
            </a:r>
            <a:r>
              <a:rPr lang="sk-SK" dirty="0" err="1" smtClean="0"/>
              <a:t>minérov</a:t>
            </a:r>
            <a:endParaRPr lang="sk-SK" dirty="0" smtClean="0"/>
          </a:p>
          <a:p>
            <a:pPr marL="0" indent="0">
              <a:buNone/>
            </a:pPr>
            <a:r>
              <a:rPr lang="sk-SK" dirty="0"/>
              <a:t>Celkovo na stavbe tunela pracovalo </a:t>
            </a:r>
            <a:r>
              <a:rPr lang="sk-SK" b="1" dirty="0"/>
              <a:t>1443</a:t>
            </a:r>
            <a:r>
              <a:rPr lang="sk-SK" dirty="0"/>
              <a:t> robotníkov</a:t>
            </a:r>
          </a:p>
          <a:p>
            <a:pPr marL="0" indent="0">
              <a:buNone/>
            </a:pPr>
            <a:endParaRPr lang="sk-SK" dirty="0"/>
          </a:p>
        </p:txBody>
      </p:sp>
      <p:sp>
        <p:nvSpPr>
          <p:cNvPr id="4" name="Zástupný objekt pre obsah 3"/>
          <p:cNvSpPr>
            <a:spLocks noGrp="1"/>
          </p:cNvSpPr>
          <p:nvPr>
            <p:ph sz="half" idx="2"/>
          </p:nvPr>
        </p:nvSpPr>
        <p:spPr/>
        <p:txBody>
          <a:bodyPr>
            <a:normAutofit lnSpcReduction="10000"/>
          </a:bodyPr>
          <a:lstStyle/>
          <a:p>
            <a:endParaRPr lang="sk-SK" dirty="0" smtClean="0"/>
          </a:p>
          <a:p>
            <a:r>
              <a:rPr lang="sk-SK" dirty="0" smtClean="0"/>
              <a:t>122 </a:t>
            </a:r>
            <a:r>
              <a:rPr lang="sk-SK" dirty="0"/>
              <a:t>murárov</a:t>
            </a:r>
          </a:p>
          <a:p>
            <a:r>
              <a:rPr lang="sk-SK" dirty="0"/>
              <a:t>13 tesárov</a:t>
            </a:r>
          </a:p>
          <a:p>
            <a:r>
              <a:rPr lang="sk-SK" dirty="0"/>
              <a:t>29 kamenárov</a:t>
            </a:r>
          </a:p>
          <a:p>
            <a:r>
              <a:rPr lang="sk-SK" dirty="0"/>
              <a:t>994 iných robotníkov</a:t>
            </a:r>
          </a:p>
          <a:p>
            <a:endParaRPr lang="sk-SK" dirty="0"/>
          </a:p>
        </p:txBody>
      </p:sp>
      <p:sp>
        <p:nvSpPr>
          <p:cNvPr id="5" name="Zástupný objekt pre pätu 4"/>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5D84065D-F351-4B03-BD91-D8A6B8D4B362}" type="slidenum">
              <a:rPr lang="en-US" smtClean="0"/>
              <a:t>105</a:t>
            </a:fld>
            <a:endParaRPr lang="en-US" dirty="0"/>
          </a:p>
        </p:txBody>
      </p:sp>
    </p:spTree>
    <p:extLst>
      <p:ext uri="{BB962C8B-B14F-4D97-AF65-F5344CB8AC3E}">
        <p14:creationId xmlns:p14="http://schemas.microsoft.com/office/powerpoint/2010/main" val="3913333585"/>
      </p:ext>
    </p:extLst>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Personálie</a:t>
            </a:r>
            <a:endParaRPr lang="sk-SK" dirty="0"/>
          </a:p>
        </p:txBody>
      </p:sp>
      <p:sp>
        <p:nvSpPr>
          <p:cNvPr id="3" name="Zástupný objekt pre text 2"/>
          <p:cNvSpPr>
            <a:spLocks noGrp="1"/>
          </p:cNvSpPr>
          <p:nvPr>
            <p:ph type="body" idx="1"/>
          </p:nvPr>
        </p:nvSpPr>
        <p:spPr>
          <a:xfrm>
            <a:off x="1295400" y="2658533"/>
            <a:ext cx="4718304" cy="576262"/>
          </a:xfrm>
        </p:spPr>
        <p:txBody>
          <a:bodyPr/>
          <a:lstStyle/>
          <a:p>
            <a:r>
              <a:rPr lang="sk-SK" dirty="0" smtClean="0"/>
              <a:t>Národnostné zloženie – tunel </a:t>
            </a:r>
            <a:r>
              <a:rPr lang="sk-SK" dirty="0" err="1" smtClean="0"/>
              <a:t>M.R.Štefánika</a:t>
            </a:r>
            <a:endParaRPr lang="sk-SK" dirty="0"/>
          </a:p>
        </p:txBody>
      </p:sp>
      <p:sp>
        <p:nvSpPr>
          <p:cNvPr id="4" name="Zástupný objekt pre obsah 3"/>
          <p:cNvSpPr>
            <a:spLocks noGrp="1"/>
          </p:cNvSpPr>
          <p:nvPr>
            <p:ph sz="half" idx="2"/>
          </p:nvPr>
        </p:nvSpPr>
        <p:spPr>
          <a:xfrm>
            <a:off x="1295400" y="3234795"/>
            <a:ext cx="4718304" cy="2641072"/>
          </a:xfrm>
        </p:spPr>
        <p:txBody>
          <a:bodyPr>
            <a:normAutofit fontScale="92500" lnSpcReduction="10000"/>
          </a:bodyPr>
          <a:lstStyle/>
          <a:p>
            <a:pPr marL="0" indent="0">
              <a:buNone/>
            </a:pPr>
            <a:r>
              <a:rPr lang="sk-SK" dirty="0"/>
              <a:t>Pri pozemných a pomocných prácach boli zamestnaní takmer výhradne  obyvatelia z okolitých obcí. Pri kvalifikovanejších prácach bolo potrebné zamestnať i cudzincov, napr. takí </a:t>
            </a:r>
            <a:r>
              <a:rPr lang="sk-SK" dirty="0" err="1"/>
              <a:t>minéri</a:t>
            </a:r>
            <a:r>
              <a:rPr lang="sk-SK" dirty="0"/>
              <a:t> boli z Juhoslávie a Talianska. Avšak aj Slováci sa celkom rýchlo a úspešne zaučili do tohto remesla.</a:t>
            </a:r>
          </a:p>
        </p:txBody>
      </p:sp>
      <p:sp>
        <p:nvSpPr>
          <p:cNvPr id="5" name="Zástupný objekt pre text 4"/>
          <p:cNvSpPr>
            <a:spLocks noGrp="1"/>
          </p:cNvSpPr>
          <p:nvPr>
            <p:ph type="body" sz="quarter" idx="3"/>
          </p:nvPr>
        </p:nvSpPr>
        <p:spPr/>
        <p:txBody>
          <a:bodyPr/>
          <a:lstStyle/>
          <a:p>
            <a:endParaRPr lang="sk-SK" dirty="0"/>
          </a:p>
        </p:txBody>
      </p:sp>
      <p:sp>
        <p:nvSpPr>
          <p:cNvPr id="6" name="Zástupný objekt pre obsah 5"/>
          <p:cNvSpPr>
            <a:spLocks noGrp="1"/>
          </p:cNvSpPr>
          <p:nvPr>
            <p:ph sz="quarter" idx="4"/>
          </p:nvPr>
        </p:nvSpPr>
        <p:spPr/>
        <p:txBody>
          <a:bodyPr/>
          <a:lstStyle/>
          <a:p>
            <a:r>
              <a:rPr lang="sk-SK" dirty="0"/>
              <a:t>927 ľudí zo Slovenska</a:t>
            </a:r>
          </a:p>
          <a:p>
            <a:r>
              <a:rPr lang="sk-SK" dirty="0"/>
              <a:t>410 ľudí z republiky</a:t>
            </a:r>
          </a:p>
          <a:p>
            <a:r>
              <a:rPr lang="sk-SK" dirty="0"/>
              <a:t>106 cudzincov</a:t>
            </a:r>
          </a:p>
          <a:p>
            <a:endParaRPr lang="sk-SK" dirty="0"/>
          </a:p>
        </p:txBody>
      </p:sp>
      <p:sp>
        <p:nvSpPr>
          <p:cNvPr id="7" name="Zástupný objekt pre pätu 6"/>
          <p:cNvSpPr>
            <a:spLocks noGrp="1"/>
          </p:cNvSpPr>
          <p:nvPr>
            <p:ph type="ftr" sz="quarter" idx="11"/>
          </p:nvPr>
        </p:nvSpPr>
        <p:spPr/>
        <p:txBody>
          <a:bodyPr/>
          <a:lstStyle/>
          <a:p>
            <a:endParaRPr lang="en-US" dirty="0"/>
          </a:p>
        </p:txBody>
      </p:sp>
      <p:sp>
        <p:nvSpPr>
          <p:cNvPr id="8" name="Zástupný objekt pre číslo snímky 7"/>
          <p:cNvSpPr>
            <a:spLocks noGrp="1"/>
          </p:cNvSpPr>
          <p:nvPr>
            <p:ph type="sldNum" sz="quarter" idx="12"/>
          </p:nvPr>
        </p:nvSpPr>
        <p:spPr/>
        <p:txBody>
          <a:bodyPr/>
          <a:lstStyle/>
          <a:p>
            <a:fld id="{D57F1E4F-1CFF-5643-939E-217C01CDF565}" type="slidenum">
              <a:rPr lang="en-US" smtClean="0"/>
              <a:pPr/>
              <a:t>106</a:t>
            </a:fld>
            <a:endParaRPr lang="en-US" dirty="0"/>
          </a:p>
        </p:txBody>
      </p:sp>
    </p:spTree>
    <p:extLst>
      <p:ext uri="{BB962C8B-B14F-4D97-AF65-F5344CB8AC3E}">
        <p14:creationId xmlns:p14="http://schemas.microsoft.com/office/powerpoint/2010/main" val="1433487227"/>
      </p:ext>
    </p:extLst>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Personálie</a:t>
            </a:r>
            <a:endParaRPr lang="sk-SK" dirty="0"/>
          </a:p>
        </p:txBody>
      </p:sp>
      <p:sp>
        <p:nvSpPr>
          <p:cNvPr id="3" name="Zástupný objekt pre obsah 2"/>
          <p:cNvSpPr>
            <a:spLocks noGrp="1"/>
          </p:cNvSpPr>
          <p:nvPr>
            <p:ph idx="1"/>
          </p:nvPr>
        </p:nvSpPr>
        <p:spPr/>
        <p:txBody>
          <a:bodyPr/>
          <a:lstStyle/>
          <a:p>
            <a:pPr marL="0" indent="0" algn="ctr">
              <a:buNone/>
            </a:pPr>
            <a:endParaRPr lang="sk-SK" dirty="0" smtClean="0"/>
          </a:p>
          <a:p>
            <a:pPr marL="0" indent="0" algn="ctr">
              <a:buNone/>
            </a:pPr>
            <a:r>
              <a:rPr lang="sk-SK" dirty="0" smtClean="0"/>
              <a:t>Pracovať </a:t>
            </a:r>
            <a:r>
              <a:rPr lang="sk-SK" dirty="0"/>
              <a:t>na stavbe železnice prišlo asi 500 robotníkov aj s rodinami. Títo síce nechávali časť svojich zárobkov na kopaniciach, avšak bol nedostatok vajec a masla, čo viedlo aj k zdražovaniu, preto sa uvažovalo aj o zákaze vývozu potravín z okresu. </a:t>
            </a:r>
          </a:p>
          <a:p>
            <a:pPr marL="0" indent="0">
              <a:buNone/>
            </a:pPr>
            <a:endParaRPr lang="sk-SK"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107</a:t>
            </a:fld>
            <a:endParaRPr lang="en-US" dirty="0"/>
          </a:p>
        </p:txBody>
      </p:sp>
    </p:spTree>
    <p:extLst>
      <p:ext uri="{BB962C8B-B14F-4D97-AF65-F5344CB8AC3E}">
        <p14:creationId xmlns:p14="http://schemas.microsoft.com/office/powerpoint/2010/main" val="1554688119"/>
      </p:ext>
    </p:extLst>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a:t>Personálie - úrazovosť</a:t>
            </a:r>
          </a:p>
        </p:txBody>
      </p:sp>
      <p:sp>
        <p:nvSpPr>
          <p:cNvPr id="3" name="Zástupný objekt pre obsah 2"/>
          <p:cNvSpPr>
            <a:spLocks noGrp="1"/>
          </p:cNvSpPr>
          <p:nvPr>
            <p:ph sz="half" idx="1"/>
          </p:nvPr>
        </p:nvSpPr>
        <p:spPr/>
        <p:txBody>
          <a:bodyPr>
            <a:normAutofit fontScale="92500" lnSpcReduction="20000"/>
          </a:bodyPr>
          <a:lstStyle/>
          <a:p>
            <a:pPr marL="0" indent="0">
              <a:buNone/>
            </a:pPr>
            <a:r>
              <a:rPr lang="sk-SK" dirty="0"/>
              <a:t>Celkovo bolo </a:t>
            </a:r>
            <a:r>
              <a:rPr lang="sk-SK" b="1" dirty="0"/>
              <a:t>473</a:t>
            </a:r>
            <a:r>
              <a:rPr lang="sk-SK" dirty="0"/>
              <a:t> úrazov</a:t>
            </a:r>
          </a:p>
          <a:p>
            <a:r>
              <a:rPr lang="sk-SK" dirty="0"/>
              <a:t>Smrteľných 21, </a:t>
            </a:r>
          </a:p>
          <a:p>
            <a:pPr marL="0" indent="0">
              <a:buNone/>
            </a:pPr>
            <a:r>
              <a:rPr lang="sk-SK" dirty="0"/>
              <a:t>z toho 15 na voľnej trati </a:t>
            </a:r>
            <a:r>
              <a:rPr lang="sk-SK" dirty="0" smtClean="0"/>
              <a:t>a </a:t>
            </a:r>
            <a:r>
              <a:rPr lang="sk-SK" dirty="0"/>
              <a:t>6 v </a:t>
            </a:r>
            <a:r>
              <a:rPr lang="sk-SK" dirty="0" smtClean="0"/>
              <a:t>tuneli </a:t>
            </a:r>
            <a:r>
              <a:rPr lang="sk-SK" dirty="0" err="1"/>
              <a:t>M.R.Štefánika</a:t>
            </a:r>
            <a:endParaRPr lang="sk-SK" dirty="0"/>
          </a:p>
          <a:p>
            <a:r>
              <a:rPr lang="sk-SK" dirty="0"/>
              <a:t>Ťažkých 59, </a:t>
            </a:r>
          </a:p>
          <a:p>
            <a:pPr marL="0" indent="0">
              <a:buNone/>
            </a:pPr>
            <a:r>
              <a:rPr lang="sk-SK" dirty="0"/>
              <a:t>z toho 47 na voľnej trati a 12 v tuneloch</a:t>
            </a:r>
          </a:p>
          <a:p>
            <a:r>
              <a:rPr lang="sk-SK" dirty="0"/>
              <a:t>Ľahkých 393,</a:t>
            </a:r>
          </a:p>
          <a:p>
            <a:pPr marL="0" indent="0">
              <a:buNone/>
            </a:pPr>
            <a:r>
              <a:rPr lang="sk-SK" dirty="0"/>
              <a:t>z toho 335 na voľnej trati a 58 v tuneloch</a:t>
            </a:r>
          </a:p>
          <a:p>
            <a:pPr marL="0" indent="0">
              <a:buNone/>
            </a:pPr>
            <a:endParaRPr lang="sk-SK" dirty="0"/>
          </a:p>
        </p:txBody>
      </p:sp>
      <p:pic>
        <p:nvPicPr>
          <p:cNvPr id="5" name="Zástupný objekt pre obsah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81725" y="2595076"/>
            <a:ext cx="4718050" cy="3241060"/>
          </a:xfr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5D84065D-F351-4B03-BD91-D8A6B8D4B362}" type="slidenum">
              <a:rPr lang="en-US" smtClean="0"/>
              <a:t>108</a:t>
            </a:fld>
            <a:endParaRPr lang="en-US" dirty="0"/>
          </a:p>
        </p:txBody>
      </p:sp>
    </p:spTree>
    <p:extLst>
      <p:ext uri="{BB962C8B-B14F-4D97-AF65-F5344CB8AC3E}">
        <p14:creationId xmlns:p14="http://schemas.microsoft.com/office/powerpoint/2010/main" val="238698237"/>
      </p:ext>
    </p:extLst>
  </p:cSld>
  <p:clrMapOvr>
    <a:masterClrMapping/>
  </p:clrMapOvr>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Personálie – sociálne veci</a:t>
            </a:r>
            <a:endParaRPr lang="sk-SK" dirty="0"/>
          </a:p>
        </p:txBody>
      </p:sp>
      <p:sp>
        <p:nvSpPr>
          <p:cNvPr id="3" name="Zástupný objekt pre obsah 2"/>
          <p:cNvSpPr>
            <a:spLocks noGrp="1"/>
          </p:cNvSpPr>
          <p:nvPr>
            <p:ph idx="1"/>
          </p:nvPr>
        </p:nvSpPr>
        <p:spPr/>
        <p:txBody>
          <a:bodyPr>
            <a:normAutofit/>
          </a:bodyPr>
          <a:lstStyle/>
          <a:p>
            <a:r>
              <a:rPr lang="sk-SK" dirty="0" smtClean="0"/>
              <a:t>Nemocenské poistenie  - 8% zo mzdy (polovicu platil zamestnávateľ)</a:t>
            </a:r>
          </a:p>
          <a:p>
            <a:r>
              <a:rPr lang="sk-SK" dirty="0" smtClean="0"/>
              <a:t>Úrazové poistenie </a:t>
            </a:r>
          </a:p>
          <a:p>
            <a:pPr lvl="2">
              <a:buFont typeface="Wingdings" panose="05000000000000000000" pitchFamily="2" charset="2"/>
              <a:buChar char="ü"/>
            </a:pPr>
            <a:r>
              <a:rPr lang="sk-SK" dirty="0" smtClean="0"/>
              <a:t> </a:t>
            </a:r>
            <a:r>
              <a:rPr lang="sk-SK" sz="2400" dirty="0" smtClean="0"/>
              <a:t>3,54% zo mzdy robotníkov v lomoch</a:t>
            </a:r>
          </a:p>
          <a:p>
            <a:pPr lvl="2">
              <a:buFont typeface="Wingdings" panose="05000000000000000000" pitchFamily="2" charset="2"/>
              <a:buChar char="ü"/>
            </a:pPr>
            <a:r>
              <a:rPr lang="sk-SK" sz="2400" dirty="0" smtClean="0"/>
              <a:t>4,2% zo mzdy robotníkov v tuneli</a:t>
            </a:r>
          </a:p>
          <a:p>
            <a:pPr marL="0" indent="0">
              <a:buNone/>
            </a:pPr>
            <a:r>
              <a:rPr lang="sk-SK" dirty="0" smtClean="0"/>
              <a:t>Celkovo poistné bolo v približnej výške 3,000,000 Kč pri stavbe tunela </a:t>
            </a:r>
            <a:r>
              <a:rPr lang="sk-SK" dirty="0" err="1" smtClean="0"/>
              <a:t>M.R.Štefánika</a:t>
            </a:r>
            <a:r>
              <a:rPr lang="sk-SK" dirty="0" smtClean="0"/>
              <a:t>.</a:t>
            </a:r>
            <a:endParaRPr lang="sk-SK"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109</a:t>
            </a:fld>
            <a:endParaRPr lang="en-US" dirty="0"/>
          </a:p>
        </p:txBody>
      </p:sp>
    </p:spTree>
    <p:extLst>
      <p:ext uri="{BB962C8B-B14F-4D97-AF65-F5344CB8AC3E}">
        <p14:creationId xmlns:p14="http://schemas.microsoft.com/office/powerpoint/2010/main" val="2692971734"/>
      </p:ext>
    </p:extLst>
  </p:cSld>
  <p:clrMapOvr>
    <a:masterClrMapping/>
  </p:clrMapOvr>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Personálie</a:t>
            </a:r>
            <a:endParaRPr lang="sk-SK" dirty="0"/>
          </a:p>
        </p:txBody>
      </p:sp>
      <p:sp>
        <p:nvSpPr>
          <p:cNvPr id="3" name="Zástupný objekt pre obsah 2"/>
          <p:cNvSpPr>
            <a:spLocks noGrp="1"/>
          </p:cNvSpPr>
          <p:nvPr>
            <p:ph idx="1"/>
          </p:nvPr>
        </p:nvSpPr>
        <p:spPr/>
        <p:txBody>
          <a:bodyPr/>
          <a:lstStyle/>
          <a:p>
            <a:endParaRPr lang="sk-SK" dirty="0" smtClean="0"/>
          </a:p>
          <a:p>
            <a:endParaRPr lang="sk-SK" dirty="0"/>
          </a:p>
          <a:p>
            <a:endParaRPr lang="sk-SK" dirty="0" smtClean="0"/>
          </a:p>
          <a:p>
            <a:endParaRPr lang="sk-SK" dirty="0"/>
          </a:p>
          <a:p>
            <a:endParaRPr lang="sk-SK" dirty="0" smtClean="0"/>
          </a:p>
          <a:p>
            <a:r>
              <a:rPr lang="sk-SK" dirty="0" smtClean="0"/>
              <a:t>Doprava na pracovisko</a:t>
            </a:r>
            <a:endParaRPr lang="sk-SK" dirty="0"/>
          </a:p>
        </p:txBody>
      </p:sp>
      <p:pic>
        <p:nvPicPr>
          <p:cNvPr id="4" name="Obrázok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57001" y="2134776"/>
            <a:ext cx="5360670" cy="3797046"/>
          </a:xfrm>
          <a:prstGeom prst="rect">
            <a:avLst/>
          </a:prstGeom>
        </p:spPr>
      </p:pic>
      <p:sp>
        <p:nvSpPr>
          <p:cNvPr id="5" name="Zástupný objekt pre pätu 4"/>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E97799C9-84D9-46D2-A11E-BCF8A720529D}" type="slidenum">
              <a:rPr lang="en-US" smtClean="0"/>
              <a:t>110</a:t>
            </a:fld>
            <a:endParaRPr lang="en-US" dirty="0"/>
          </a:p>
        </p:txBody>
      </p:sp>
    </p:spTree>
    <p:extLst>
      <p:ext uri="{BB962C8B-B14F-4D97-AF65-F5344CB8AC3E}">
        <p14:creationId xmlns:p14="http://schemas.microsoft.com/office/powerpoint/2010/main" val="3557699040"/>
      </p:ext>
    </p:extLst>
  </p:cSld>
  <p:clrMapOvr>
    <a:masterClrMapping/>
  </p:clrMapOvr>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Personálie </a:t>
            </a:r>
            <a:endParaRPr lang="sk-SK" dirty="0"/>
          </a:p>
        </p:txBody>
      </p:sp>
      <p:sp>
        <p:nvSpPr>
          <p:cNvPr id="3" name="Zástupný objekt pre obsah 2"/>
          <p:cNvSpPr>
            <a:spLocks noGrp="1"/>
          </p:cNvSpPr>
          <p:nvPr>
            <p:ph idx="1"/>
          </p:nvPr>
        </p:nvSpPr>
        <p:spPr/>
        <p:txBody>
          <a:bodyPr/>
          <a:lstStyle/>
          <a:p>
            <a:r>
              <a:rPr lang="sk-SK" dirty="0" smtClean="0"/>
              <a:t>Ubytovanie v barakoch, cena 1Kč za deň, cezpoľní tu mohli bývať aj s rodinami</a:t>
            </a:r>
          </a:p>
          <a:p>
            <a:r>
              <a:rPr lang="sk-SK" dirty="0" smtClean="0"/>
              <a:t>Strava – 6 Kč na deň</a:t>
            </a:r>
          </a:p>
          <a:p>
            <a:r>
              <a:rPr lang="sk-SK" dirty="0" smtClean="0"/>
              <a:t>Mzda :</a:t>
            </a:r>
          </a:p>
          <a:p>
            <a:pPr lvl="2">
              <a:buFont typeface="Wingdings" panose="05000000000000000000" pitchFamily="2" charset="2"/>
              <a:buChar char="ü"/>
            </a:pPr>
            <a:r>
              <a:rPr lang="sk-SK" sz="2400" dirty="0" smtClean="0"/>
              <a:t>Nekvalifikovaný robotníci podľa výkonnosti – 18 – 24 Kč</a:t>
            </a:r>
          </a:p>
          <a:p>
            <a:pPr lvl="2">
              <a:buFont typeface="Wingdings" panose="05000000000000000000" pitchFamily="2" charset="2"/>
              <a:buChar char="ü"/>
            </a:pPr>
            <a:r>
              <a:rPr lang="sk-SK" sz="2400" dirty="0" err="1" smtClean="0"/>
              <a:t>Minéri</a:t>
            </a:r>
            <a:r>
              <a:rPr lang="sk-SK" sz="2400" dirty="0" smtClean="0"/>
              <a:t> 6 Kč na hodinu</a:t>
            </a:r>
            <a:endParaRPr lang="sk-SK" sz="2400"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111</a:t>
            </a:fld>
            <a:endParaRPr lang="en-US" dirty="0"/>
          </a:p>
        </p:txBody>
      </p:sp>
    </p:spTree>
    <p:extLst>
      <p:ext uri="{BB962C8B-B14F-4D97-AF65-F5344CB8AC3E}">
        <p14:creationId xmlns:p14="http://schemas.microsoft.com/office/powerpoint/2010/main" val="865479892"/>
      </p:ext>
    </p:extLst>
  </p:cSld>
  <p:clrMapOvr>
    <a:masterClrMapping/>
  </p:clrMapOvr>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a:t>P</a:t>
            </a:r>
            <a:r>
              <a:rPr lang="sk-SK" dirty="0" smtClean="0"/>
              <a:t>ersonálie</a:t>
            </a:r>
            <a:endParaRPr lang="sk-SK" dirty="0"/>
          </a:p>
        </p:txBody>
      </p:sp>
      <p:sp>
        <p:nvSpPr>
          <p:cNvPr id="3" name="Zástupný objekt pre text 2"/>
          <p:cNvSpPr>
            <a:spLocks noGrp="1"/>
          </p:cNvSpPr>
          <p:nvPr>
            <p:ph type="body" idx="1"/>
          </p:nvPr>
        </p:nvSpPr>
        <p:spPr/>
        <p:txBody>
          <a:bodyPr/>
          <a:lstStyle/>
          <a:p>
            <a:r>
              <a:rPr lang="sk-SK" dirty="0" smtClean="0"/>
              <a:t>Výplata na stavbe</a:t>
            </a:r>
            <a:endParaRPr lang="sk-SK" dirty="0"/>
          </a:p>
        </p:txBody>
      </p:sp>
      <p:pic>
        <p:nvPicPr>
          <p:cNvPr id="7" name="Zástupný objekt pre obsah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682414" y="3243263"/>
            <a:ext cx="3944022" cy="2632075"/>
          </a:xfrm>
        </p:spPr>
      </p:pic>
      <p:sp>
        <p:nvSpPr>
          <p:cNvPr id="5" name="Zástupný objekt pre text 4"/>
          <p:cNvSpPr>
            <a:spLocks noGrp="1"/>
          </p:cNvSpPr>
          <p:nvPr>
            <p:ph type="body" sz="quarter" idx="3"/>
          </p:nvPr>
        </p:nvSpPr>
        <p:spPr/>
        <p:txBody>
          <a:bodyPr/>
          <a:lstStyle/>
          <a:p>
            <a:r>
              <a:rPr lang="sk-SK" dirty="0" smtClean="0"/>
              <a:t>Výplata pred kanceláriou</a:t>
            </a:r>
            <a:endParaRPr lang="sk-SK" dirty="0"/>
          </a:p>
        </p:txBody>
      </p:sp>
      <p:pic>
        <p:nvPicPr>
          <p:cNvPr id="8" name="Zástupný objekt pre obsah 7"/>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627184" y="3243263"/>
            <a:ext cx="3823958" cy="2632075"/>
          </a:xfr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112</a:t>
            </a:fld>
            <a:endParaRPr lang="en-US" dirty="0"/>
          </a:p>
        </p:txBody>
      </p:sp>
    </p:spTree>
    <p:extLst>
      <p:ext uri="{BB962C8B-B14F-4D97-AF65-F5344CB8AC3E}">
        <p14:creationId xmlns:p14="http://schemas.microsoft.com/office/powerpoint/2010/main" val="3215228754"/>
      </p:ext>
    </p:extLst>
  </p:cSld>
  <p:clrMapOvr>
    <a:masterClrMapping/>
  </p:clrMapOvr>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Personálie</a:t>
            </a:r>
            <a:endParaRPr lang="sk-SK" dirty="0"/>
          </a:p>
        </p:txBody>
      </p:sp>
      <p:sp>
        <p:nvSpPr>
          <p:cNvPr id="3" name="Zástupný objekt pre obsah 2"/>
          <p:cNvSpPr>
            <a:spLocks noGrp="1"/>
          </p:cNvSpPr>
          <p:nvPr>
            <p:ph idx="1"/>
          </p:nvPr>
        </p:nvSpPr>
        <p:spPr/>
        <p:txBody>
          <a:bodyPr/>
          <a:lstStyle/>
          <a:p>
            <a:pPr marL="0" indent="0">
              <a:buNone/>
            </a:pPr>
            <a:r>
              <a:rPr lang="sk-SK" dirty="0" smtClean="0"/>
              <a:t>Odpočinok po výplate</a:t>
            </a:r>
            <a:endParaRPr lang="sk-SK" dirty="0"/>
          </a:p>
        </p:txBody>
      </p:sp>
      <p:pic>
        <p:nvPicPr>
          <p:cNvPr id="4" name="Obrázok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5831" y="2285999"/>
            <a:ext cx="5365242" cy="3719322"/>
          </a:xfrm>
          <a:prstGeom prst="rect">
            <a:avLst/>
          </a:prstGeom>
        </p:spPr>
      </p:pic>
      <p:sp>
        <p:nvSpPr>
          <p:cNvPr id="5" name="Zástupný objekt pre pätu 4"/>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E97799C9-84D9-46D2-A11E-BCF8A720529D}" type="slidenum">
              <a:rPr lang="en-US" smtClean="0"/>
              <a:t>113</a:t>
            </a:fld>
            <a:endParaRPr lang="en-US" dirty="0"/>
          </a:p>
        </p:txBody>
      </p:sp>
    </p:spTree>
    <p:extLst>
      <p:ext uri="{BB962C8B-B14F-4D97-AF65-F5344CB8AC3E}">
        <p14:creationId xmlns:p14="http://schemas.microsoft.com/office/powerpoint/2010/main" val="2481680079"/>
      </p:ext>
    </p:extLst>
  </p:cSld>
  <p:clrMapOvr>
    <a:masterClrMapping/>
  </p:clrMapOvr>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a:t>Vybavenie trate</a:t>
            </a:r>
          </a:p>
        </p:txBody>
      </p:sp>
      <p:sp>
        <p:nvSpPr>
          <p:cNvPr id="3" name="Zástupný objekt pre obsah 2"/>
          <p:cNvSpPr>
            <a:spLocks noGrp="1"/>
          </p:cNvSpPr>
          <p:nvPr>
            <p:ph idx="1"/>
          </p:nvPr>
        </p:nvSpPr>
        <p:spPr/>
        <p:txBody>
          <a:bodyPr/>
          <a:lstStyle/>
          <a:p>
            <a:r>
              <a:rPr lang="sk-SK" dirty="0" smtClean="0"/>
              <a:t>12 strážnic</a:t>
            </a:r>
          </a:p>
          <a:p>
            <a:r>
              <a:rPr lang="sk-SK" dirty="0" smtClean="0"/>
              <a:t>Mechanické vchodové návestidlá na staniciach Veselí nad Moravou a Nové Mesto nad Váhom</a:t>
            </a:r>
          </a:p>
          <a:p>
            <a:r>
              <a:rPr lang="sk-SK" dirty="0" smtClean="0"/>
              <a:t>Návesti a výhybky s výmennými zámkami</a:t>
            </a:r>
          </a:p>
          <a:p>
            <a:r>
              <a:rPr lang="sk-SK" dirty="0" smtClean="0"/>
              <a:t>Telefón na dvojitom </a:t>
            </a:r>
            <a:r>
              <a:rPr lang="sk-SK" dirty="0" err="1" smtClean="0"/>
              <a:t>drátovode</a:t>
            </a:r>
            <a:endParaRPr lang="sk-SK" dirty="0" smtClean="0"/>
          </a:p>
          <a:p>
            <a:r>
              <a:rPr lang="sk-SK" dirty="0" err="1" smtClean="0"/>
              <a:t>Selektorový</a:t>
            </a:r>
            <a:r>
              <a:rPr lang="sk-SK" dirty="0" smtClean="0"/>
              <a:t> telefón</a:t>
            </a:r>
          </a:p>
          <a:p>
            <a:endParaRPr lang="sk-SK"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114</a:t>
            </a:fld>
            <a:endParaRPr lang="en-US" dirty="0"/>
          </a:p>
        </p:txBody>
      </p:sp>
    </p:spTree>
    <p:extLst>
      <p:ext uri="{BB962C8B-B14F-4D97-AF65-F5344CB8AC3E}">
        <p14:creationId xmlns:p14="http://schemas.microsoft.com/office/powerpoint/2010/main" val="1498954643"/>
      </p:ext>
    </p:extLst>
  </p:cSld>
  <p:clrMapOvr>
    <a:masterClrMapping/>
  </p:clrMapOvr>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Rozpočet</a:t>
            </a:r>
            <a:endParaRPr lang="sk-SK" dirty="0"/>
          </a:p>
        </p:txBody>
      </p:sp>
      <p:sp>
        <p:nvSpPr>
          <p:cNvPr id="3" name="Zástupný objekt pre obsah 2"/>
          <p:cNvSpPr>
            <a:spLocks noGrp="1"/>
          </p:cNvSpPr>
          <p:nvPr>
            <p:ph idx="1"/>
          </p:nvPr>
        </p:nvSpPr>
        <p:spPr/>
        <p:txBody>
          <a:bodyPr/>
          <a:lstStyle/>
          <a:p>
            <a:r>
              <a:rPr lang="sk-SK" dirty="0" smtClean="0"/>
              <a:t>Rozpočet na celú stavbu dráhy bol 250 mil. Kč.</a:t>
            </a:r>
          </a:p>
          <a:p>
            <a:r>
              <a:rPr lang="sk-SK" dirty="0" smtClean="0"/>
              <a:t>Náklady na 1 km dráhy v priemere, v rátane tunelov boli 3,8 mil. Kč</a:t>
            </a:r>
          </a:p>
        </p:txBody>
      </p:sp>
      <p:pic>
        <p:nvPicPr>
          <p:cNvPr id="4" name="Obrázok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93344" y="3528993"/>
            <a:ext cx="7140270" cy="2686211"/>
          </a:xfrm>
          <a:prstGeom prst="rect">
            <a:avLst/>
          </a:prstGeom>
        </p:spPr>
      </p:pic>
      <p:sp>
        <p:nvSpPr>
          <p:cNvPr id="5" name="Zástupný objekt pre pätu 4"/>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E97799C9-84D9-46D2-A11E-BCF8A720529D}" type="slidenum">
              <a:rPr lang="en-US" smtClean="0"/>
              <a:t>115</a:t>
            </a:fld>
            <a:endParaRPr lang="en-US" dirty="0"/>
          </a:p>
        </p:txBody>
      </p:sp>
    </p:spTree>
    <p:extLst>
      <p:ext uri="{BB962C8B-B14F-4D97-AF65-F5344CB8AC3E}">
        <p14:creationId xmlns:p14="http://schemas.microsoft.com/office/powerpoint/2010/main" val="2880472215"/>
      </p:ext>
    </p:extLst>
  </p:cSld>
  <p:clrMapOvr>
    <a:masterClrMapping/>
  </p:clrMapOvr>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sk-SK"/>
          </a:p>
        </p:txBody>
      </p:sp>
      <p:sp>
        <p:nvSpPr>
          <p:cNvPr id="3" name="Zástupný objekt pre obsah 2"/>
          <p:cNvSpPr>
            <a:spLocks noGrp="1"/>
          </p:cNvSpPr>
          <p:nvPr>
            <p:ph idx="1"/>
          </p:nvPr>
        </p:nvSpPr>
        <p:spPr/>
        <p:txBody>
          <a:bodyPr/>
          <a:lstStyle/>
          <a:p>
            <a:pPr marL="0" indent="0" algn="ctr">
              <a:buNone/>
            </a:pPr>
            <a:endParaRPr lang="sk-SK" sz="2800" i="1" dirty="0" smtClean="0"/>
          </a:p>
          <a:p>
            <a:pPr marL="0" indent="0" algn="ctr">
              <a:buNone/>
            </a:pPr>
            <a:r>
              <a:rPr lang="sk-SK" sz="2800" i="1" dirty="0" smtClean="0"/>
              <a:t>„</a:t>
            </a:r>
            <a:r>
              <a:rPr lang="sk-SK" sz="2800" i="1" dirty="0" err="1"/>
              <a:t>Nechť</a:t>
            </a:r>
            <a:r>
              <a:rPr lang="sk-SK" sz="2800" i="1" dirty="0"/>
              <a:t> tato dráha </a:t>
            </a:r>
            <a:r>
              <a:rPr lang="sk-SK" sz="2800" i="1" dirty="0" err="1"/>
              <a:t>zůstáva</a:t>
            </a:r>
            <a:r>
              <a:rPr lang="sk-SK" sz="2800" i="1" dirty="0"/>
              <a:t> trvalým </a:t>
            </a:r>
            <a:r>
              <a:rPr lang="sk-SK" sz="2800" i="1" dirty="0" err="1"/>
              <a:t>pojítkem</a:t>
            </a:r>
            <a:r>
              <a:rPr lang="sk-SK" sz="2800" i="1" dirty="0"/>
              <a:t> </a:t>
            </a:r>
            <a:r>
              <a:rPr lang="sk-SK" sz="2800" i="1" dirty="0" err="1"/>
              <a:t>obou</a:t>
            </a:r>
            <a:r>
              <a:rPr lang="sk-SK" sz="2800" i="1" dirty="0"/>
              <a:t> </a:t>
            </a:r>
            <a:r>
              <a:rPr lang="sk-SK" sz="2800" i="1" dirty="0" err="1"/>
              <a:t>bratrských</a:t>
            </a:r>
            <a:r>
              <a:rPr lang="sk-SK" sz="2800" i="1" dirty="0"/>
              <a:t> </a:t>
            </a:r>
            <a:r>
              <a:rPr lang="sk-SK" sz="2800" i="1" dirty="0" err="1"/>
              <a:t>větví</a:t>
            </a:r>
            <a:r>
              <a:rPr lang="sk-SK" sz="2800" i="1" dirty="0"/>
              <a:t>, cestou ku </a:t>
            </a:r>
            <a:r>
              <a:rPr lang="sk-SK" sz="2800" i="1" dirty="0" err="1"/>
              <a:t>vzájemnému</a:t>
            </a:r>
            <a:r>
              <a:rPr lang="sk-SK" sz="2800" i="1" dirty="0"/>
              <a:t> </a:t>
            </a:r>
            <a:r>
              <a:rPr lang="sk-SK" sz="2800" i="1" dirty="0" err="1"/>
              <a:t>poznání</a:t>
            </a:r>
            <a:r>
              <a:rPr lang="sk-SK" sz="2800" i="1" dirty="0"/>
              <a:t>, </a:t>
            </a:r>
            <a:r>
              <a:rPr lang="sk-SK" sz="2800" i="1" dirty="0" err="1"/>
              <a:t>porozumění</a:t>
            </a:r>
            <a:r>
              <a:rPr lang="sk-SK" sz="2800" i="1" dirty="0"/>
              <a:t> a </a:t>
            </a:r>
            <a:r>
              <a:rPr lang="sk-SK" sz="2800" i="1" dirty="0" err="1"/>
              <a:t>ocenění</a:t>
            </a:r>
            <a:r>
              <a:rPr lang="sk-SK" sz="2800" i="1" dirty="0"/>
              <a:t>, </a:t>
            </a:r>
            <a:r>
              <a:rPr lang="sk-SK" sz="2800" i="1" dirty="0" err="1"/>
              <a:t>hospodářskému</a:t>
            </a:r>
            <a:r>
              <a:rPr lang="sk-SK" sz="2800" i="1" dirty="0"/>
              <a:t> </a:t>
            </a:r>
            <a:r>
              <a:rPr lang="sk-SK" sz="2800" i="1" dirty="0" err="1"/>
              <a:t>rozkvětu</a:t>
            </a:r>
            <a:r>
              <a:rPr lang="sk-SK" sz="2800" i="1" dirty="0"/>
              <a:t> a zabezpečení!“</a:t>
            </a:r>
            <a:r>
              <a:rPr lang="sk-SK" sz="2800" dirty="0"/>
              <a:t> (Ing. J. </a:t>
            </a:r>
            <a:r>
              <a:rPr lang="sk-SK" sz="2800" dirty="0" err="1"/>
              <a:t>Koněrza</a:t>
            </a:r>
            <a:r>
              <a:rPr lang="sk-SK" sz="2800" dirty="0"/>
              <a:t>, 1927</a:t>
            </a:r>
            <a:r>
              <a:rPr lang="sk-SK" sz="2800" dirty="0" smtClean="0"/>
              <a:t>)</a:t>
            </a:r>
          </a:p>
          <a:p>
            <a:pPr marL="0" indent="0" algn="ctr">
              <a:buNone/>
            </a:pPr>
            <a:endParaRPr lang="sk-SK" sz="2800" dirty="0"/>
          </a:p>
          <a:p>
            <a:pPr marL="0" indent="0">
              <a:buNone/>
            </a:pPr>
            <a:endParaRPr lang="sk-SK" dirty="0"/>
          </a:p>
        </p:txBody>
      </p:sp>
      <p:sp>
        <p:nvSpPr>
          <p:cNvPr id="4" name="Zástupný objekt pre pätu 3"/>
          <p:cNvSpPr>
            <a:spLocks noGrp="1"/>
          </p:cNvSpPr>
          <p:nvPr>
            <p:ph type="ftr" sz="quarter" idx="11"/>
          </p:nvPr>
        </p:nvSpPr>
        <p:spPr/>
        <p:txBody>
          <a:bodyPr/>
          <a:lstStyle/>
          <a:p>
            <a:endParaRPr lang="en-US" dirty="0"/>
          </a:p>
        </p:txBody>
      </p:sp>
      <p:sp>
        <p:nvSpPr>
          <p:cNvPr id="5" name="Zástupný objekt pre číslo snímky 4"/>
          <p:cNvSpPr>
            <a:spLocks noGrp="1"/>
          </p:cNvSpPr>
          <p:nvPr>
            <p:ph type="sldNum" sz="quarter" idx="12"/>
          </p:nvPr>
        </p:nvSpPr>
        <p:spPr/>
        <p:txBody>
          <a:bodyPr/>
          <a:lstStyle/>
          <a:p>
            <a:fld id="{E97799C9-84D9-46D2-A11E-BCF8A720529D}" type="slidenum">
              <a:rPr lang="en-US" smtClean="0"/>
              <a:t>116</a:t>
            </a:fld>
            <a:endParaRPr lang="en-US" dirty="0"/>
          </a:p>
        </p:txBody>
      </p:sp>
    </p:spTree>
    <p:extLst>
      <p:ext uri="{BB962C8B-B14F-4D97-AF65-F5344CB8AC3E}">
        <p14:creationId xmlns:p14="http://schemas.microsoft.com/office/powerpoint/2010/main" val="3931085407"/>
      </p:ext>
    </p:extLst>
  </p:cSld>
  <p:clrMapOvr>
    <a:masterClrMapping/>
  </p:clrMapOvr>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smtClean="0"/>
              <a:t>Použitá literatúra</a:t>
            </a:r>
            <a:endParaRPr lang="sk-SK" dirty="0"/>
          </a:p>
        </p:txBody>
      </p:sp>
      <p:sp>
        <p:nvSpPr>
          <p:cNvPr id="3" name="Zástupný objekt pre text 2"/>
          <p:cNvSpPr>
            <a:spLocks noGrp="1"/>
          </p:cNvSpPr>
          <p:nvPr>
            <p:ph type="body" idx="1"/>
          </p:nvPr>
        </p:nvSpPr>
        <p:spPr/>
        <p:txBody>
          <a:bodyPr/>
          <a:lstStyle/>
          <a:p>
            <a:endParaRPr lang="sk-SK"/>
          </a:p>
        </p:txBody>
      </p:sp>
      <p:pic>
        <p:nvPicPr>
          <p:cNvPr id="7" name="Zástupný objekt pre obsah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823609" y="1237503"/>
            <a:ext cx="3335564" cy="4261699"/>
          </a:xfrm>
        </p:spPr>
      </p:pic>
      <p:sp>
        <p:nvSpPr>
          <p:cNvPr id="5" name="Zástupný objekt pre text 4"/>
          <p:cNvSpPr>
            <a:spLocks noGrp="1"/>
          </p:cNvSpPr>
          <p:nvPr>
            <p:ph type="body" sz="quarter" idx="3"/>
          </p:nvPr>
        </p:nvSpPr>
        <p:spPr/>
        <p:txBody>
          <a:bodyPr/>
          <a:lstStyle/>
          <a:p>
            <a:endParaRPr lang="sk-SK"/>
          </a:p>
        </p:txBody>
      </p:sp>
      <p:pic>
        <p:nvPicPr>
          <p:cNvPr id="8" name="Zástupný objekt pre obsah 7"/>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4229977" y="2042362"/>
            <a:ext cx="2991810" cy="3927106"/>
          </a:xfrm>
        </p:spPr>
      </p:pic>
      <p:pic>
        <p:nvPicPr>
          <p:cNvPr id="9" name="Obrázok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291832" y="2512629"/>
            <a:ext cx="4194308" cy="2986573"/>
          </a:xfrm>
          <a:prstGeom prst="rect">
            <a:avLst/>
          </a:prstGeom>
        </p:spPr>
      </p:pic>
      <p:sp>
        <p:nvSpPr>
          <p:cNvPr id="4" name="Zástupný objekt pre pätu 3"/>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117</a:t>
            </a:fld>
            <a:endParaRPr lang="en-US" dirty="0"/>
          </a:p>
        </p:txBody>
      </p:sp>
    </p:spTree>
    <p:extLst>
      <p:ext uri="{BB962C8B-B14F-4D97-AF65-F5344CB8AC3E}">
        <p14:creationId xmlns:p14="http://schemas.microsoft.com/office/powerpoint/2010/main" val="3681939946"/>
      </p:ext>
    </p:extLst>
  </p:cSld>
  <p:clrMapOvr>
    <a:masterClrMapping/>
  </p:clrMapOvr>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dirty="0"/>
              <a:t>https://www.zsr.sk/sluzby-verejnosti/ine-sluzby/archiv-zsr/akcie-publikacna-cinnost/</a:t>
            </a:r>
          </a:p>
        </p:txBody>
      </p:sp>
      <p:sp>
        <p:nvSpPr>
          <p:cNvPr id="3" name="Zástupný objekt pre text 2"/>
          <p:cNvSpPr>
            <a:spLocks noGrp="1"/>
          </p:cNvSpPr>
          <p:nvPr>
            <p:ph type="body" idx="13"/>
          </p:nvPr>
        </p:nvSpPr>
        <p:spPr/>
        <p:txBody>
          <a:bodyPr/>
          <a:lstStyle/>
          <a:p>
            <a:r>
              <a:rPr lang="sk-SK" dirty="0" smtClean="0"/>
              <a:t>Ďakujem za pozornosť</a:t>
            </a:r>
            <a:endParaRPr lang="sk-SK" dirty="0"/>
          </a:p>
        </p:txBody>
      </p:sp>
      <p:sp>
        <p:nvSpPr>
          <p:cNvPr id="4" name="Zástupný objekt pre text 3"/>
          <p:cNvSpPr>
            <a:spLocks noGrp="1"/>
          </p:cNvSpPr>
          <p:nvPr>
            <p:ph type="body" idx="1"/>
          </p:nvPr>
        </p:nvSpPr>
        <p:spPr/>
        <p:txBody>
          <a:bodyPr/>
          <a:lstStyle/>
          <a:p>
            <a:endParaRPr lang="sk-SK"/>
          </a:p>
        </p:txBody>
      </p:sp>
      <p:sp>
        <p:nvSpPr>
          <p:cNvPr id="5" name="Zástupný objekt pre pätu 4"/>
          <p:cNvSpPr>
            <a:spLocks noGrp="1"/>
          </p:cNvSpPr>
          <p:nvPr>
            <p:ph type="ftr" sz="quarter" idx="11"/>
          </p:nvPr>
        </p:nvSpPr>
        <p:spPr/>
        <p:txBody>
          <a:bodyPr/>
          <a:lstStyle/>
          <a:p>
            <a:endParaRPr lang="en-US" dirty="0"/>
          </a:p>
        </p:txBody>
      </p:sp>
      <p:sp>
        <p:nvSpPr>
          <p:cNvPr id="6" name="Zástupný objekt pre číslo snímky 5"/>
          <p:cNvSpPr>
            <a:spLocks noGrp="1"/>
          </p:cNvSpPr>
          <p:nvPr>
            <p:ph type="sldNum" sz="quarter" idx="12"/>
          </p:nvPr>
        </p:nvSpPr>
        <p:spPr/>
        <p:txBody>
          <a:bodyPr/>
          <a:lstStyle/>
          <a:p>
            <a:fld id="{D57F1E4F-1CFF-5643-939E-217C01CDF565}" type="slidenum">
              <a:rPr lang="en-US" smtClean="0"/>
              <a:pPr/>
              <a:t>118</a:t>
            </a:fld>
            <a:endParaRPr lang="en-US" dirty="0"/>
          </a:p>
        </p:txBody>
      </p:sp>
    </p:spTree>
    <p:extLst>
      <p:ext uri="{BB962C8B-B14F-4D97-AF65-F5344CB8AC3E}">
        <p14:creationId xmlns:p14="http://schemas.microsoft.com/office/powerpoint/2010/main" val="191410268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ký motív">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Motív balíka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4003</TotalTime>
  <Words>8368</Words>
  <Application>Microsoft Office PowerPoint</Application>
  <PresentationFormat>Širokouhlá</PresentationFormat>
  <Paragraphs>781</Paragraphs>
  <Slides>118</Slides>
  <Notes>118</Notes>
  <HiddenSlides>0</HiddenSlides>
  <MMClips>0</MMClips>
  <ScaleCrop>false</ScaleCrop>
  <HeadingPairs>
    <vt:vector size="6" baseType="variant">
      <vt:variant>
        <vt:lpstr>Použité písma</vt:lpstr>
      </vt:variant>
      <vt:variant>
        <vt:i4>5</vt:i4>
      </vt:variant>
      <vt:variant>
        <vt:lpstr>Motív</vt:lpstr>
      </vt:variant>
      <vt:variant>
        <vt:i4>1</vt:i4>
      </vt:variant>
      <vt:variant>
        <vt:lpstr>Nadpisy snímok</vt:lpstr>
      </vt:variant>
      <vt:variant>
        <vt:i4>118</vt:i4>
      </vt:variant>
    </vt:vector>
  </HeadingPairs>
  <TitlesOfParts>
    <vt:vector size="124" baseType="lpstr">
      <vt:lpstr>Arial</vt:lpstr>
      <vt:lpstr>Calibri</vt:lpstr>
      <vt:lpstr>Garamond</vt:lpstr>
      <vt:lpstr>Times New Roman</vt:lpstr>
      <vt:lpstr>Wingdings</vt:lpstr>
      <vt:lpstr>Organický motív</vt:lpstr>
      <vt:lpstr>Výstavba trate Veselí nad Moravou – Myjava – Nové Mesto nad Váhom</vt:lpstr>
      <vt:lpstr>Prezentácia programu PowerPoint</vt:lpstr>
      <vt:lpstr>Projekt</vt:lpstr>
      <vt:lpstr>Stavebná správa</vt:lpstr>
      <vt:lpstr>Memorandum obcí k výstavbe trate z roku 1922 </vt:lpstr>
      <vt:lpstr>Pri vytyčovaní trasy sa brali do úvahy poloha východzej stanice Veselí nad Moravou, pohraničný horský hrebeň, a prípojná stanica Nové Mesto nad Váhom. </vt:lpstr>
      <vt:lpstr>Stavebná vzdialenosť sa určovala od Veselí nad Moravou. Km 0.0 je pri prípojnej výhybke v tejto stanici a končí v km 67.843 tiež pri prípojnej výhybke v stanici Nové Mesto nad Váhom.  </vt:lpstr>
      <vt:lpstr>Popis trate</vt:lpstr>
      <vt:lpstr>Staničenie trate</vt:lpstr>
      <vt:lpstr>Meračské náradie</vt:lpstr>
      <vt:lpstr>10 stavebných úsekov 1. časť</vt:lpstr>
      <vt:lpstr>10 stavebných úsekov 2. časť</vt:lpstr>
      <vt:lpstr>10 stavebných úsekov 2. časť</vt:lpstr>
      <vt:lpstr>Zahájenie stavby</vt:lpstr>
      <vt:lpstr>Zahájenie stavby</vt:lpstr>
      <vt:lpstr>Zahájenie stavby</vt:lpstr>
      <vt:lpstr>Zahájenie stavby</vt:lpstr>
      <vt:lpstr>Tunel generála M. R. Štefánika</vt:lpstr>
      <vt:lpstr>Tunel generála M. R. Štefánika</vt:lpstr>
      <vt:lpstr>Tunel generála M. R. Štefánika</vt:lpstr>
      <vt:lpstr>Tunel generála M. R. Štefánika</vt:lpstr>
      <vt:lpstr>Tunel generála M. R. Štefánika</vt:lpstr>
      <vt:lpstr>Tunel generála M. R. Štefánika</vt:lpstr>
      <vt:lpstr>Tunel generála M. R. Štefánika</vt:lpstr>
      <vt:lpstr>Tunel generála M. R. Štefánika</vt:lpstr>
      <vt:lpstr>Tunel generála M. R. Štefánika</vt:lpstr>
      <vt:lpstr>Tunel generála M. R. Štefánika</vt:lpstr>
      <vt:lpstr>Tunel generála M. R. Štefánika</vt:lpstr>
      <vt:lpstr>Tunel generála M. R. Štefánika</vt:lpstr>
      <vt:lpstr>Tunel generála M. R. Štefánika</vt:lpstr>
      <vt:lpstr>Tunel generála M. R. Štefánika</vt:lpstr>
      <vt:lpstr>Tunel generála M. R. Štefánika</vt:lpstr>
      <vt:lpstr>Tunel generála M. R. Štefánika</vt:lpstr>
      <vt:lpstr>Tunel generála M. R. Štefánika</vt:lpstr>
      <vt:lpstr>Tunel generála M. R. Štefánika</vt:lpstr>
      <vt:lpstr>Tunel generála M. R. Štefánika</vt:lpstr>
      <vt:lpstr>Tunel generála M. R. Štefánika</vt:lpstr>
      <vt:lpstr>Tunel generála M. R. Štefánika</vt:lpstr>
      <vt:lpstr>Tunel generála M. R. Štefánika</vt:lpstr>
      <vt:lpstr>Tunel generála M. R. Štefánika</vt:lpstr>
      <vt:lpstr>Tunel generála M. R. Štefánika</vt:lpstr>
      <vt:lpstr>Lipovský a Devanský viadukt</vt:lpstr>
      <vt:lpstr>Lipovský viadukt</vt:lpstr>
      <vt:lpstr>Lipovský viadukt</vt:lpstr>
      <vt:lpstr>Devánsky viadukt</vt:lpstr>
      <vt:lpstr>Devánsky viadukt</vt:lpstr>
      <vt:lpstr>Devánsky viadukt</vt:lpstr>
      <vt:lpstr>Stanica Blatnica pod Svatým Antonínkem  km 4,787</vt:lpstr>
      <vt:lpstr>Stanica Lipov v km 9,857</vt:lpstr>
      <vt:lpstr>Stanica Lipov</vt:lpstr>
      <vt:lpstr>Stanica Velká nad Veličkou</vt:lpstr>
      <vt:lpstr>Stanica Vrbovce v km 23,087</vt:lpstr>
      <vt:lpstr>Stanica Myjava</vt:lpstr>
      <vt:lpstr>Ďalšie objekty</vt:lpstr>
      <vt:lpstr>Zahájenie prevádzky na prvej časti</vt:lpstr>
      <vt:lpstr>Zahájenie prevádzky na prvej časti</vt:lpstr>
      <vt:lpstr>Zahájenie prevádzky na prvej časti</vt:lpstr>
      <vt:lpstr>Zahájenie prevádzky na prvej časti</vt:lpstr>
      <vt:lpstr>Zahájenie prevádzky na prvej časti</vt:lpstr>
      <vt:lpstr>Prezentácia programu PowerPoint</vt:lpstr>
      <vt:lpstr>Viadukt Myjavský</vt:lpstr>
      <vt:lpstr>Viadukt Myjavský</vt:lpstr>
      <vt:lpstr>Viadukt Myjavský</vt:lpstr>
      <vt:lpstr>Viadukt Myjavský</vt:lpstr>
      <vt:lpstr>Stanica Poriadie</vt:lpstr>
      <vt:lpstr>Poriadsky tunel</vt:lpstr>
      <vt:lpstr>Poriadsky tunel</vt:lpstr>
      <vt:lpstr>Poriadsky tunel</vt:lpstr>
      <vt:lpstr>Poriadsky tunel</vt:lpstr>
      <vt:lpstr>Poriadsky tunel</vt:lpstr>
      <vt:lpstr>Poriadsky tunel</vt:lpstr>
      <vt:lpstr>Lipovecký viadukt (pod Lipovcom)</vt:lpstr>
      <vt:lpstr>Lipovecký viadukt (pod Lipovcom)</vt:lpstr>
      <vt:lpstr>Lipovecký viadukt (pod Lipovcom)</vt:lpstr>
      <vt:lpstr>Lipovecký viadukt (pod Lipovcom)</vt:lpstr>
      <vt:lpstr>Lipovecký viadukt (pod Lipovcom)</vt:lpstr>
      <vt:lpstr>Lipovecký viadukt (pod Lipovcom)</vt:lpstr>
      <vt:lpstr>Zastávka Papraď</vt:lpstr>
      <vt:lpstr>Papradský viadukt</vt:lpstr>
      <vt:lpstr>Papradský viadukt</vt:lpstr>
      <vt:lpstr>Papradský viadukt</vt:lpstr>
      <vt:lpstr>Papradský viadukt</vt:lpstr>
      <vt:lpstr>Papradský viadukt</vt:lpstr>
      <vt:lpstr>Papradský viadukt</vt:lpstr>
      <vt:lpstr>Papradský viadukt</vt:lpstr>
      <vt:lpstr>Papradský viadukt</vt:lpstr>
      <vt:lpstr>Papradský viadukt</vt:lpstr>
      <vt:lpstr>Montáž koľají na úseku 6b jún 1929</vt:lpstr>
      <vt:lpstr>kolaudácia úseku 6.b  20.8.1929</vt:lpstr>
      <vt:lpstr>Stará Turá</vt:lpstr>
      <vt:lpstr>Stará Turá</vt:lpstr>
      <vt:lpstr>Vaďovce</vt:lpstr>
      <vt:lpstr>Vaďovce</vt:lpstr>
      <vt:lpstr>Višňové</vt:lpstr>
      <vt:lpstr>Čachtický tunel</vt:lpstr>
      <vt:lpstr>Čachtický tunel</vt:lpstr>
      <vt:lpstr>Čachtice</vt:lpstr>
      <vt:lpstr>Čachtice</vt:lpstr>
      <vt:lpstr>Čachtice</vt:lpstr>
      <vt:lpstr>Nové Mesto nad Váhom</vt:lpstr>
      <vt:lpstr>Prezentácia programu PowerPoint</vt:lpstr>
      <vt:lpstr>Zahájenie prevádzky</vt:lpstr>
      <vt:lpstr>Zahájenie prevádzky</vt:lpstr>
      <vt:lpstr>Personálie - všeobecne</vt:lpstr>
      <vt:lpstr>Personálie – rozpis zamestnancov v tuneli       M. R. Štefánika</vt:lpstr>
      <vt:lpstr>Personálie</vt:lpstr>
      <vt:lpstr>Personálie</vt:lpstr>
      <vt:lpstr>Personálie - úrazovosť</vt:lpstr>
      <vt:lpstr>Personálie – sociálne veci</vt:lpstr>
      <vt:lpstr>Personálie</vt:lpstr>
      <vt:lpstr>Personálie </vt:lpstr>
      <vt:lpstr>Personálie</vt:lpstr>
      <vt:lpstr>Personálie</vt:lpstr>
      <vt:lpstr>Vybavenie trate</vt:lpstr>
      <vt:lpstr>Rozpočet</vt:lpstr>
      <vt:lpstr>Prezentácia programu PowerPoint</vt:lpstr>
      <vt:lpstr>Použitá literatúra</vt:lpstr>
      <vt:lpstr>https://www.zsr.sk/sluzby-verejnosti/ine-sluzby/archiv-zsr/akcie-publikacna-cinnost/</vt:lpstr>
    </vt:vector>
  </TitlesOfParts>
  <Company>ZSR-ZT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Výstavba trate Veselí nad Moravou – Myjava – Nové Mesto nad Váhom</dc:title>
  <dc:creator>Krčová Daša</dc:creator>
  <cp:lastModifiedBy>Krčová Daša</cp:lastModifiedBy>
  <cp:revision>146</cp:revision>
  <dcterms:created xsi:type="dcterms:W3CDTF">2020-07-01T08:10:03Z</dcterms:created>
  <dcterms:modified xsi:type="dcterms:W3CDTF">2022-10-21T07:17:43Z</dcterms:modified>
</cp:coreProperties>
</file>