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88"/>
  </p:notesMasterIdLst>
  <p:handoutMasterIdLst>
    <p:handoutMasterId r:id="rId89"/>
  </p:handoutMasterIdLst>
  <p:sldIdLst>
    <p:sldId id="256" r:id="rId6"/>
    <p:sldId id="498" r:id="rId7"/>
    <p:sldId id="555" r:id="rId8"/>
    <p:sldId id="266" r:id="rId9"/>
    <p:sldId id="446" r:id="rId10"/>
    <p:sldId id="542" r:id="rId11"/>
    <p:sldId id="610" r:id="rId12"/>
    <p:sldId id="336" r:id="rId13"/>
    <p:sldId id="333" r:id="rId14"/>
    <p:sldId id="268" r:id="rId15"/>
    <p:sldId id="449" r:id="rId16"/>
    <p:sldId id="484" r:id="rId17"/>
    <p:sldId id="557" r:id="rId18"/>
    <p:sldId id="485" r:id="rId19"/>
    <p:sldId id="487" r:id="rId20"/>
    <p:sldId id="550" r:id="rId21"/>
    <p:sldId id="587" r:id="rId22"/>
    <p:sldId id="551" r:id="rId23"/>
    <p:sldId id="546" r:id="rId24"/>
    <p:sldId id="584" r:id="rId25"/>
    <p:sldId id="547" r:id="rId26"/>
    <p:sldId id="549" r:id="rId27"/>
    <p:sldId id="561" r:id="rId28"/>
    <p:sldId id="506" r:id="rId29"/>
    <p:sldId id="507" r:id="rId30"/>
    <p:sldId id="508" r:id="rId31"/>
    <p:sldId id="509" r:id="rId32"/>
    <p:sldId id="510" r:id="rId33"/>
    <p:sldId id="563" r:id="rId34"/>
    <p:sldId id="565" r:id="rId35"/>
    <p:sldId id="571" r:id="rId36"/>
    <p:sldId id="609" r:id="rId37"/>
    <p:sldId id="567" r:id="rId38"/>
    <p:sldId id="575" r:id="rId39"/>
    <p:sldId id="611" r:id="rId40"/>
    <p:sldId id="583" r:id="rId41"/>
    <p:sldId id="576" r:id="rId42"/>
    <p:sldId id="435" r:id="rId43"/>
    <p:sldId id="573" r:id="rId44"/>
    <p:sldId id="577" r:id="rId45"/>
    <p:sldId id="574" r:id="rId46"/>
    <p:sldId id="578" r:id="rId47"/>
    <p:sldId id="579" r:id="rId48"/>
    <p:sldId id="474" r:id="rId49"/>
    <p:sldId id="607" r:id="rId50"/>
    <p:sldId id="608" r:id="rId51"/>
    <p:sldId id="580" r:id="rId52"/>
    <p:sldId id="581" r:id="rId53"/>
    <p:sldId id="582" r:id="rId54"/>
    <p:sldId id="622" r:id="rId55"/>
    <p:sldId id="471" r:id="rId56"/>
    <p:sldId id="466" r:id="rId57"/>
    <p:sldId id="585" r:id="rId58"/>
    <p:sldId id="586" r:id="rId59"/>
    <p:sldId id="617" r:id="rId60"/>
    <p:sldId id="619" r:id="rId61"/>
    <p:sldId id="612" r:id="rId62"/>
    <p:sldId id="613" r:id="rId63"/>
    <p:sldId id="620" r:id="rId64"/>
    <p:sldId id="618" r:id="rId65"/>
    <p:sldId id="475" r:id="rId66"/>
    <p:sldId id="604" r:id="rId67"/>
    <p:sldId id="552" r:id="rId68"/>
    <p:sldId id="605" r:id="rId69"/>
    <p:sldId id="476" r:id="rId70"/>
    <p:sldId id="606" r:id="rId71"/>
    <p:sldId id="477" r:id="rId72"/>
    <p:sldId id="588" r:id="rId73"/>
    <p:sldId id="594" r:id="rId74"/>
    <p:sldId id="492" r:id="rId75"/>
    <p:sldId id="554" r:id="rId76"/>
    <p:sldId id="595" r:id="rId77"/>
    <p:sldId id="621" r:id="rId78"/>
    <p:sldId id="597" r:id="rId79"/>
    <p:sldId id="598" r:id="rId80"/>
    <p:sldId id="599" r:id="rId81"/>
    <p:sldId id="600" r:id="rId82"/>
    <p:sldId id="601" r:id="rId83"/>
    <p:sldId id="602" r:id="rId84"/>
    <p:sldId id="603" r:id="rId85"/>
    <p:sldId id="623" r:id="rId86"/>
    <p:sldId id="257" r:id="rId87"/>
  </p:sldIdLst>
  <p:sldSz cx="9144000" cy="5143500" type="screen16x9"/>
  <p:notesSz cx="6799263" cy="9929813"/>
  <p:defaultTextStyle>
    <a:defPPr>
      <a:defRPr lang="sk-SK"/>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rčová Daš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redný štý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Svetlý štý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7AC3CCA-C797-4891-BE02-D94E43425B78}" styleName="Stredný štýl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202B0CA-FC54-4496-8BCA-5EF66A818D29}" styleName="Tmavý štýl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Bez štýlu, bez mriežky">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31" autoAdjust="0"/>
    <p:restoredTop sz="94070" autoAdjust="0"/>
  </p:normalViewPr>
  <p:slideViewPr>
    <p:cSldViewPr>
      <p:cViewPr varScale="1">
        <p:scale>
          <a:sx n="138" d="100"/>
          <a:sy n="138" d="100"/>
        </p:scale>
        <p:origin x="756" y="12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p:cViewPr varScale="1">
        <p:scale>
          <a:sx n="78" d="100"/>
          <a:sy n="78" d="100"/>
        </p:scale>
        <p:origin x="3978"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handoutMaster" Target="handoutMasters/handoutMaster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1.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commentAuthors" Target="commentAuthor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notesMaster" Target="notesMasters/notesMaster1.xml"/><Relationship Id="rId9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pPr>
              <a:defRPr/>
            </a:pPr>
            <a:endParaRPr lang="sk-SK"/>
          </a:p>
        </p:txBody>
      </p:sp>
      <p:sp>
        <p:nvSpPr>
          <p:cNvPr id="3" name="Zástupný objekt pre dátum 2"/>
          <p:cNvSpPr>
            <a:spLocks noGrp="1"/>
          </p:cNvSpPr>
          <p:nvPr>
            <p:ph type="dt" sz="quarter" idx="1"/>
          </p:nvPr>
        </p:nvSpPr>
        <p:spPr>
          <a:xfrm>
            <a:off x="3851275" y="0"/>
            <a:ext cx="2946400" cy="498475"/>
          </a:xfrm>
          <a:prstGeom prst="rect">
            <a:avLst/>
          </a:prstGeom>
        </p:spPr>
        <p:txBody>
          <a:bodyPr vert="horz" lIns="91440" tIns="45720" rIns="91440" bIns="45720" rtlCol="0"/>
          <a:lstStyle>
            <a:lvl1pPr algn="r">
              <a:defRPr sz="1200"/>
            </a:lvl1pPr>
          </a:lstStyle>
          <a:p>
            <a:pPr>
              <a:defRPr/>
            </a:pPr>
            <a:fld id="{58F081A4-52E8-4B7B-879B-EB3AF48757A6}" type="datetimeFigureOut">
              <a:rPr lang="sk-SK"/>
              <a:pPr>
                <a:defRPr/>
              </a:pPr>
              <a:t>5. 11. 2025</a:t>
            </a:fld>
            <a:endParaRPr lang="sk-SK"/>
          </a:p>
        </p:txBody>
      </p:sp>
      <p:sp>
        <p:nvSpPr>
          <p:cNvPr id="4" name="Zástupný objekt pre pätu 3"/>
          <p:cNvSpPr>
            <a:spLocks noGrp="1"/>
          </p:cNvSpPr>
          <p:nvPr>
            <p:ph type="ftr" sz="quarter" idx="2"/>
          </p:nvPr>
        </p:nvSpPr>
        <p:spPr>
          <a:xfrm>
            <a:off x="0" y="9431338"/>
            <a:ext cx="2946400" cy="498475"/>
          </a:xfrm>
          <a:prstGeom prst="rect">
            <a:avLst/>
          </a:prstGeom>
        </p:spPr>
        <p:txBody>
          <a:bodyPr vert="horz" lIns="91440" tIns="45720" rIns="91440" bIns="45720" rtlCol="0" anchor="b"/>
          <a:lstStyle>
            <a:lvl1pPr algn="l">
              <a:defRPr sz="1200"/>
            </a:lvl1pPr>
          </a:lstStyle>
          <a:p>
            <a:pPr>
              <a:defRPr/>
            </a:pPr>
            <a:endParaRPr lang="sk-SK"/>
          </a:p>
        </p:txBody>
      </p:sp>
      <p:sp>
        <p:nvSpPr>
          <p:cNvPr id="5" name="Zástupný objekt pre číslo snímky 4"/>
          <p:cNvSpPr>
            <a:spLocks noGrp="1"/>
          </p:cNvSpPr>
          <p:nvPr>
            <p:ph type="sldNum" sz="quarter" idx="3"/>
          </p:nvPr>
        </p:nvSpPr>
        <p:spPr>
          <a:xfrm>
            <a:off x="3851275" y="9431338"/>
            <a:ext cx="2946400" cy="498475"/>
          </a:xfrm>
          <a:prstGeom prst="rect">
            <a:avLst/>
          </a:prstGeom>
        </p:spPr>
        <p:txBody>
          <a:bodyPr vert="horz" lIns="91440" tIns="45720" rIns="91440" bIns="45720" rtlCol="0" anchor="b"/>
          <a:lstStyle>
            <a:lvl1pPr algn="r">
              <a:defRPr sz="1200"/>
            </a:lvl1pPr>
          </a:lstStyle>
          <a:p>
            <a:pPr>
              <a:defRPr/>
            </a:pPr>
            <a:fld id="{D53DAB56-3FDE-46F3-B4AC-1734EEAA40B9}" type="slidenum">
              <a:rPr lang="sk-SK"/>
              <a:pPr>
                <a:defRPr/>
              </a:pPr>
              <a:t>‹#›</a:t>
            </a:fld>
            <a:endParaRPr lang="sk-SK"/>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pPr>
              <a:defRPr/>
            </a:pPr>
            <a:endParaRPr lang="sk-SK"/>
          </a:p>
        </p:txBody>
      </p:sp>
      <p:sp>
        <p:nvSpPr>
          <p:cNvPr id="3" name="Zástupný objekt pre dátum 2"/>
          <p:cNvSpPr>
            <a:spLocks noGrp="1"/>
          </p:cNvSpPr>
          <p:nvPr>
            <p:ph type="dt" idx="1"/>
          </p:nvPr>
        </p:nvSpPr>
        <p:spPr>
          <a:xfrm>
            <a:off x="3851275" y="0"/>
            <a:ext cx="2946400" cy="498475"/>
          </a:xfrm>
          <a:prstGeom prst="rect">
            <a:avLst/>
          </a:prstGeom>
        </p:spPr>
        <p:txBody>
          <a:bodyPr vert="horz" lIns="91440" tIns="45720" rIns="91440" bIns="45720" rtlCol="0"/>
          <a:lstStyle>
            <a:lvl1pPr algn="r">
              <a:defRPr sz="1200"/>
            </a:lvl1pPr>
          </a:lstStyle>
          <a:p>
            <a:pPr>
              <a:defRPr/>
            </a:pPr>
            <a:fld id="{1B504AE4-D2AE-48F8-9F8C-3BE7A7070DF8}" type="datetimeFigureOut">
              <a:rPr lang="sk-SK"/>
              <a:pPr>
                <a:defRPr/>
              </a:pPr>
              <a:t>5. 11. 2025</a:t>
            </a:fld>
            <a:endParaRPr lang="sk-SK"/>
          </a:p>
        </p:txBody>
      </p:sp>
      <p:sp>
        <p:nvSpPr>
          <p:cNvPr id="4" name="Zástupný objekt pre obrázok snímky 3"/>
          <p:cNvSpPr>
            <a:spLocks noGrp="1" noRot="1" noChangeAspect="1"/>
          </p:cNvSpPr>
          <p:nvPr>
            <p:ph type="sldImg" idx="2"/>
          </p:nvPr>
        </p:nvSpPr>
        <p:spPr>
          <a:xfrm>
            <a:off x="422275" y="1241425"/>
            <a:ext cx="5954713" cy="3351213"/>
          </a:xfrm>
          <a:prstGeom prst="rect">
            <a:avLst/>
          </a:prstGeom>
          <a:noFill/>
          <a:ln w="12700">
            <a:solidFill>
              <a:prstClr val="black"/>
            </a:solidFill>
          </a:ln>
        </p:spPr>
        <p:txBody>
          <a:bodyPr vert="horz" lIns="91440" tIns="45720" rIns="91440" bIns="45720" rtlCol="0" anchor="ctr"/>
          <a:lstStyle/>
          <a:p>
            <a:pPr lvl="0"/>
            <a:endParaRPr lang="sk-SK" noProof="0" smtClean="0"/>
          </a:p>
        </p:txBody>
      </p:sp>
      <p:sp>
        <p:nvSpPr>
          <p:cNvPr id="5" name="Zástupný objekt pre poznámky 4"/>
          <p:cNvSpPr>
            <a:spLocks noGrp="1"/>
          </p:cNvSpPr>
          <p:nvPr>
            <p:ph type="body" sz="quarter" idx="3"/>
          </p:nvPr>
        </p:nvSpPr>
        <p:spPr>
          <a:xfrm>
            <a:off x="679450" y="4778375"/>
            <a:ext cx="5440363" cy="3910013"/>
          </a:xfrm>
          <a:prstGeom prst="rect">
            <a:avLst/>
          </a:prstGeom>
        </p:spPr>
        <p:txBody>
          <a:bodyPr vert="horz" lIns="91440" tIns="45720" rIns="91440" bIns="45720" rtlCol="0"/>
          <a:lstStyle/>
          <a:p>
            <a:pPr lvl="0"/>
            <a:r>
              <a:rPr lang="sk-SK" noProof="0" smtClean="0"/>
              <a:t>Upraviť štýly predlohy textu</a:t>
            </a:r>
          </a:p>
          <a:p>
            <a:pPr lvl="1"/>
            <a:r>
              <a:rPr lang="sk-SK" noProof="0" smtClean="0"/>
              <a:t>Druhá úroveň</a:t>
            </a:r>
          </a:p>
          <a:p>
            <a:pPr lvl="2"/>
            <a:r>
              <a:rPr lang="sk-SK" noProof="0" smtClean="0"/>
              <a:t>Tretia úroveň</a:t>
            </a:r>
          </a:p>
          <a:p>
            <a:pPr lvl="3"/>
            <a:r>
              <a:rPr lang="sk-SK" noProof="0" smtClean="0"/>
              <a:t>Štvrtá úroveň</a:t>
            </a:r>
          </a:p>
          <a:p>
            <a:pPr lvl="4"/>
            <a:r>
              <a:rPr lang="sk-SK" noProof="0" smtClean="0"/>
              <a:t>Piata úroveň</a:t>
            </a:r>
          </a:p>
        </p:txBody>
      </p:sp>
      <p:sp>
        <p:nvSpPr>
          <p:cNvPr id="6" name="Zástupný objekt pre pätu 5"/>
          <p:cNvSpPr>
            <a:spLocks noGrp="1"/>
          </p:cNvSpPr>
          <p:nvPr>
            <p:ph type="ftr" sz="quarter" idx="4"/>
          </p:nvPr>
        </p:nvSpPr>
        <p:spPr>
          <a:xfrm>
            <a:off x="0" y="9431338"/>
            <a:ext cx="2946400" cy="498475"/>
          </a:xfrm>
          <a:prstGeom prst="rect">
            <a:avLst/>
          </a:prstGeom>
        </p:spPr>
        <p:txBody>
          <a:bodyPr vert="horz" lIns="91440" tIns="45720" rIns="91440" bIns="45720" rtlCol="0" anchor="b"/>
          <a:lstStyle>
            <a:lvl1pPr algn="l">
              <a:defRPr sz="1200"/>
            </a:lvl1pPr>
          </a:lstStyle>
          <a:p>
            <a:pPr>
              <a:defRPr/>
            </a:pPr>
            <a:endParaRPr lang="sk-SK"/>
          </a:p>
        </p:txBody>
      </p:sp>
      <p:sp>
        <p:nvSpPr>
          <p:cNvPr id="7" name="Zástupný objekt pre číslo snímky 6"/>
          <p:cNvSpPr>
            <a:spLocks noGrp="1"/>
          </p:cNvSpPr>
          <p:nvPr>
            <p:ph type="sldNum" sz="quarter" idx="5"/>
          </p:nvPr>
        </p:nvSpPr>
        <p:spPr>
          <a:xfrm>
            <a:off x="3851275" y="9431338"/>
            <a:ext cx="2946400" cy="498475"/>
          </a:xfrm>
          <a:prstGeom prst="rect">
            <a:avLst/>
          </a:prstGeom>
        </p:spPr>
        <p:txBody>
          <a:bodyPr vert="horz" lIns="91440" tIns="45720" rIns="91440" bIns="45720" rtlCol="0" anchor="b"/>
          <a:lstStyle>
            <a:lvl1pPr algn="r">
              <a:defRPr sz="1200"/>
            </a:lvl1pPr>
          </a:lstStyle>
          <a:p>
            <a:pPr>
              <a:defRPr/>
            </a:pPr>
            <a:fld id="{DE23EDD9-CA98-4C43-BEC1-C0625E086BEB}" type="slidenum">
              <a:rPr lang="sk-SK"/>
              <a:pPr>
                <a:defRPr/>
              </a:pPr>
              <a:t>‹#›</a:t>
            </a:fld>
            <a:endParaRPr lang="sk-SK"/>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Zástupný objekt pre obrázok snímky 1"/>
          <p:cNvSpPr>
            <a:spLocks noGrp="1" noRot="1" noChangeAspect="1" noTextEdit="1"/>
          </p:cNvSpPr>
          <p:nvPr>
            <p:ph type="sldImg"/>
          </p:nvPr>
        </p:nvSpPr>
        <p:spPr bwMode="auto">
          <a:xfrm>
            <a:off x="447675" y="788988"/>
            <a:ext cx="5989638" cy="33702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Zástupný objekt pre poznámky 2"/>
          <p:cNvSpPr>
            <a:spLocks noGrp="1"/>
          </p:cNvSpPr>
          <p:nvPr>
            <p:ph type="body" idx="1"/>
          </p:nvPr>
        </p:nvSpPr>
        <p:spPr bwMode="auto">
          <a:xfrm>
            <a:off x="679450" y="4389438"/>
            <a:ext cx="5757863" cy="429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spcBef>
                <a:spcPct val="0"/>
              </a:spcBef>
            </a:pPr>
            <a:r>
              <a:rPr lang="sk-SK" altLang="sk-SK" smtClean="0"/>
              <a:t>V tomto roku si v Krupine na železnici, pripomínajú až 3 výročia.</a:t>
            </a:r>
          </a:p>
        </p:txBody>
      </p:sp>
      <p:sp>
        <p:nvSpPr>
          <p:cNvPr id="819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E344786-24D9-44B7-9098-693190DD9835}" type="slidenum">
              <a:rPr lang="sk-SK" altLang="sk-SK" smtClean="0"/>
              <a:pPr/>
              <a:t>1</a:t>
            </a:fld>
            <a:endParaRPr lang="sk-SK" altLang="sk-SK"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Zástupný objekt pre poznámky 2"/>
          <p:cNvSpPr>
            <a:spLocks noGrp="1"/>
          </p:cNvSpPr>
          <p:nvPr>
            <p:ph type="body" idx="1"/>
          </p:nvPr>
        </p:nvSpPr>
        <p:spPr bwMode="auto">
          <a:xfrm>
            <a:off x="679450" y="4964113"/>
            <a:ext cx="5440363" cy="3911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Stavba 12 strážnych domčekov bola v roku 1923 zadaná týmto piatim firmám. Stavba administratívnej budovy vo Zvolene bola zadaná Ing. B. Matunovi  z Bratislavy, tiež v roku 1923. Pozemné stavby v staniciach Dobrá Niva, Pliešovce – Sása, Babina a Krupina boli zadané firme Spojená stavebná účastinárska spoločnosť v Bratislave.</a:t>
            </a:r>
          </a:p>
        </p:txBody>
      </p:sp>
      <p:sp>
        <p:nvSpPr>
          <p:cNvPr id="2662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AE952BF-D583-4237-9073-5C30AAE2A2B8}" type="slidenum">
              <a:rPr lang="sk-SK" altLang="sk-SK" smtClean="0"/>
              <a:pPr/>
              <a:t>10</a:t>
            </a:fld>
            <a:endParaRPr lang="sk-SK" altLang="sk-SK"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z="1100" smtClean="0"/>
              <a:t>Stavba prvého úseku začala 3. januára 1923.</a:t>
            </a:r>
          </a:p>
          <a:p>
            <a:pPr algn="just"/>
            <a:r>
              <a:rPr lang="sk-SK" altLang="sk-SK" sz="1100" smtClean="0"/>
              <a:t>V roku 1923 sa začalo so stavbou trati Zvolen – Krupina, ktorá sa pripája na trať Krupina – Šahy. Túžba občanov nášho kraja sa splnila.</a:t>
            </a:r>
          </a:p>
          <a:p>
            <a:pPr algn="just"/>
            <a:r>
              <a:rPr lang="sk-SK" altLang="sk-SK" sz="1100" i="1" smtClean="0"/>
              <a:t>„ V roku 1923 bolo započaté so stavbou trati Zvolen – Krupina, ktorá sa pripája na trať Krupina – Šahy. Túžba občanov nášho kraja sa splnila.“</a:t>
            </a:r>
            <a:endParaRPr lang="sk-SK" altLang="sk-SK" sz="1100" smtClean="0"/>
          </a:p>
          <a:p>
            <a:pPr algn="just"/>
            <a:r>
              <a:rPr lang="sk-SK" altLang="sk-SK" sz="1100" smtClean="0"/>
              <a:t>(Pamätná kniha ŽST Dobrá Niva, 1925)</a:t>
            </a:r>
          </a:p>
          <a:p>
            <a:pPr algn="just"/>
            <a:r>
              <a:rPr lang="sk-SK" altLang="sk-SK" sz="1100" smtClean="0"/>
              <a:t>Úsek v Krupine sa začal stavať neskôr : </a:t>
            </a:r>
          </a:p>
          <a:p>
            <a:pPr algn="just"/>
            <a:r>
              <a:rPr lang="sk-SK" altLang="sk-SK" sz="1100" smtClean="0"/>
              <a:t>17. marca 1923 začala sa stavať nová dráha Zvolen – Krupina. Nová trať meria 35,7 km a bola zadaná 5 firmám. Tunajší úsek obdržala firma Vojáček a Prášil zo Sliezskej Ostravy. Prvý výkop bol 6. marca 1923 bez nejakej slávnosti.</a:t>
            </a:r>
          </a:p>
          <a:p>
            <a:pPr algn="just"/>
            <a:r>
              <a:rPr lang="sk-SK" altLang="sk-SK" sz="1100" i="1" smtClean="0"/>
              <a:t>„17. března 1923 začala se stavěti novodráha Krupina Zvolen. Nová trať měrí km 35,7 a zadána pěti firmám. Zdejší úsek t.j. úsek V. obdržela firma Vojáček a Prášil z Slez. Ostravy. Prvé zakopnutí krumpáčem stalo se dne 6. března 1923 bez veškeré slávy.“</a:t>
            </a:r>
          </a:p>
          <a:p>
            <a:pPr algn="just"/>
            <a:r>
              <a:rPr lang="sk-SK" altLang="sk-SK" sz="1100" smtClean="0"/>
              <a:t>(Pamätná kniha ŽST Krupina, 1923)</a:t>
            </a:r>
          </a:p>
          <a:p>
            <a:pPr algn="just"/>
            <a:r>
              <a:rPr lang="sk-SK" altLang="sk-SK" sz="1100" smtClean="0"/>
              <a:t> Podľa ďalších dostupných zdrojov, stavba začala 6. marca 1923.</a:t>
            </a:r>
          </a:p>
        </p:txBody>
      </p:sp>
      <p:sp>
        <p:nvSpPr>
          <p:cNvPr id="2867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8490CEDF-FD1D-4011-907F-274BA8D92E99}" type="slidenum">
              <a:rPr lang="sk-SK" altLang="sk-SK" smtClean="0"/>
              <a:pPr/>
              <a:t>11</a:t>
            </a:fld>
            <a:endParaRPr lang="sk-SK" altLang="sk-SK"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Štátny dozor nad stavbou 5. úseku viedol vrchný rada Ing. Raimund Sýkora, srbský legionár a Ing. František Zitta.</a:t>
            </a:r>
          </a:p>
          <a:p>
            <a:pPr algn="just"/>
            <a:r>
              <a:rPr lang="sk-SK" altLang="sk-SK" i="1" smtClean="0"/>
              <a:t>„Státní dozor na zdejším úseku vede vrchní rada  Ing. Raimund Sýkora srbský legionář </a:t>
            </a:r>
          </a:p>
          <a:p>
            <a:pPr algn="just"/>
            <a:r>
              <a:rPr lang="sk-SK" altLang="sk-SK" i="1" smtClean="0"/>
              <a:t>a Zitta Frant ing.“</a:t>
            </a:r>
          </a:p>
          <a:p>
            <a:pPr algn="just"/>
            <a:r>
              <a:rPr lang="sk-SK" altLang="sk-SK" smtClean="0"/>
              <a:t>(Pamätná kniha ŽST Krupina, 1923)</a:t>
            </a:r>
          </a:p>
          <a:p>
            <a:endParaRPr lang="sk-SK" altLang="sk-SK" smtClean="0"/>
          </a:p>
        </p:txBody>
      </p:sp>
      <p:sp>
        <p:nvSpPr>
          <p:cNvPr id="3072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43D72DC-DED6-4365-8E99-F91306A14FB7}" type="slidenum">
              <a:rPr lang="sk-SK" altLang="sk-SK" smtClean="0"/>
              <a:pPr/>
              <a:t>12</a:t>
            </a:fld>
            <a:endParaRPr lang="sk-SK" altLang="sk-SK"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Stavebná dĺžka trate od výjazdovej výhybky vo Zvolene až po vjazdovú výhybku v Krupine je presne 32,832 km. Z toho 14,318 km je v priamej trati a 18,514 km v oblúku. Prevádzková dĺžka trate medzi výpravňami je 33,796 km.</a:t>
            </a:r>
          </a:p>
          <a:p>
            <a:pPr algn="just"/>
            <a:r>
              <a:rPr lang="sk-SK" altLang="sk-SK" smtClean="0"/>
              <a:t>Najväčšie stúpanie je 14 ‰, najmenší polomer v oblúku 300m.</a:t>
            </a:r>
          </a:p>
          <a:p>
            <a:pPr algn="just"/>
            <a:r>
              <a:rPr lang="sk-SK" altLang="sk-SK" smtClean="0"/>
              <a:t>Najvyššie položené miesto na trati sa nachádza v záreze smerom na Bzovskú Lehôtku v km 20,3 a je vo výške 426 m n. m.</a:t>
            </a:r>
          </a:p>
          <a:p>
            <a:pPr algn="just"/>
            <a:r>
              <a:rPr lang="sk-SK" altLang="sk-SK" smtClean="0"/>
              <a:t>Trať bola budovaná na rýchlosť 80 km za hodinu.</a:t>
            </a:r>
          </a:p>
          <a:p>
            <a:endParaRPr lang="sk-SK" altLang="sk-SK" smtClean="0"/>
          </a:p>
        </p:txBody>
      </p:sp>
      <p:sp>
        <p:nvSpPr>
          <p:cNvPr id="3277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585D4618-8F81-4F43-9811-036C2E37AD52}" type="slidenum">
              <a:rPr lang="sk-SK" altLang="sk-SK" smtClean="0"/>
              <a:pPr/>
              <a:t>13</a:t>
            </a:fld>
            <a:endParaRPr lang="sk-SK" altLang="sk-SK"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objekt pre poznámky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defRPr/>
            </a:pPr>
            <a:r>
              <a:rPr lang="sk-SK" dirty="0" smtClean="0"/>
              <a:t>Trať viedla zo Zvolena, cez Dobrú Nivu, Pliešovce Sásu, Babinú do Krupiny. Toto územie, je hornaté, členité, s množstvom potôčikov a riečok. Trať prekonáva rozvodie dvoch riek, </a:t>
            </a:r>
            <a:r>
              <a:rPr lang="sk-SK" dirty="0" err="1" smtClean="0"/>
              <a:t>Neresnice</a:t>
            </a:r>
            <a:r>
              <a:rPr lang="sk-SK" dirty="0" smtClean="0"/>
              <a:t> a Krupinice. Prekážky sa prekonávali množstvom umelých stavieb. Na trati sú:</a:t>
            </a:r>
          </a:p>
          <a:p>
            <a:pPr marL="285750" indent="-285750" algn="just">
              <a:buFont typeface="Arial" panose="020B0604020202020204" pitchFamily="34" charset="0"/>
              <a:buChar char="•"/>
              <a:defRPr/>
            </a:pPr>
            <a:r>
              <a:rPr lang="sk-SK" dirty="0" smtClean="0"/>
              <a:t>2 tunely</a:t>
            </a:r>
          </a:p>
          <a:p>
            <a:pPr marL="268288" algn="just">
              <a:defRPr/>
            </a:pPr>
            <a:r>
              <a:rPr lang="sk-SK" dirty="0" smtClean="0"/>
              <a:t>- </a:t>
            </a:r>
            <a:r>
              <a:rPr lang="sk-SK" dirty="0" err="1" smtClean="0"/>
              <a:t>Neresnický</a:t>
            </a:r>
            <a:endParaRPr lang="sk-SK" dirty="0" smtClean="0"/>
          </a:p>
          <a:p>
            <a:pPr marL="268288" algn="just">
              <a:defRPr/>
            </a:pPr>
            <a:r>
              <a:rPr lang="sk-SK" dirty="0" smtClean="0"/>
              <a:t>- Tunel pod Vĺčkom</a:t>
            </a:r>
          </a:p>
          <a:p>
            <a:pPr marL="285750" indent="-285750" algn="just">
              <a:buFont typeface="Arial" panose="020B0604020202020204" pitchFamily="34" charset="0"/>
              <a:buChar char="•"/>
              <a:defRPr/>
            </a:pPr>
            <a:r>
              <a:rPr lang="sk-SK" dirty="0" smtClean="0"/>
              <a:t>188 mostných objektov</a:t>
            </a:r>
          </a:p>
          <a:p>
            <a:pPr marL="285750" indent="-17463" algn="just">
              <a:buFontTx/>
              <a:buChar char="-"/>
              <a:defRPr/>
            </a:pPr>
            <a:r>
              <a:rPr lang="sk-SK" dirty="0" smtClean="0"/>
              <a:t> 120 železničných</a:t>
            </a:r>
          </a:p>
          <a:p>
            <a:pPr marL="285750" indent="-17463" algn="just">
              <a:buFontTx/>
              <a:buChar char="-"/>
              <a:defRPr/>
            </a:pPr>
            <a:r>
              <a:rPr lang="sk-SK" dirty="0" smtClean="0"/>
              <a:t> 68 cestných </a:t>
            </a:r>
          </a:p>
          <a:p>
            <a:pPr>
              <a:defRPr/>
            </a:pPr>
            <a:endParaRPr lang="sk-SK" altLang="sk-SK" dirty="0" smtClean="0"/>
          </a:p>
        </p:txBody>
      </p:sp>
      <p:sp>
        <p:nvSpPr>
          <p:cNvPr id="3482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9608D9C4-9BA6-4FAA-9C02-306378FBA360}" type="slidenum">
              <a:rPr lang="sk-SK" altLang="sk-SK" smtClean="0"/>
              <a:pPr/>
              <a:t>14</a:t>
            </a:fld>
            <a:endParaRPr lang="sk-SK" altLang="sk-SK"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k-SK" altLang="sk-SK" smtClean="0"/>
              <a:t>Pri popise trati vychádzame zo stavu v čase výstavby. </a:t>
            </a:r>
          </a:p>
          <a:p>
            <a:endParaRPr lang="sk-SK" altLang="sk-SK" smtClean="0"/>
          </a:p>
          <a:p>
            <a:pPr algn="just"/>
            <a:r>
              <a:rPr lang="sk-SK" altLang="sk-SK" smtClean="0"/>
              <a:t>Trať vychádza zo stanice Zvolen (dnes Zvolen nákladná stanica), kde prekračuje Slatinu,  stúpa lesnatým a romantickým údolím Neresnice a pokračuje južne cez Neresnický tunel. Trať míňa malú osadu Breziny a samotu Michálkovú, ide popod zrúcaninu Dobronivského zámku cez Podzámčok až do Dobrej Nivy. Trať stúpa a pokračuje po viadukte cez Bariny pri Sáse  k Pliešovciam. Za stanicou Pliešovce - Sása  ďalej klesá pozdĺž Krupinice, míňa Lehotu, nasleduje stanica Babiná, ktorá je mimo obce. Trať prechádza cez Krupinicu na viadukte, prechádza tunelom pod Vĺčkom, znovu prekračuje rieku a ústí  až do Krupiny.</a:t>
            </a:r>
          </a:p>
          <a:p>
            <a:endParaRPr lang="sk-SK" altLang="sk-SK" smtClean="0"/>
          </a:p>
        </p:txBody>
      </p:sp>
      <p:sp>
        <p:nvSpPr>
          <p:cNvPr id="3686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17012AA-E3D2-40FB-8CD8-C54AF1E5CB4E}" type="slidenum">
              <a:rPr lang="sk-SK" altLang="sk-SK" smtClean="0"/>
              <a:pPr/>
              <a:t>15</a:t>
            </a:fld>
            <a:endParaRPr lang="sk-SK" altLang="sk-SK"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Na stanici Zvolen, dnes nákladná stanica, bolo potrebné prestavať staničné koľaje a bola postavená aj budova pre stavebnú správu.</a:t>
            </a:r>
          </a:p>
        </p:txBody>
      </p:sp>
      <p:sp>
        <p:nvSpPr>
          <p:cNvPr id="3891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D676956-13B6-4CD6-8343-80D067470285}" type="slidenum">
              <a:rPr lang="sk-SK" altLang="sk-SK" smtClean="0"/>
              <a:pPr/>
              <a:t>16</a:t>
            </a:fld>
            <a:endParaRPr lang="sk-SK" altLang="sk-SK"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V máji 1926 bola ukončená prestavba staničného koľajiska, ktorá bola nutná pre vústenie novej dráhy. Stanica bola rozšírená o 3 nové priebežné koľaje a koľaj číslo 4 bola predĺžená. Následkom prestavby bolo nutné vypnúť zabezpečovacie zariadenie, čo sa dialo postupne a následne sa prestavovalo a dokončené bolo až v roku 1927.</a:t>
            </a:r>
          </a:p>
        </p:txBody>
      </p:sp>
      <p:sp>
        <p:nvSpPr>
          <p:cNvPr id="4096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B3A6F18-B898-42D6-8881-6EA9E2917F00}" type="slidenum">
              <a:rPr lang="sk-SK" altLang="sk-SK" smtClean="0"/>
              <a:pPr/>
              <a:t>17</a:t>
            </a:fld>
            <a:endParaRPr lang="sk-SK" altLang="sk-SK"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Zástupný objekt pre poznámky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defRPr/>
            </a:pPr>
            <a:r>
              <a:rPr lang="sk-SK" altLang="sk-SK" dirty="0" smtClean="0"/>
              <a:t>Most cez rieku Slatinu v km 0,8/9 – je jedným z väčších mostov, leží v posunovacom obvode stanice Zvolen.  Trať prekračuje  rieku Slatinu v oblúku R =300 m, pretínajúc rieku pod ostrým uhlom. Vzhľadom k tejto nepriaznivej  polohe bola rozdelená  kolmá svetlosť mostu  47,10 na 3 otvory o kolmej svetlosti  6,50+33,00+7,60 m. V obidvoch krajných  otvoroch boli použité plechové konštrukcie so zapustenou </a:t>
            </a:r>
            <a:r>
              <a:rPr lang="sk-SK" altLang="sk-SK" dirty="0" err="1" smtClean="0"/>
              <a:t>mostovkou</a:t>
            </a:r>
            <a:r>
              <a:rPr lang="sk-SK" altLang="sk-SK" dirty="0" smtClean="0"/>
              <a:t> o rozpätí 10,70 m, v strednom otvore, ktorý má </a:t>
            </a:r>
            <a:r>
              <a:rPr lang="sk-SK" altLang="sk-SK" dirty="0" err="1" smtClean="0"/>
              <a:t>priamopásové</a:t>
            </a:r>
            <a:r>
              <a:rPr lang="sk-SK" altLang="sk-SK" dirty="0" smtClean="0"/>
              <a:t> hlavné nosníky, bolo rozpätie 44,10m. Šikmosť týchto troch konštrukcií je rôzna, v strednom otvore meria 53°. Železné konštrukcie dodala mostáreň </a:t>
            </a:r>
            <a:r>
              <a:rPr lang="sk-SK" altLang="sk-SK" dirty="0" err="1" smtClean="0"/>
              <a:t>Vítkovického</a:t>
            </a:r>
            <a:r>
              <a:rPr lang="sk-SK" altLang="sk-SK" dirty="0" smtClean="0"/>
              <a:t> </a:t>
            </a:r>
            <a:r>
              <a:rPr lang="sk-SK" altLang="sk-SK" dirty="0" err="1" smtClean="0"/>
              <a:t>horního</a:t>
            </a:r>
            <a:r>
              <a:rPr lang="sk-SK" altLang="sk-SK" dirty="0" smtClean="0"/>
              <a:t> a </a:t>
            </a:r>
            <a:r>
              <a:rPr lang="sk-SK" altLang="sk-SK" dirty="0" err="1" smtClean="0"/>
              <a:t>hutního</a:t>
            </a:r>
            <a:r>
              <a:rPr lang="sk-SK" altLang="sk-SK" dirty="0" smtClean="0"/>
              <a:t> </a:t>
            </a:r>
            <a:r>
              <a:rPr lang="sk-SK" altLang="sk-SK" dirty="0" err="1" smtClean="0"/>
              <a:t>ťažiarstva</a:t>
            </a:r>
            <a:r>
              <a:rPr lang="sk-SK" altLang="sk-SK" dirty="0" smtClean="0"/>
              <a:t>.</a:t>
            </a:r>
          </a:p>
          <a:p>
            <a:pPr>
              <a:defRPr/>
            </a:pPr>
            <a:endParaRPr lang="sk-SK" altLang="sk-SK" sz="1050" dirty="0" smtClean="0"/>
          </a:p>
          <a:p>
            <a:pPr>
              <a:defRPr/>
            </a:pPr>
            <a:endParaRPr lang="sk-SK" altLang="sk-SK" dirty="0" smtClean="0"/>
          </a:p>
        </p:txBody>
      </p:sp>
      <p:sp>
        <p:nvSpPr>
          <p:cNvPr id="4301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EBB9DADC-9FE1-452C-A024-0F61588EA3B9}" type="slidenum">
              <a:rPr lang="sk-SK" altLang="sk-SK" smtClean="0"/>
              <a:pPr/>
              <a:t>18</a:t>
            </a:fld>
            <a:endParaRPr lang="sk-SK" altLang="sk-SK"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Zástupný objekt pre obrázok snímky 1"/>
          <p:cNvSpPr>
            <a:spLocks noGrp="1" noRot="1" noChangeAspect="1" noTextEdit="1"/>
          </p:cNvSpPr>
          <p:nvPr>
            <p:ph type="sldImg"/>
          </p:nvPr>
        </p:nvSpPr>
        <p:spPr bwMode="auto">
          <a:xfrm>
            <a:off x="519113" y="1220788"/>
            <a:ext cx="5954712" cy="33512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Najdlhší tunel na trati, meria 230 m. Razený bol belgickou metódou, v krátkom úseku aj rakúskou. Obložený bol len obkladovým murivom z lomového kameňa.</a:t>
            </a:r>
          </a:p>
          <a:p>
            <a:pPr algn="just"/>
            <a:r>
              <a:rPr lang="sk-SK" altLang="sk-SK" smtClean="0"/>
              <a:t>Razený v netlačivom tufovitom andezite, v oblúkoch o polomere  R – 300 m. </a:t>
            </a:r>
          </a:p>
          <a:p>
            <a:pPr algn="just"/>
            <a:endParaRPr lang="sk-SK" altLang="sk-SK" smtClean="0"/>
          </a:p>
        </p:txBody>
      </p:sp>
      <p:sp>
        <p:nvSpPr>
          <p:cNvPr id="4506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AE057CE-0303-4025-B18F-7637DC403B25}" type="slidenum">
              <a:rPr lang="sk-SK" altLang="sk-SK" smtClean="0"/>
              <a:pPr/>
              <a:t>19</a:t>
            </a:fld>
            <a:endParaRPr lang="sk-SK" altLang="sk-SK"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V roku 2025 si v Krupine pripomínajú až tri výročia, ktoré súvisia so železnicou.  Je zaujímavé, že je to vždy v 15. dni v mesiaci.</a:t>
            </a:r>
          </a:p>
          <a:p>
            <a:pPr algn="just"/>
            <a:r>
              <a:rPr lang="sk-SK" altLang="sk-SK" smtClean="0"/>
              <a:t>Asi najvýznamnejšie je to prvé, a to 100 rokov od začatia premávky na trati Krupina – Zvolen.</a:t>
            </a:r>
          </a:p>
          <a:p>
            <a:pPr algn="just"/>
            <a:r>
              <a:rPr lang="sk-SK" altLang="sk-SK" smtClean="0"/>
              <a:t>Ďalšie výročia sa týkajú obnovy, a v tomto roku oslavujú 80 rokov od obnovenia dopravy na trati po 2. svetovej vojne a 70 rokov od uvedenia novej prijímacej budovy do prevádzky.</a:t>
            </a:r>
          </a:p>
          <a:p>
            <a:pPr algn="just"/>
            <a:r>
              <a:rPr lang="sk-SK" altLang="sk-SK" smtClean="0"/>
              <a:t>V roku 1985 si tieto výročia pripomenuli výstavkou fotografií ku dňu železničiarov.</a:t>
            </a:r>
          </a:p>
          <a:p>
            <a:pPr algn="just"/>
            <a:r>
              <a:rPr lang="sk-SK" altLang="sk-SK" smtClean="0"/>
              <a:t>Na obrázku je zápis v pamätnej knihe Krupina z roku 1985.</a:t>
            </a:r>
          </a:p>
          <a:p>
            <a:endParaRPr lang="sk-SK" altLang="sk-SK" smtClean="0"/>
          </a:p>
        </p:txBody>
      </p:sp>
      <p:sp>
        <p:nvSpPr>
          <p:cNvPr id="1024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91BD1E0-F914-443B-BEFC-C3DE208B66DE}" type="slidenum">
              <a:rPr lang="sk-SK" altLang="sk-SK" smtClean="0"/>
              <a:pPr/>
              <a:t>2</a:t>
            </a:fld>
            <a:endParaRPr lang="sk-SK" altLang="sk-SK"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k-SK" altLang="sk-SK" smtClean="0"/>
              <a:t>Dňa 26. augusta 1923 si stav trate a tunelu bol pozrieť aj pán prezident Masaryk.</a:t>
            </a:r>
          </a:p>
          <a:p>
            <a:endParaRPr lang="sk-SK" altLang="sk-SK" smtClean="0"/>
          </a:p>
        </p:txBody>
      </p:sp>
      <p:sp>
        <p:nvSpPr>
          <p:cNvPr id="4710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D76103C-D112-4AE1-956C-3314079B7474}" type="slidenum">
              <a:rPr lang="sk-SK" altLang="sk-SK" smtClean="0"/>
              <a:pPr/>
              <a:t>20</a:t>
            </a:fld>
            <a:endParaRPr lang="sk-SK" altLang="sk-SK"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Zástupný objekt pre obrázok snímky 1"/>
          <p:cNvSpPr>
            <a:spLocks noGrp="1" noRot="1" noChangeAspect="1" noTextEdit="1"/>
          </p:cNvSpPr>
          <p:nvPr>
            <p:ph type="sldImg"/>
          </p:nvPr>
        </p:nvSpPr>
        <p:spPr bwMode="auto">
          <a:xfrm>
            <a:off x="447675" y="1292225"/>
            <a:ext cx="5954713" cy="33512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Most ponad rieku Neresnica</a:t>
            </a:r>
          </a:p>
          <a:p>
            <a:pPr algn="just"/>
            <a:r>
              <a:rPr lang="sk-SK" altLang="sk-SK" smtClean="0"/>
              <a:t>v km 5,600</a:t>
            </a:r>
          </a:p>
          <a:p>
            <a:pPr algn="just"/>
            <a:r>
              <a:rPr lang="sk-SK" altLang="sk-SK" smtClean="0"/>
              <a:t>Mostnú konštrukciu zmontovala Akciová spoločnosť  na stavbu strojov a mostov v Adamove. Rozpätie plechovej konštrukcie je 23,04 m.</a:t>
            </a:r>
          </a:p>
          <a:p>
            <a:endParaRPr lang="sk-SK" altLang="sk-SK" smtClean="0"/>
          </a:p>
        </p:txBody>
      </p:sp>
      <p:sp>
        <p:nvSpPr>
          <p:cNvPr id="4915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8D52DCD9-C4E0-4D3F-A604-64F6CB12FC77}" type="slidenum">
              <a:rPr lang="sk-SK" altLang="sk-SK" smtClean="0"/>
              <a:pPr/>
              <a:t>21</a:t>
            </a:fld>
            <a:endParaRPr lang="sk-SK" altLang="sk-SK"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ŽST Dobrá Niva</a:t>
            </a:r>
          </a:p>
          <a:p>
            <a:pPr algn="just"/>
            <a:r>
              <a:rPr lang="sk-SK" altLang="sk-SK" smtClean="0"/>
              <a:t>v km 12,224</a:t>
            </a:r>
          </a:p>
          <a:p>
            <a:pPr algn="just"/>
            <a:r>
              <a:rPr lang="sk-SK" altLang="sk-SK" smtClean="0"/>
              <a:t>Prijímacia budova s čakárňami, kancelárskymi priestormi, bytom pre správcu stanice, alebo zamestnancov stanice s príslušenstvom. </a:t>
            </a:r>
          </a:p>
          <a:p>
            <a:pPr algn="just"/>
            <a:r>
              <a:rPr lang="sk-SK" altLang="sk-SK" smtClean="0"/>
              <a:t>Zvláštne obytné budovy a hospodárske stavby, tie boli na všetkých staniciach. Sklad s nákladnou rampou. </a:t>
            </a:r>
          </a:p>
          <a:p>
            <a:pPr algn="just"/>
            <a:r>
              <a:rPr lang="sk-SK" altLang="sk-SK" smtClean="0"/>
              <a:t>Vodovody a vodovodné zariadenie pre zbrojenie lokomotív.</a:t>
            </a:r>
          </a:p>
          <a:p>
            <a:endParaRPr lang="sk-SK" altLang="sk-SK" smtClean="0"/>
          </a:p>
        </p:txBody>
      </p:sp>
      <p:sp>
        <p:nvSpPr>
          <p:cNvPr id="5120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EE4001E-8451-4777-B353-11ADC515253B}" type="slidenum">
              <a:rPr lang="sk-SK" altLang="sk-SK" smtClean="0"/>
              <a:pPr/>
              <a:t>22</a:t>
            </a:fld>
            <a:endParaRPr lang="sk-SK" altLang="sk-SK"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Dobronivský viadukt na Barinách</a:t>
            </a:r>
          </a:p>
          <a:p>
            <a:pPr algn="just"/>
            <a:r>
              <a:rPr lang="sk-SK" altLang="sk-SK" smtClean="0"/>
              <a:t>v km 15,898</a:t>
            </a:r>
          </a:p>
          <a:p>
            <a:pPr algn="just"/>
            <a:r>
              <a:rPr lang="sk-SK" altLang="sk-SK" smtClean="0"/>
              <a:t>dĺžka 83 metrov</a:t>
            </a:r>
          </a:p>
          <a:p>
            <a:pPr algn="just"/>
            <a:r>
              <a:rPr lang="sk-SK" altLang="sk-SK" smtClean="0"/>
              <a:t>šesť 11 metrových klenutých otvorov</a:t>
            </a:r>
          </a:p>
          <a:p>
            <a:pPr algn="just"/>
            <a:r>
              <a:rPr lang="sk-SK" altLang="sk-SK" smtClean="0"/>
              <a:t>výška 13,5 m</a:t>
            </a:r>
          </a:p>
          <a:p>
            <a:pPr algn="just"/>
            <a:r>
              <a:rPr lang="sk-SK" altLang="sk-SK" smtClean="0"/>
              <a:t>Je obložený kamenným obkladom,  aby nerušil estetiku zalesnenej krajiny.</a:t>
            </a:r>
          </a:p>
          <a:p>
            <a:pPr algn="just"/>
            <a:endParaRPr lang="sk-SK" altLang="sk-SK" smtClean="0"/>
          </a:p>
        </p:txBody>
      </p:sp>
      <p:sp>
        <p:nvSpPr>
          <p:cNvPr id="5325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E4E5786-146D-4B9D-8E01-41D35622C460}" type="slidenum">
              <a:rPr lang="sk-SK" altLang="sk-SK" smtClean="0"/>
              <a:pPr/>
              <a:t>23</a:t>
            </a:fld>
            <a:endParaRPr lang="sk-SK" altLang="sk-SK"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Dobronivský viadukt na Barinách</a:t>
            </a:r>
          </a:p>
        </p:txBody>
      </p:sp>
      <p:sp>
        <p:nvSpPr>
          <p:cNvPr id="5530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CE99D6A-BCD0-47D3-AAB3-EA3FABD84E78}" type="slidenum">
              <a:rPr lang="sk-SK" altLang="sk-SK" smtClean="0"/>
              <a:pPr/>
              <a:t>24</a:t>
            </a:fld>
            <a:endParaRPr lang="sk-SK" altLang="sk-SK"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z="1100" smtClean="0"/>
              <a:t>Podjazd pred stanicou Pliešovce - Sása</a:t>
            </a:r>
          </a:p>
        </p:txBody>
      </p:sp>
      <p:sp>
        <p:nvSpPr>
          <p:cNvPr id="5734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C5A2D9CD-2E53-4551-8CA9-76007E8B0EAE}" type="slidenum">
              <a:rPr lang="sk-SK" altLang="sk-SK" smtClean="0"/>
              <a:pPr/>
              <a:t>25</a:t>
            </a:fld>
            <a:endParaRPr lang="sk-SK" altLang="sk-SK"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z="1100" smtClean="0"/>
              <a:t>ŽST Pliešovce – Sása, dnes Sása - Pliešovce</a:t>
            </a:r>
          </a:p>
          <a:p>
            <a:pPr algn="just"/>
            <a:r>
              <a:rPr lang="sk-SK" altLang="sk-SK" sz="1100" smtClean="0"/>
              <a:t>v km 19,430</a:t>
            </a:r>
          </a:p>
          <a:p>
            <a:pPr algn="just"/>
            <a:r>
              <a:rPr lang="sk-SK" altLang="sk-SK" sz="1100" smtClean="0"/>
              <a:t>Je najvyššie položenou stanicou na trati, v nadmorskej výške 417,7 m.</a:t>
            </a:r>
          </a:p>
          <a:p>
            <a:pPr algn="just"/>
            <a:r>
              <a:rPr lang="sk-SK" altLang="sk-SK" sz="1100" smtClean="0"/>
              <a:t>V podstate je to taká istá stanica ako Dobrá Niva, len nemá vovodovodné zariadenie pre zbrojenie lokomotív.</a:t>
            </a:r>
          </a:p>
        </p:txBody>
      </p:sp>
      <p:sp>
        <p:nvSpPr>
          <p:cNvPr id="5939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9C9D0180-27E8-49DC-9225-8E13C8B3F859}" type="slidenum">
              <a:rPr lang="sk-SK" altLang="sk-SK" smtClean="0"/>
              <a:pPr/>
              <a:t>26</a:t>
            </a:fld>
            <a:endParaRPr lang="sk-SK" altLang="sk-SK"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Aj keď budova stanice leží v katastri obce Sása, ešte pred otvorením dostala názov Pliešovce – Sása. 5 januára 1925 obyvatelia Sásy vyjadrili nespokojnosť s názvom. Názov Pliešovce začiernili. Aby nedošlo k porušeniu verejného poriadku bolo tu sústredených 20 žandárov. Pri otvorení trate spor s názvom stanice riešil aj minister Stříbrný, musel ale ustúpiť vtedajšiemu pomenovaniu.</a:t>
            </a:r>
          </a:p>
          <a:p>
            <a:pPr algn="just"/>
            <a:r>
              <a:rPr lang="sk-SK" altLang="sk-SK" smtClean="0"/>
              <a:t>Spor sa ťahal ďalšie desaťročia a vyeskaloval v roku 1961, keď sa názov zmenil na Sása čo vyvolalo odpor u obyvateľov Pliešoviec. Aj jedny aj druhí vycestovali do Prahy, písali na ministerstvo, na výbor strany. Spor sa vyostril až tak, že obyvatelia Sásy odmietali odovzdávať mlieko a ošípané na verejné zásobovanie.  Nakoniec sa názov zmenil na Sása – Pliešovce, situácia sa upokojila a názov platí dodnes.</a:t>
            </a:r>
          </a:p>
          <a:p>
            <a:pPr algn="just"/>
            <a:endParaRPr lang="sk-SK" altLang="sk-SK" smtClean="0"/>
          </a:p>
        </p:txBody>
      </p:sp>
      <p:sp>
        <p:nvSpPr>
          <p:cNvPr id="6144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8B434E8-C89F-439C-8D6B-4477CE104E97}" type="slidenum">
              <a:rPr lang="sk-SK" altLang="sk-SK" smtClean="0"/>
              <a:pPr/>
              <a:t>27</a:t>
            </a:fld>
            <a:endParaRPr lang="sk-SK" altLang="sk-SK"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k-SK" altLang="sk-SK" smtClean="0"/>
              <a:t>Babiná – zastávka, neskôr ŽST, v km 25,448</a:t>
            </a:r>
          </a:p>
        </p:txBody>
      </p:sp>
      <p:sp>
        <p:nvSpPr>
          <p:cNvPr id="6349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412CD06-B514-4334-B405-9025656E110F}" type="slidenum">
              <a:rPr lang="sk-SK" altLang="sk-SK" smtClean="0"/>
              <a:pPr/>
              <a:t>28</a:t>
            </a:fld>
            <a:endParaRPr lang="sk-SK" altLang="sk-SK"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k-SK" altLang="sk-SK" smtClean="0"/>
              <a:t>v km 27,6</a:t>
            </a:r>
          </a:p>
          <a:p>
            <a:r>
              <a:rPr lang="sk-SK" altLang="sk-SK" smtClean="0"/>
              <a:t>Dĺžka 120 m</a:t>
            </a:r>
          </a:p>
          <a:p>
            <a:r>
              <a:rPr lang="sk-SK" altLang="sk-SK" smtClean="0"/>
              <a:t>Výška 14 m</a:t>
            </a:r>
          </a:p>
          <a:p>
            <a:r>
              <a:rPr lang="sk-SK" altLang="sk-SK" smtClean="0"/>
              <a:t>Má 9 otvorov so svetlosťou 2x6,0 + 34,0 + 6x8,0 m. Strednú časť tvorí oceľová priehradová konštrukcia rozpätia 35,6m. Nosníky dodala mostáreň Teplické strojírny,  </a:t>
            </a:r>
          </a:p>
          <a:p>
            <a:r>
              <a:rPr lang="sk-SK" altLang="sk-SK" smtClean="0"/>
              <a:t>akc. spol. v Tepliciach- Šánovo.</a:t>
            </a:r>
          </a:p>
          <a:p>
            <a:endParaRPr lang="sk-SK" altLang="sk-SK" smtClean="0"/>
          </a:p>
        </p:txBody>
      </p:sp>
      <p:sp>
        <p:nvSpPr>
          <p:cNvPr id="6554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DC3F125-21A6-4473-B1E3-F1DE77442D57}" type="slidenum">
              <a:rPr lang="sk-SK" altLang="sk-SK" smtClean="0"/>
              <a:pPr/>
              <a:t>29</a:t>
            </a:fld>
            <a:endParaRPr lang="sk-SK" altLang="sk-SK"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dirty="0" smtClean="0"/>
              <a:t>Fotografie z otvorenia výstavy v roku 1985.</a:t>
            </a:r>
          </a:p>
          <a:p>
            <a:pPr algn="just"/>
            <a:r>
              <a:rPr lang="sk-SK" altLang="sk-SK" dirty="0" smtClean="0"/>
              <a:t>Na fotografii vľavo je  náčelník </a:t>
            </a:r>
            <a:r>
              <a:rPr lang="sk-SK" altLang="sk-SK" dirty="0" err="1" smtClean="0"/>
              <a:t>žst</a:t>
            </a:r>
            <a:r>
              <a:rPr lang="sk-SK" altLang="sk-SK" dirty="0" smtClean="0"/>
              <a:t> Šahy  </a:t>
            </a:r>
            <a:r>
              <a:rPr lang="sk-SK" altLang="sk-SK" dirty="0" err="1" smtClean="0"/>
              <a:t>Szúnyok</a:t>
            </a:r>
            <a:r>
              <a:rPr lang="sk-SK" altLang="sk-SK" dirty="0" smtClean="0"/>
              <a:t>.</a:t>
            </a:r>
          </a:p>
          <a:p>
            <a:pPr algn="just"/>
            <a:r>
              <a:rPr lang="sk-SK" altLang="sk-SK" dirty="0" smtClean="0"/>
              <a:t>Na oslavách sa zúčastnili okrem náčelníka ŽST Krupina Ivana </a:t>
            </a:r>
            <a:r>
              <a:rPr lang="sk-SK" altLang="sk-SK" dirty="0" err="1" smtClean="0"/>
              <a:t>Slabeja</a:t>
            </a:r>
            <a:r>
              <a:rPr lang="sk-SK" altLang="sk-SK" dirty="0" smtClean="0"/>
              <a:t>, nie je na obrázku, aj náčelník  Prevádzkového Oddielu Zvolen.</a:t>
            </a:r>
          </a:p>
          <a:p>
            <a:endParaRPr lang="sk-SK" altLang="sk-SK" dirty="0" smtClean="0"/>
          </a:p>
        </p:txBody>
      </p:sp>
      <p:sp>
        <p:nvSpPr>
          <p:cNvPr id="1229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D25E249-4E7E-413B-B217-30096FB60FD7}" type="slidenum">
              <a:rPr lang="sk-SK" altLang="sk-SK" smtClean="0"/>
              <a:pPr/>
              <a:t>3</a:t>
            </a:fld>
            <a:endParaRPr lang="sk-SK" altLang="sk-SK"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Tunel pod Vĺčkom</a:t>
            </a:r>
          </a:p>
          <a:p>
            <a:pPr algn="just"/>
            <a:r>
              <a:rPr lang="sk-SK" altLang="sk-SK" smtClean="0"/>
              <a:t>v km 30,650</a:t>
            </a:r>
          </a:p>
          <a:p>
            <a:pPr algn="just"/>
            <a:r>
              <a:rPr lang="sk-SK" altLang="sk-SK" smtClean="0"/>
              <a:t>Dlhý 123 m (129, 120) – v každom zdroji sa uvádza iná dĺžka. Podľa tabuľky traťových pomerov je dlhý 123 m. Bol razený rakúskou metódou bez výstuže. Obložený je betónom, ukončený v závere klenby pásom šírky 3 m z lomového kameňa.</a:t>
            </a:r>
          </a:p>
          <a:p>
            <a:pPr algn="just"/>
            <a:endParaRPr lang="sk-SK" altLang="sk-SK" smtClean="0"/>
          </a:p>
        </p:txBody>
      </p:sp>
      <p:sp>
        <p:nvSpPr>
          <p:cNvPr id="6758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E2B9EEBA-0B85-4503-92A3-1DAFD323C912}" type="slidenum">
              <a:rPr lang="sk-SK" altLang="sk-SK" smtClean="0"/>
              <a:pPr/>
              <a:t>30</a:t>
            </a:fld>
            <a:endParaRPr lang="sk-SK" altLang="sk-SK"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Tunel pod Vĺčkom - Zo severu</a:t>
            </a:r>
          </a:p>
        </p:txBody>
      </p:sp>
      <p:sp>
        <p:nvSpPr>
          <p:cNvPr id="6963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A7AFA2C-CCB3-4650-8D5B-769B021E825D}" type="slidenum">
              <a:rPr lang="sk-SK" altLang="sk-SK" smtClean="0"/>
              <a:pPr/>
              <a:t>31</a:t>
            </a:fld>
            <a:endParaRPr lang="sk-SK" altLang="sk-SK"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k-SK" altLang="sk-SK" smtClean="0"/>
              <a:t>Tunel pod Vĺčkom</a:t>
            </a:r>
          </a:p>
        </p:txBody>
      </p:sp>
      <p:sp>
        <p:nvSpPr>
          <p:cNvPr id="7168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C06B30E7-5D9F-4254-973B-C457A1B646DE}" type="slidenum">
              <a:rPr lang="sk-SK" altLang="sk-SK" smtClean="0"/>
              <a:pPr/>
              <a:t>32</a:t>
            </a:fld>
            <a:endParaRPr lang="sk-SK" altLang="sk-SK"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Rozpätie železnej konštrukcie ponad rieku Krupinicu a miestnu komunikáciu dosahuje 27,6 + 10,54 m. Ide o prispôsobenú priehradovú železnú konštrukciu, ktorá sa stala nadbytočnou pri nadjazde spojky Radvanice – Rokytnice ponad trať Břeclav – Bohumín pri Přerove. Preto sem bola presunutá pri stavbe trati. Ide o šikmý most. Aj keď leží v priamke, je šikmý pod uhlom  60°. </a:t>
            </a:r>
          </a:p>
          <a:p>
            <a:endParaRPr lang="sk-SK" altLang="sk-SK" smtClean="0"/>
          </a:p>
        </p:txBody>
      </p:sp>
      <p:sp>
        <p:nvSpPr>
          <p:cNvPr id="7373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CE769EA3-1565-4098-9D75-ACA2235DE7BF}" type="slidenum">
              <a:rPr lang="sk-SK" altLang="sk-SK" smtClean="0"/>
              <a:pPr/>
              <a:t>33</a:t>
            </a:fld>
            <a:endParaRPr lang="sk-SK" altLang="sk-SK"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Zástupný objekt pre poznámky 2"/>
          <p:cNvSpPr>
            <a:spLocks noGrp="1"/>
          </p:cNvSpPr>
          <p:nvPr>
            <p:ph type="body" idx="1"/>
          </p:nvPr>
        </p:nvSpPr>
        <p:spPr bwMode="auto">
          <a:xfrm>
            <a:off x="679450" y="4892675"/>
            <a:ext cx="5440363" cy="39100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Plán žst. Krupina </a:t>
            </a:r>
          </a:p>
          <a:p>
            <a:pPr algn="just"/>
            <a:r>
              <a:rPr lang="sk-SK" altLang="sk-SK" smtClean="0"/>
              <a:t>Tento plán je ešte z obdobia, keď trať do Zvolena ešte nebola postavená, je to plán pre trať  Šahy – Krupina. Stanica musela byť prestavaná, kvôli výstavbe novej trate.</a:t>
            </a:r>
          </a:p>
        </p:txBody>
      </p:sp>
      <p:sp>
        <p:nvSpPr>
          <p:cNvPr id="7578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F88CC1A-B4F7-40A2-BBD2-3F8CE573E437}" type="slidenum">
              <a:rPr lang="sk-SK" altLang="sk-SK" smtClean="0"/>
              <a:pPr/>
              <a:t>34</a:t>
            </a:fld>
            <a:endParaRPr lang="sk-SK" altLang="sk-SK"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ŽST Krupina – budova. Fotografia z roku 1924, kde je budova stanice zobrazená ešte pred prestavbou.</a:t>
            </a:r>
          </a:p>
        </p:txBody>
      </p:sp>
      <p:sp>
        <p:nvSpPr>
          <p:cNvPr id="7782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90E5F95-4A42-4C5E-84AE-B0A1721052D9}" type="slidenum">
              <a:rPr lang="sk-SK" altLang="sk-SK" smtClean="0"/>
              <a:pPr/>
              <a:t>35</a:t>
            </a:fld>
            <a:endParaRPr lang="sk-SK" altLang="sk-SK"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Dňa 1.júla 1924 sa začalo s prestavbou stanice, t.j. budovy a celého koľajiska.</a:t>
            </a:r>
          </a:p>
          <a:p>
            <a:pPr algn="just"/>
            <a:r>
              <a:rPr lang="sk-SK" altLang="sk-SK" smtClean="0"/>
              <a:t>Dna 1. novembra 1924 boli aktivované nové kancelárske miestnosti v prijímacej budove.</a:t>
            </a:r>
          </a:p>
          <a:p>
            <a:r>
              <a:rPr lang="sk-SK" altLang="sk-SK" smtClean="0"/>
              <a:t>(Pamätná kniha ŽST Krupina, 1924)</a:t>
            </a:r>
          </a:p>
        </p:txBody>
      </p:sp>
      <p:sp>
        <p:nvSpPr>
          <p:cNvPr id="7987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C4D47DF-8AE6-4550-9ACA-2B79E9642445}" type="slidenum">
              <a:rPr lang="sk-SK" altLang="sk-SK" smtClean="0"/>
              <a:pPr/>
              <a:t>36</a:t>
            </a:fld>
            <a:endParaRPr lang="sk-SK" altLang="sk-SK"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ŽST Krupina</a:t>
            </a:r>
          </a:p>
          <a:p>
            <a:pPr algn="just"/>
            <a:r>
              <a:rPr lang="sk-SK" altLang="sk-SK" smtClean="0"/>
              <a:t>Pri stavbe trate sa vykonala prestavba stanice, adaptácia a prístavba prijímacej budovy. Dostavala sa vodáreň, jednoposchodová obytná budova, hospodárske stavby, rampa pre nakladanie dreva.</a:t>
            </a:r>
          </a:p>
          <a:p>
            <a:pPr algn="just"/>
            <a:r>
              <a:rPr lang="sk-SK" altLang="sk-SK" smtClean="0"/>
              <a:t>Plán prijímacej budovy, ako bude prestavaná.</a:t>
            </a:r>
          </a:p>
          <a:p>
            <a:endParaRPr lang="sk-SK" altLang="sk-SK" smtClean="0"/>
          </a:p>
        </p:txBody>
      </p:sp>
      <p:sp>
        <p:nvSpPr>
          <p:cNvPr id="8192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C6ECF0CD-A35E-4635-860C-D8C982F02F56}" type="slidenum">
              <a:rPr lang="sk-SK" altLang="sk-SK" smtClean="0"/>
              <a:pPr/>
              <a:t>37</a:t>
            </a:fld>
            <a:endParaRPr lang="sk-SK" altLang="sk-SK"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Všetky staničné stavby previedla Spojená stavebná účastinárska spoločnosť v Bratislave.</a:t>
            </a:r>
          </a:p>
          <a:p>
            <a:pPr algn="just"/>
            <a:r>
              <a:rPr lang="sk-SK" altLang="sk-SK" smtClean="0"/>
              <a:t>Prijímacie budovy v nových staniciach majú vstup do budovy oddelený od východu zo stanice, aby sa nemiešali vystupujúci  s nastupujúcimi. Obytné prízemné domy sú riešené ako rodinné domy, kým v Krupine je postavená jednoposchodová obytná budova s bytmi v mestskom štýle. Ku každému bytu, alebo domu patria aj hospodárske stavby ako chliev, kurín, senník a tiež záhradka.  Sú tu aj postavené práčovne  a záchody. Všetky budovy majú aj bleskozvod.</a:t>
            </a:r>
          </a:p>
          <a:p>
            <a:pPr algn="just"/>
            <a:endParaRPr lang="sk-SK" altLang="sk-SK" smtClean="0"/>
          </a:p>
        </p:txBody>
      </p:sp>
      <p:sp>
        <p:nvSpPr>
          <p:cNvPr id="8397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A578BD5-AA8D-491D-9FC9-AF0A64F78652}" type="slidenum">
              <a:rPr lang="sk-SK" altLang="sk-SK" smtClean="0"/>
              <a:pPr/>
              <a:t>38</a:t>
            </a:fld>
            <a:endParaRPr lang="sk-SK" altLang="sk-SK"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Na trati je postavených niekoľko strážnych domčekov, ktoré sú riešené ako obytné dvojdomy. Šesť z nich má aj služobné miestnosti.</a:t>
            </a:r>
          </a:p>
          <a:p>
            <a:pPr algn="just"/>
            <a:endParaRPr lang="sk-SK" altLang="sk-SK" smtClean="0"/>
          </a:p>
        </p:txBody>
      </p:sp>
      <p:sp>
        <p:nvSpPr>
          <p:cNvPr id="8602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19A3CEA-A8A5-4F4A-96D2-FBA0B7D6684E}" type="slidenum">
              <a:rPr lang="sk-SK" altLang="sk-SK" smtClean="0"/>
              <a:pPr/>
              <a:t>39</a:t>
            </a:fld>
            <a:endParaRPr lang="sk-SK" altLang="sk-SK"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Po vzniku prvej ČSSR v roku 1918 Krupina a jej okolie zostali komunikačne odrezané od ostatného územia republiky. </a:t>
            </a:r>
          </a:p>
          <a:p>
            <a:pPr algn="just"/>
            <a:r>
              <a:rPr lang="sk-SK" altLang="sk-SK" smtClean="0"/>
              <a:t>Za Rakúsko-Uhorska, Krupina mala dobré železničné spojenie s Budapešťou cez Šahy. Trať Šahy-Krupina bola daná do prevádzky 6. apríla 1899. </a:t>
            </a:r>
          </a:p>
          <a:p>
            <a:pPr algn="just"/>
            <a:r>
              <a:rPr lang="sk-SK" altLang="sk-SK" smtClean="0"/>
              <a:t>Cieľom výstavby trate bolo zdokonalenie dopravného spojenia veľkého územia na južnom Slovensku. Poštové zásielky z Krupiny do Zvolena sa dopravovali nákladným autom a potraviny a tovar sa dovážali povozmi s konským záprahom. Železničné spojenie so Zvolenom sa stalo nevyhnutnosťou. </a:t>
            </a:r>
          </a:p>
          <a:p>
            <a:pPr algn="just"/>
            <a:r>
              <a:rPr lang="sk-SK" altLang="sk-SK" smtClean="0"/>
              <a:t>Trať bola prvá, ktorá bola postavená podľa zákona  č. 235 Zb. z.a n. z 30. marca 1920 o stavbe nových železných drah.</a:t>
            </a:r>
          </a:p>
          <a:p>
            <a:pPr algn="just"/>
            <a:endParaRPr lang="sk-SK" altLang="sk-SK" smtClean="0"/>
          </a:p>
          <a:p>
            <a:r>
              <a:rPr lang="sk-SK" altLang="sk-SK" i="1" smtClean="0"/>
              <a:t>„Dávno projektovaná trať  Krupina – Zvolen má býti na Slovensku prvou drahou, která se má stavěti. Konají se všechni přípravy. „</a:t>
            </a:r>
            <a:endParaRPr lang="sk-SK" altLang="sk-SK" smtClean="0"/>
          </a:p>
          <a:p>
            <a:r>
              <a:rPr lang="sk-SK" altLang="sk-SK" smtClean="0"/>
              <a:t>(Pamätná kniha ŽST  Krupina, 1923)</a:t>
            </a:r>
          </a:p>
          <a:p>
            <a:pPr algn="just"/>
            <a:endParaRPr lang="sk-SK" altLang="sk-SK" smtClean="0"/>
          </a:p>
          <a:p>
            <a:endParaRPr lang="sk-SK" altLang="sk-SK" smtClean="0"/>
          </a:p>
        </p:txBody>
      </p:sp>
      <p:sp>
        <p:nvSpPr>
          <p:cNvPr id="1434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0E2873D-7BB0-4311-9AE5-2E95350127C7}" type="slidenum">
              <a:rPr lang="sk-SK" altLang="sk-SK" smtClean="0"/>
              <a:pPr/>
              <a:t>4</a:t>
            </a:fld>
            <a:endParaRPr lang="sk-SK" altLang="sk-SK"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Železničný zvršok sa skladá z koľajníc sústavy Xa s čiastočným použitím rozponkových podkladníc. </a:t>
            </a:r>
          </a:p>
          <a:p>
            <a:pPr algn="just"/>
            <a:r>
              <a:rPr lang="sk-SK" altLang="sk-SK" smtClean="0"/>
              <a:t>Koľajnice sú 15.0m metra dlhé a ležia na neimpregnovaných pražcoch. Koľaje na staniciach sú položené na železných pražcoch, mimo stanice na dubových. Od výjazdovej výhybky vo Zvolene až k vjazdovej výhybke v Krupine je položených celkom 37,963 km koľají, 12 kusov výhybiek na železných pražcoch a 8 kusov na drevených. Koľajnice celkovo vážia 3680 t (368 vagónov). Počet dubových prahov je 55.000 kusov.</a:t>
            </a:r>
          </a:p>
          <a:p>
            <a:endParaRPr lang="sk-SK" altLang="sk-SK" smtClean="0"/>
          </a:p>
        </p:txBody>
      </p:sp>
      <p:sp>
        <p:nvSpPr>
          <p:cNvPr id="8806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C8E9007-932E-4FE5-AB82-58DA1A6F4699}" type="slidenum">
              <a:rPr lang="sk-SK" altLang="sk-SK" smtClean="0"/>
              <a:pPr/>
              <a:t>40</a:t>
            </a:fld>
            <a:endParaRPr lang="sk-SK" altLang="sk-SK"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V staniciach na trati neboli vjazdové návesti s predzvesťami. Výmeny týchto staníc boli uzatvárané iba výmennými zámkami. Pre dorozumievanie dopravní bola zriadená jedna telegrafná linka a jedna telefónna.</a:t>
            </a:r>
          </a:p>
          <a:p>
            <a:pPr algn="just"/>
            <a:r>
              <a:rPr lang="sk-SK" altLang="sk-SK" smtClean="0"/>
              <a:t>Schematické znázornenie koľajových a telefónnych zariadení trati Zvolen Krupina, miestnej dráhy v štátnej prevádzke Zvolen – Krupina.</a:t>
            </a:r>
          </a:p>
          <a:p>
            <a:endParaRPr lang="sk-SK" altLang="sk-SK" smtClean="0"/>
          </a:p>
        </p:txBody>
      </p:sp>
      <p:sp>
        <p:nvSpPr>
          <p:cNvPr id="9011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910D5F8-DC04-44F7-BF10-E61847CA6A54}" type="slidenum">
              <a:rPr lang="sk-SK" altLang="sk-SK" smtClean="0"/>
              <a:pPr/>
              <a:t>41</a:t>
            </a:fld>
            <a:endParaRPr lang="sk-SK" altLang="sk-SK"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Napriek tomu, že trať vedie popri riekach Neresnica a Krupina, bol tu problém so zásobovaním vody ako pre napájenie rušňov, tak aj s pitnou. </a:t>
            </a:r>
          </a:p>
          <a:p>
            <a:pPr algn="just"/>
            <a:r>
              <a:rPr lang="sk-SK" altLang="sk-SK" smtClean="0"/>
              <a:t>Nedostatok vody v jednom prípade sa vyriešil cisternou, kde sa zbiera dažďová voda. </a:t>
            </a:r>
          </a:p>
          <a:p>
            <a:pPr algn="just"/>
            <a:r>
              <a:rPr lang="sk-SK" altLang="sk-SK" smtClean="0"/>
              <a:t>Pre vodáreň na stanici Dobrá Niva bola vyhĺbená 15,7 m studňa a na dne rozšírená dvoma štôlňami. Táto studňa bola dostačujúca. Voda zo studne sa tlačí potrubím do vodojemu do výšky 29 m a odtiaľ  k dvom Spitznerovým vodným žeriavom, k výtokovým stojanom, vodovodným kohútikom na nástupištiach, v prijímacej budove v obytných domoch ale aj v práčovniach.</a:t>
            </a:r>
          </a:p>
          <a:p>
            <a:endParaRPr lang="sk-SK" altLang="sk-SK" smtClean="0"/>
          </a:p>
        </p:txBody>
      </p:sp>
      <p:sp>
        <p:nvSpPr>
          <p:cNvPr id="9216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90550284-C028-4A4E-BA5D-AFCC49916465}" type="slidenum">
              <a:rPr lang="sk-SK" altLang="sk-SK" smtClean="0"/>
              <a:pPr/>
              <a:t>42</a:t>
            </a:fld>
            <a:endParaRPr lang="sk-SK" altLang="sk-SK"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Na stanici Pliešovce Sása, musela byť vyhĺbená až 19 m hlboká studňa. Odtiaľto sa vytláča do betónovej nádrže na výšku 42m. Nádrž je umiestnená vedľa prijímacej budovy a je vybavená ručnou pumpou pre prípad požiaru.</a:t>
            </a:r>
          </a:p>
          <a:p>
            <a:pPr algn="just"/>
            <a:r>
              <a:rPr lang="sk-SK" altLang="sk-SK" smtClean="0"/>
              <a:t>Na stanici Babiná bola vykopaná studňa s pumpou a v Krupine bol zriadený vežový železobetónový vodojem.</a:t>
            </a:r>
          </a:p>
          <a:p>
            <a:endParaRPr lang="sk-SK" altLang="sk-SK" smtClean="0"/>
          </a:p>
        </p:txBody>
      </p:sp>
      <p:sp>
        <p:nvSpPr>
          <p:cNvPr id="9421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AAF8D9B-D075-430B-8433-5072054AD67D}" type="slidenum">
              <a:rPr lang="sk-SK" altLang="sk-SK" smtClean="0"/>
              <a:pPr/>
              <a:t>43</a:t>
            </a:fld>
            <a:endParaRPr lang="sk-SK" altLang="sk-SK"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Na stavbe pracovalo 900 robotníkov, ktorí premiestnili 800 000 m</a:t>
            </a:r>
            <a:r>
              <a:rPr lang="sk-SK" altLang="sk-SK" baseline="30000" smtClean="0"/>
              <a:t>3</a:t>
            </a:r>
            <a:r>
              <a:rPr lang="sk-SK" altLang="sk-SK" smtClean="0"/>
              <a:t> zeminy a spotrebovali 50 000 m</a:t>
            </a:r>
            <a:r>
              <a:rPr lang="sk-SK" altLang="sk-SK" baseline="30000" smtClean="0"/>
              <a:t>3 </a:t>
            </a:r>
            <a:r>
              <a:rPr lang="sk-SK" altLang="sk-SK" smtClean="0"/>
              <a:t>muriva a betónu. Mechanizmov veľa nebolo, jedinými pomocníkmi boli krompáče, lopaty a huntíky.</a:t>
            </a:r>
          </a:p>
          <a:p>
            <a:pPr algn="just"/>
            <a:r>
              <a:rPr lang="sk-SK" altLang="sk-SK" smtClean="0"/>
              <a:t>Obrázok z výstavby trate Zvolen – Krupina, ktorý je tu na ilustráciu pracovných podmienok. </a:t>
            </a:r>
          </a:p>
          <a:p>
            <a:pPr algn="just"/>
            <a:endParaRPr lang="sk-SK" altLang="sk-SK" smtClean="0"/>
          </a:p>
        </p:txBody>
      </p:sp>
      <p:sp>
        <p:nvSpPr>
          <p:cNvPr id="9626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CB258CD-7A45-4287-80F5-3B3F758ABECF}" type="slidenum">
              <a:rPr lang="sk-SK" altLang="sk-SK" smtClean="0"/>
              <a:pPr/>
              <a:t>44</a:t>
            </a:fld>
            <a:endParaRPr lang="sk-SK" altLang="sk-SK"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Mzdy boli nízke, často dochádzalo k prerušeniu prác pre nedostatok finančných prostriedkov, čo viedlo k prepúšťaniu. Napr.na babinskom úseku, v auguste 1924 bolo prepustených až 500 robotníkov. Napriek tomu sa na mzdách vyplatilo 25 mil. Kč.</a:t>
            </a:r>
          </a:p>
          <a:p>
            <a:pPr algn="just"/>
            <a:r>
              <a:rPr lang="sk-SK" altLang="sk-SK" smtClean="0"/>
              <a:t>Obrázok z výstavby trate Zvolen – Krupina, ktorý je tu na ilustráciu pracovných podmienok. </a:t>
            </a:r>
          </a:p>
          <a:p>
            <a:pPr algn="just"/>
            <a:endParaRPr lang="sk-SK" altLang="sk-SK" smtClean="0"/>
          </a:p>
          <a:p>
            <a:endParaRPr lang="sk-SK" altLang="sk-SK" smtClean="0"/>
          </a:p>
        </p:txBody>
      </p:sp>
      <p:sp>
        <p:nvSpPr>
          <p:cNvPr id="9830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108DBEE-5594-40D5-9236-8C0DF4EF2B4B}" type="slidenum">
              <a:rPr lang="sk-SK" altLang="sk-SK" smtClean="0"/>
              <a:pPr/>
              <a:t>45</a:t>
            </a:fld>
            <a:endParaRPr lang="sk-SK" altLang="sk-SK"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Obrázky z výstavby trate Zvolen – Krupina, ktoré sú tu na ilustráciu pracovných podmienok. </a:t>
            </a:r>
          </a:p>
          <a:p>
            <a:endParaRPr lang="sk-SK" altLang="sk-SK" smtClean="0"/>
          </a:p>
          <a:p>
            <a:endParaRPr lang="sk-SK" altLang="sk-SK" smtClean="0"/>
          </a:p>
        </p:txBody>
      </p:sp>
      <p:sp>
        <p:nvSpPr>
          <p:cNvPr id="10035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2CDC803-DB2F-45BA-B706-D16E6139AA47}" type="slidenum">
              <a:rPr lang="sk-SK" altLang="sk-SK" smtClean="0"/>
              <a:pPr/>
              <a:t>46</a:t>
            </a:fld>
            <a:endParaRPr lang="sk-SK" altLang="sk-SK"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Stavbu sprevádzalo aj niekoľko štrajkov, najmä kvôli už vyššie spomenutým dôvodom.</a:t>
            </a:r>
          </a:p>
          <a:p>
            <a:pPr algn="just"/>
            <a:r>
              <a:rPr lang="sk-SK" altLang="sk-SK" smtClean="0"/>
              <a:t>Marec 1923 – štrajk na 5. úseku za zvýšenie miezd</a:t>
            </a:r>
          </a:p>
          <a:p>
            <a:pPr algn="just"/>
            <a:r>
              <a:rPr lang="sk-SK" altLang="sk-SK" smtClean="0"/>
              <a:t>Máj 1924 – štrajk na 3. úseku za dodržiavanie kolektívnej zmluvy</a:t>
            </a:r>
          </a:p>
          <a:p>
            <a:pPr algn="just"/>
            <a:r>
              <a:rPr lang="sk-SK" altLang="sk-SK" smtClean="0"/>
              <a:t>1924 – štrajky na celej trati za dodržiavanie 8 hodinového pracovného času a proti prepúšťaniu</a:t>
            </a:r>
          </a:p>
          <a:p>
            <a:endParaRPr lang="sk-SK" altLang="sk-SK" smtClean="0"/>
          </a:p>
        </p:txBody>
      </p:sp>
      <p:sp>
        <p:nvSpPr>
          <p:cNvPr id="10240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8CE07128-01E6-420F-9FA0-21D93531BD8D}" type="slidenum">
              <a:rPr lang="sk-SK" altLang="sk-SK" smtClean="0"/>
              <a:pPr/>
              <a:t>47</a:t>
            </a:fld>
            <a:endParaRPr lang="sk-SK" altLang="sk-SK"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Zástupný objekt pre poznámky 2"/>
          <p:cNvSpPr>
            <a:spLocks noGrp="1"/>
          </p:cNvSpPr>
          <p:nvPr>
            <p:ph type="body" idx="1"/>
          </p:nvPr>
        </p:nvSpPr>
        <p:spPr/>
        <p:txBody>
          <a:bodyPr/>
          <a:lstStyle/>
          <a:p>
            <a:pPr algn="just">
              <a:defRPr/>
            </a:pPr>
            <a:r>
              <a:rPr lang="sk-SK" altLang="sk-SK" dirty="0" smtClean="0"/>
              <a:t>Smrteľné pracovné úrazy</a:t>
            </a:r>
          </a:p>
          <a:p>
            <a:pPr marL="285750" indent="-285750" algn="just">
              <a:buFont typeface="Arial" panose="020B0604020202020204" pitchFamily="34" charset="0"/>
              <a:buChar char="•"/>
              <a:defRPr/>
            </a:pPr>
            <a:r>
              <a:rPr lang="sk-SK" altLang="sk-SK" dirty="0" smtClean="0"/>
              <a:t>6.júna 1923 o 15,30 v záreze Krupina – Rybníky 26-ročný robotník  spadol z vrchu zárezu priamo na koľajnice, po ktorých išli </a:t>
            </a:r>
            <a:r>
              <a:rPr lang="sk-SK" altLang="sk-SK" dirty="0" err="1" smtClean="0"/>
              <a:t>hunty</a:t>
            </a:r>
            <a:r>
              <a:rPr lang="sk-SK" altLang="sk-SK" dirty="0" smtClean="0"/>
              <a:t> naložené materiálom. Prešli mu cez hruď a na mieste ho usmrtili</a:t>
            </a:r>
          </a:p>
          <a:p>
            <a:pPr marL="285750" indent="-285750" algn="just">
              <a:buFont typeface="Arial" panose="020B0604020202020204" pitchFamily="34" charset="0"/>
              <a:buChar char="•"/>
              <a:defRPr/>
            </a:pPr>
            <a:r>
              <a:rPr lang="sk-SK" altLang="sk-SK" dirty="0" smtClean="0"/>
              <a:t>7.februára 1924 o 17,00 v Krupinici 25-ročný robotník odstraňoval veľkú skalu, ktorá ho privalila a na mieste usmrtila</a:t>
            </a:r>
          </a:p>
          <a:p>
            <a:pPr>
              <a:defRPr/>
            </a:pPr>
            <a:endParaRPr lang="sk-SK" dirty="0"/>
          </a:p>
        </p:txBody>
      </p:sp>
      <p:sp>
        <p:nvSpPr>
          <p:cNvPr id="10445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B689A9D5-B355-4DC4-A6C7-25801DF7DF2D}" type="slidenum">
              <a:rPr lang="sk-SK" altLang="sk-SK" smtClean="0"/>
              <a:pPr/>
              <a:t>48</a:t>
            </a:fld>
            <a:endParaRPr lang="sk-SK" altLang="sk-SK"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Napriek všetkým problémom, sa usporiadala zábava pri príležitosti ukončenia stavby v auguste 1924.</a:t>
            </a:r>
          </a:p>
        </p:txBody>
      </p:sp>
      <p:sp>
        <p:nvSpPr>
          <p:cNvPr id="10650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7898A5D-14DA-4FBB-B172-A7B32C2EA7B9}" type="slidenum">
              <a:rPr lang="sk-SK" altLang="sk-SK" smtClean="0"/>
              <a:pPr/>
              <a:t>49</a:t>
            </a:fld>
            <a:endParaRPr lang="sk-SK" altLang="sk-SK"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Pri stavbe trate nebolo možné použiť staršie trasovacie návrhy z dôb MÁV. Preto Ministerstvo železníc v Prahe vyhlásilo v septembri 1919 verejnú súťaž na vypracovanie detailného projektu na stavbu trate Zvolen – Krupina. Projekt železničnej trate vypracoval Ing. A. Zdráhal. Projekt bol trochu upravený stavebnou správou, skrátila sa dĺžka trate z 35 km na 33,796 km, znížené stúpanie z 15‰ na 14‰ a tým pádom sa aj zmenšil objem premiestnenej zeminy o 110.000 m</a:t>
            </a:r>
            <a:r>
              <a:rPr lang="sk-SK" altLang="sk-SK" baseline="30000" smtClean="0"/>
              <a:t>3</a:t>
            </a:r>
            <a:r>
              <a:rPr lang="sk-SK" altLang="sk-SK" smtClean="0"/>
              <a:t>. </a:t>
            </a:r>
          </a:p>
        </p:txBody>
      </p:sp>
      <p:sp>
        <p:nvSpPr>
          <p:cNvPr id="1638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E45FD7B-AC9B-475C-9EBF-D2A59C118615}" type="slidenum">
              <a:rPr lang="sk-SK" altLang="sk-SK" smtClean="0"/>
              <a:pPr/>
              <a:t>5</a:t>
            </a:fld>
            <a:endParaRPr lang="sk-SK" altLang="sk-SK"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Zástupný objekt pre poznámky 2"/>
          <p:cNvSpPr>
            <a:spLocks noGrp="1"/>
          </p:cNvSpPr>
          <p:nvPr>
            <p:ph type="body" idx="1"/>
          </p:nvPr>
        </p:nvSpPr>
        <p:spPr bwMode="auto">
          <a:xfrm>
            <a:off x="679450" y="4748213"/>
            <a:ext cx="5440363" cy="39100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Počas výstavby trate, pri hľadaní vhodného kameňa pre stavbu, sa v okolí našiel čierny andezit. Konkrétne ho objavili kamenári, jeden talianskeho pôvodu Marcello Colosetti a druhý Ján Šimánek v roku 1924 na vrchu Ficberk. 14. januára 1925 dostali aj povolenie na ťažbu kameňa a jeho spracovanie. Čierny andezit je vhodný na výrobu pomníkov a dlažobných kociek. </a:t>
            </a:r>
          </a:p>
          <a:p>
            <a:pPr algn="just"/>
            <a:endParaRPr lang="sk-SK" altLang="sk-SK" smtClean="0"/>
          </a:p>
        </p:txBody>
      </p:sp>
      <p:sp>
        <p:nvSpPr>
          <p:cNvPr id="10854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BC85ED4B-52B4-4ADE-83DC-5E3D57C248DD}" type="slidenum">
              <a:rPr lang="sk-SK" altLang="sk-SK" smtClean="0"/>
              <a:pPr/>
              <a:t>50</a:t>
            </a:fld>
            <a:endParaRPr lang="sk-SK" altLang="sk-SK"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Stavba dráhy od novembra 1923 bol prerušená pre dážď. Robotníci odišli domov. V decembri 1923, v januári až marci 1924 boli také mrazy, že sa pracovať nedalo. Práce boli obnovené až koncom marca 1924.</a:t>
            </a:r>
          </a:p>
        </p:txBody>
      </p:sp>
      <p:sp>
        <p:nvSpPr>
          <p:cNvPr id="11059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44B1A51-AB7B-4E65-A145-B80D1BDCEF7F}" type="slidenum">
              <a:rPr lang="sk-SK" altLang="sk-SK" smtClean="0"/>
              <a:pPr/>
              <a:t>51</a:t>
            </a:fld>
            <a:endParaRPr lang="sk-SK" altLang="sk-SK"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Celkové stavebné náklady boli podľa jedného zdroja 75, podľa iného 76 mil. Kč. Teda na jeden kilometer trate to vychádzalo približne na 2,2 mil. Kč.</a:t>
            </a:r>
          </a:p>
          <a:p>
            <a:pPr algn="just"/>
            <a:endParaRPr lang="sk-SK" altLang="sk-SK" smtClean="0"/>
          </a:p>
        </p:txBody>
      </p:sp>
      <p:sp>
        <p:nvSpPr>
          <p:cNvPr id="11264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50ACBDDE-DFF2-4E11-9ECB-B49AB84E3EE0}" type="slidenum">
              <a:rPr lang="sk-SK" altLang="sk-SK" smtClean="0"/>
              <a:pPr/>
              <a:t>52</a:t>
            </a:fld>
            <a:endParaRPr lang="sk-SK" altLang="sk-SK"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18. decembra prišli zo Zvolena dva stroje po novej trati, ktorými sa robila zaťažkávacia skúška. Prišli o 14 hodine a 6 minúte a po vyzbrojení uhlím a vodou odišli o 15 hodine a 9 minúte naspäť do Zvolena.</a:t>
            </a:r>
          </a:p>
          <a:p>
            <a:pPr algn="just"/>
            <a:r>
              <a:rPr lang="sk-SK" altLang="sk-SK" smtClean="0"/>
              <a:t>17., 18. a 19. decembra bola kolaudácia novej trate. Tunajšiemu, V. úseku bola udelená pokuta pre rôzne stavebné závady. </a:t>
            </a:r>
          </a:p>
          <a:p>
            <a:pPr algn="just"/>
            <a:r>
              <a:rPr lang="sk-SK" altLang="sk-SK" smtClean="0"/>
              <a:t>(Pamätná kniha ŽST Krupina, 1924)</a:t>
            </a:r>
          </a:p>
        </p:txBody>
      </p:sp>
      <p:sp>
        <p:nvSpPr>
          <p:cNvPr id="11469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641F416-76A2-4A2B-8DE9-CAF0D4F461E9}" type="slidenum">
              <a:rPr lang="sk-SK" altLang="sk-SK" smtClean="0"/>
              <a:pPr/>
              <a:t>53</a:t>
            </a:fld>
            <a:endParaRPr lang="sk-SK" altLang="sk-SK"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Dňa 19. decembra prišli do Krupiny prvou skúšobnou jazdou sekčný šéf Iserle Josef, Dr. Koněrza a Dr. Bartoň Emil od ústrednej stavebnej správy a prednosta stavebnej správy zvolenskej ústredný inšpektor Ing. Pavlíček Matěj.</a:t>
            </a:r>
          </a:p>
          <a:p>
            <a:pPr algn="just"/>
            <a:r>
              <a:rPr lang="sk-SK" altLang="sk-SK" smtClean="0"/>
              <a:t>3. januára z krupinskej stanice odišiel tzv. obsadzovací vlak o 9 hodine, ktorý rozviezol do staníc nielen personál, ale aj nábytok, inventár a pod. Tento vlak ťahal rušeň série 423, mal 25 vozňov o váhe 340 ton. Zástupcovia všetkých riaditeľských oddelení boli prítomní.</a:t>
            </a:r>
          </a:p>
          <a:p>
            <a:pPr algn="just"/>
            <a:r>
              <a:rPr lang="sk-SK" altLang="sk-SK" smtClean="0"/>
              <a:t>(Pamätná kniha ŽST Krupina, 1924)</a:t>
            </a:r>
          </a:p>
          <a:p>
            <a:pPr algn="just"/>
            <a:r>
              <a:rPr lang="sk-SK" altLang="sk-SK" smtClean="0"/>
              <a:t>Na obrázku skúšobný vlak.</a:t>
            </a:r>
          </a:p>
        </p:txBody>
      </p:sp>
      <p:sp>
        <p:nvSpPr>
          <p:cNvPr id="11674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8089ABF4-2991-426D-850E-7004FA2AF5C1}" type="slidenum">
              <a:rPr lang="sk-SK" altLang="sk-SK" smtClean="0"/>
              <a:pPr/>
              <a:t>54</a:t>
            </a:fld>
            <a:endParaRPr lang="sk-SK" altLang="sk-SK"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Obežník, ktorý vydalo Riaditeľstvo štátnych železníc v Bratislave o tom, že 15.1. 1925 bude slávnostne zahájená doprava na trati Zvolen Krupina. Obsahuje podrobný program tejto trasy so zastávkami a časmi pobytu na jednotlivých staniciach či objektoch. Napr. Neresnický tunel bude osvetlený a bude prehliadka tunela v trvaní 20 minút, alebo na niektorých staniciach, napr. Na stanici Dobrá Niva, budú príhovory a prehliadka stanice v trvaní 30 min. atď.</a:t>
            </a:r>
          </a:p>
          <a:p>
            <a:pPr algn="just"/>
            <a:r>
              <a:rPr lang="sk-SK" altLang="sk-SK" smtClean="0"/>
              <a:t>K tomu sú tu cestovné poriadky zvláštnych vlakov. Jeden privážal hostí na slávnosť otvorenia trate a druhý je pre slávnostný vlak.</a:t>
            </a:r>
          </a:p>
          <a:p>
            <a:pPr algn="just"/>
            <a:endParaRPr lang="sk-SK" altLang="sk-SK" smtClean="0"/>
          </a:p>
        </p:txBody>
      </p:sp>
      <p:sp>
        <p:nvSpPr>
          <p:cNvPr id="11878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B53AFD11-0015-442C-8387-DEAE78C775F9}" type="slidenum">
              <a:rPr lang="sk-SK" altLang="sk-SK" smtClean="0"/>
              <a:pPr/>
              <a:t>55</a:t>
            </a:fld>
            <a:endParaRPr lang="sk-SK" altLang="sk-SK"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k-SK" altLang="sk-SK" smtClean="0"/>
              <a:t>Pozvánka na slávnostnú jazdu k zahájeniu prevádzky na trati pre Dr. Ing. Emila Bartoně.</a:t>
            </a:r>
          </a:p>
          <a:p>
            <a:endParaRPr lang="sk-SK" altLang="sk-SK" smtClean="0"/>
          </a:p>
        </p:txBody>
      </p:sp>
      <p:sp>
        <p:nvSpPr>
          <p:cNvPr id="12083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F3B75E3-C18B-46CD-B6B8-DA0159669C95}" type="slidenum">
              <a:rPr lang="sk-SK" altLang="sk-SK" smtClean="0"/>
              <a:pPr/>
              <a:t>56</a:t>
            </a:fld>
            <a:endParaRPr lang="sk-SK" altLang="sk-SK"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V archíve sa zachoval aj podrobnejší program slávnosti zahájenia otvorenia novej trate v Krupine. Pôvodcom je okresný úrad a podrobne opisuje priebeh udalosti od príchodu slávnostného vlaku až po jeho odchod. – týka sa ŽST Krupina.</a:t>
            </a:r>
          </a:p>
        </p:txBody>
      </p:sp>
      <p:sp>
        <p:nvSpPr>
          <p:cNvPr id="12288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9EEB2F3-199A-416C-BE24-5E3E2350EBFF}" type="slidenum">
              <a:rPr lang="sk-SK" altLang="sk-SK" smtClean="0"/>
              <a:pPr/>
              <a:t>57</a:t>
            </a:fld>
            <a:endParaRPr lang="sk-SK" altLang="sk-SK"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k-SK" altLang="sk-SK" smtClean="0"/>
              <a:t>Na obrázku je plán stanice Krupina s vyznačenými miestami, kde kto má stáť pri slávnostnom zahájení prevádzky na trati.</a:t>
            </a:r>
          </a:p>
          <a:p>
            <a:endParaRPr lang="sk-SK" altLang="sk-SK" smtClean="0"/>
          </a:p>
        </p:txBody>
      </p:sp>
      <p:sp>
        <p:nvSpPr>
          <p:cNvPr id="12493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1A1605B-4B8D-4EAF-AE5E-865C1C7586DE}" type="slidenum">
              <a:rPr lang="sk-SK" altLang="sk-SK" smtClean="0"/>
              <a:pPr/>
              <a:t>58</a:t>
            </a:fld>
            <a:endParaRPr lang="sk-SK" altLang="sk-SK"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Rozkaz čís. 107 – V  k zahájeniu prevádzky na trati, ktorý vydalo Riaditeľstvo štátnych železníc v Bratislave.</a:t>
            </a:r>
          </a:p>
          <a:p>
            <a:pPr algn="just"/>
            <a:r>
              <a:rPr lang="sk-SK" altLang="sk-SK" smtClean="0"/>
              <a:t>Trať je pridelená : </a:t>
            </a:r>
          </a:p>
          <a:p>
            <a:pPr algn="just"/>
            <a:r>
              <a:rPr lang="sk-SK" altLang="sk-SK" smtClean="0"/>
              <a:t>Výtopni vo Zvolene, odboru pre udržiavanie dráhy vo Zvolene, návestnému majstrovi a návestnému zámočníkovi vo Zvolene a kontrolórovi pre udržiavanie dráhy v Banskej Bystrici.</a:t>
            </a:r>
          </a:p>
          <a:p>
            <a:pPr algn="just"/>
            <a:r>
              <a:rPr lang="sk-SK" altLang="sk-SK" smtClean="0"/>
              <a:t>Osobné vlaky na trati Zvolen – Krupina  pôjdu rýchlosťou 40 km/hod, nákladné vlaky 25 km/hod.</a:t>
            </a:r>
          </a:p>
        </p:txBody>
      </p:sp>
      <p:sp>
        <p:nvSpPr>
          <p:cNvPr id="12698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EDBCD8F0-1EBD-4367-907B-8BAA1931FA29}" type="slidenum">
              <a:rPr lang="sk-SK" altLang="sk-SK" smtClean="0"/>
              <a:pPr/>
              <a:t>59</a:t>
            </a:fld>
            <a:endParaRPr lang="sk-SK" altLang="sk-SK"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Zástupný objekt pre poznámky 2"/>
          <p:cNvSpPr>
            <a:spLocks noGrp="1"/>
          </p:cNvSpPr>
          <p:nvPr>
            <p:ph type="body" idx="1"/>
          </p:nvPr>
        </p:nvSpPr>
        <p:spPr bwMode="auto">
          <a:xfrm>
            <a:off x="422275" y="4821238"/>
            <a:ext cx="5954713" cy="3867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k-SK" altLang="sk-SK" smtClean="0"/>
          </a:p>
          <a:p>
            <a:endParaRPr lang="sk-SK" altLang="sk-SK" smtClean="0"/>
          </a:p>
        </p:txBody>
      </p:sp>
      <p:sp>
        <p:nvSpPr>
          <p:cNvPr id="1843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C8A40FAC-93E8-4F7B-964F-9C3E89E2F980}" type="slidenum">
              <a:rPr lang="sk-SK" altLang="sk-SK" smtClean="0"/>
              <a:pPr/>
              <a:t>6</a:t>
            </a:fld>
            <a:endParaRPr lang="sk-SK" altLang="sk-SK" smtClean="0"/>
          </a:p>
        </p:txBody>
      </p:sp>
      <p:sp>
        <p:nvSpPr>
          <p:cNvPr id="18437" name="Obdĺžnik 1"/>
          <p:cNvSpPr>
            <a:spLocks noChangeArrowheads="1"/>
          </p:cNvSpPr>
          <p:nvPr/>
        </p:nvSpPr>
        <p:spPr bwMode="auto">
          <a:xfrm>
            <a:off x="519113" y="4892675"/>
            <a:ext cx="58578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just">
              <a:spcBef>
                <a:spcPct val="30000"/>
              </a:spcBef>
              <a:defRPr/>
            </a:pPr>
            <a:r>
              <a:rPr lang="sk-SK" altLang="sk-SK" sz="1200" dirty="0">
                <a:latin typeface="+mn-lt"/>
                <a:cs typeface="+mn-cs"/>
              </a:rPr>
              <a:t>Rozhodnutím ministerstva (pravdepodobne ministerstvo verejných prác) bolo v roku 1922 udelené právo záberu pozemkov podľa uhorského zákona z roku 1881. Vykúpených bolo celkovo 89 </a:t>
            </a:r>
            <a:r>
              <a:rPr lang="sk-SK" altLang="sk-SK" sz="1200" dirty="0" smtClean="0">
                <a:latin typeface="+mn-lt"/>
                <a:cs typeface="+mn-cs"/>
              </a:rPr>
              <a:t>ha,  </a:t>
            </a:r>
            <a:r>
              <a:rPr lang="sk-SK" altLang="sk-SK" sz="1200" dirty="0">
                <a:latin typeface="+mn-lt"/>
                <a:cs typeface="+mn-cs"/>
              </a:rPr>
              <a:t>25a </a:t>
            </a:r>
            <a:r>
              <a:rPr lang="sk-SK" altLang="sk-SK" sz="1200" dirty="0" smtClean="0">
                <a:latin typeface="+mn-lt"/>
                <a:cs typeface="+mn-cs"/>
              </a:rPr>
              <a:t> a </a:t>
            </a:r>
            <a:r>
              <a:rPr lang="sk-SK" altLang="sk-SK" sz="1200" dirty="0">
                <a:latin typeface="+mn-lt"/>
                <a:cs typeface="+mn-cs"/>
              </a:rPr>
              <a:t>57 </a:t>
            </a:r>
            <a:r>
              <a:rPr lang="sk-SK" altLang="sk-SK" sz="1200" dirty="0" smtClean="0">
                <a:latin typeface="+mn-lt"/>
                <a:cs typeface="+mn-cs"/>
              </a:rPr>
              <a:t>m</a:t>
            </a:r>
            <a:r>
              <a:rPr lang="sk-SK" sz="1200" baseline="30000" dirty="0" smtClean="0"/>
              <a:t>2</a:t>
            </a:r>
            <a:r>
              <a:rPr lang="sk-SK" altLang="sk-SK" sz="1200" dirty="0" smtClean="0">
                <a:latin typeface="+mn-lt"/>
                <a:cs typeface="+mn-cs"/>
              </a:rPr>
              <a:t>.  </a:t>
            </a:r>
            <a:r>
              <a:rPr lang="sk-SK" altLang="sk-SK" sz="1200" dirty="0">
                <a:latin typeface="+mn-lt"/>
                <a:cs typeface="+mn-cs"/>
              </a:rPr>
              <a:t>Geologický výskum urobil Dr. </a:t>
            </a:r>
            <a:r>
              <a:rPr lang="sk-SK" altLang="sk-SK" sz="1200" dirty="0" err="1">
                <a:latin typeface="+mn-lt"/>
                <a:cs typeface="+mn-cs"/>
              </a:rPr>
              <a:t>Jos</a:t>
            </a:r>
            <a:r>
              <a:rPr lang="sk-SK" altLang="sk-SK" sz="1200" dirty="0">
                <a:latin typeface="+mn-lt"/>
                <a:cs typeface="+mn-cs"/>
              </a:rPr>
              <a:t>. </a:t>
            </a:r>
            <a:r>
              <a:rPr lang="sk-SK" altLang="sk-SK" sz="1200" dirty="0" err="1" smtClean="0">
                <a:latin typeface="+mn-lt"/>
                <a:cs typeface="+mn-cs"/>
              </a:rPr>
              <a:t>Pluhař</a:t>
            </a:r>
            <a:r>
              <a:rPr lang="sk-SK" altLang="sk-SK" sz="1200" dirty="0" smtClean="0">
                <a:latin typeface="+mn-lt"/>
                <a:cs typeface="+mn-cs"/>
              </a:rPr>
              <a:t>.</a:t>
            </a:r>
            <a:endParaRPr lang="sk-SK" altLang="sk-SK" sz="1200" dirty="0">
              <a:latin typeface="+mn-lt"/>
              <a:cs typeface="+mn-cs"/>
            </a:endParaRPr>
          </a:p>
          <a:p>
            <a:pPr>
              <a:defRPr/>
            </a:pPr>
            <a:endParaRPr lang="sk-SK" altLang="sk-SK"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Zástupný objekt pre poznámky 2"/>
          <p:cNvSpPr>
            <a:spLocks noGrp="1"/>
          </p:cNvSpPr>
          <p:nvPr>
            <p:ph type="body" idx="1"/>
          </p:nvPr>
        </p:nvSpPr>
        <p:spPr/>
        <p:txBody>
          <a:bodyPr/>
          <a:lstStyle/>
          <a:p>
            <a:pPr algn="just">
              <a:defRPr/>
            </a:pPr>
            <a:r>
              <a:rPr lang="sk-SK" dirty="0" smtClean="0"/>
              <a:t>Zahájenie prevádzky na trati Zvolen – Krupina bolo zverejnené v Úradnom vestníku ministerstva železníc 10. januára 1925.</a:t>
            </a:r>
          </a:p>
          <a:p>
            <a:pPr algn="just">
              <a:defRPr/>
            </a:pPr>
            <a:r>
              <a:rPr lang="sk-SK" dirty="0" smtClean="0"/>
              <a:t>Trať je pridelená Riaditeľstvu štátnych dráh v Bratislave a služba sa organizuje takto :</a:t>
            </a:r>
          </a:p>
          <a:p>
            <a:pPr marL="171450" indent="-171450" algn="just">
              <a:buFontTx/>
              <a:buChar char="-"/>
              <a:defRPr/>
            </a:pPr>
            <a:r>
              <a:rPr lang="sk-SK" dirty="0" smtClean="0"/>
              <a:t>Službu udržiavaciu a kontrolnú – odbor pre udržiavanie dráhy vo Zvolene</a:t>
            </a:r>
          </a:p>
          <a:p>
            <a:pPr marL="171450" indent="-171450" algn="just">
              <a:buFontTx/>
              <a:buChar char="-"/>
              <a:defRPr/>
            </a:pPr>
            <a:r>
              <a:rPr lang="sk-SK" dirty="0" smtClean="0"/>
              <a:t>Službu vozovú a dielenskú správa </a:t>
            </a:r>
            <a:r>
              <a:rPr lang="sk-SK" dirty="0" err="1" smtClean="0"/>
              <a:t>výtopne</a:t>
            </a:r>
            <a:r>
              <a:rPr lang="sk-SK" dirty="0" smtClean="0"/>
              <a:t> vo Zvolene</a:t>
            </a:r>
          </a:p>
          <a:p>
            <a:pPr marL="171450" indent="-171450" algn="just">
              <a:buFontTx/>
              <a:buChar char="-"/>
              <a:defRPr/>
            </a:pPr>
            <a:r>
              <a:rPr lang="sk-SK" dirty="0" smtClean="0"/>
              <a:t>Dotačné sklady v Nových Zámkoch</a:t>
            </a:r>
          </a:p>
          <a:p>
            <a:pPr algn="just">
              <a:defRPr/>
            </a:pPr>
            <a:r>
              <a:rPr lang="sk-SK" dirty="0" smtClean="0"/>
              <a:t>Dispozičnou stanicou pre oba smery je stanica Zvolen.</a:t>
            </a:r>
            <a:endParaRPr lang="sk-SK" dirty="0"/>
          </a:p>
        </p:txBody>
      </p:sp>
      <p:sp>
        <p:nvSpPr>
          <p:cNvPr id="12902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F5DB96F-0FEF-41E3-9CC4-8CEC42049604}" type="slidenum">
              <a:rPr lang="sk-SK" altLang="sk-SK" smtClean="0"/>
              <a:pPr/>
              <a:t>60</a:t>
            </a:fld>
            <a:endParaRPr lang="sk-SK" altLang="sk-SK"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k-SK" altLang="sk-SK" smtClean="0"/>
              <a:t>Spomienky z pamätných kníh</a:t>
            </a:r>
          </a:p>
          <a:p>
            <a:pPr algn="just"/>
            <a:r>
              <a:rPr lang="sk-SK" altLang="sk-SK" i="1" smtClean="0"/>
              <a:t>„ Dne 15. ledna 1925 byl slavnostně zahájen provoz na nově vybudované dráze Zvolen – Krupina v prítomnosti  pana ministra železnic Jiřího Stříbrného, ministra pro správu Slovenska Dr. Kállaya, náčelníka generálního štábu Mittelhausera a mnoha vysokých hodnostářů ministerstev z Prahy a Bratislavy.“</a:t>
            </a:r>
            <a:endParaRPr lang="sk-SK" altLang="sk-SK" smtClean="0"/>
          </a:p>
          <a:p>
            <a:pPr algn="just"/>
            <a:r>
              <a:rPr lang="sk-SK" altLang="sk-SK" i="1" smtClean="0"/>
              <a:t>„Vlak s oficielními hosty přijel z Prahy jako zvláštní vlak číslo 108a do Zvolena v 8 hodin 33 minut.“</a:t>
            </a:r>
            <a:endParaRPr lang="sk-SK" altLang="sk-SK" smtClean="0"/>
          </a:p>
          <a:p>
            <a:pPr algn="just"/>
            <a:r>
              <a:rPr lang="sk-SK" altLang="sk-SK" i="1" smtClean="0"/>
              <a:t>„Na vkusně vyzdobeném nástupišti očekávala zástupce vlády čestná rota peš. Pl. Č. 25 s praporem a plukovnú hudbou.“</a:t>
            </a:r>
          </a:p>
          <a:p>
            <a:pPr algn="just"/>
            <a:r>
              <a:rPr lang="sk-SK" altLang="sk-SK" smtClean="0"/>
              <a:t>(Pamätná kniha ŽST Zvolen, 1925)</a:t>
            </a:r>
          </a:p>
        </p:txBody>
      </p:sp>
      <p:sp>
        <p:nvSpPr>
          <p:cNvPr id="13107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63BBE08-C4BB-4FF0-A7BF-46540FEC6861}" type="slidenum">
              <a:rPr lang="sk-SK" altLang="sk-SK" smtClean="0"/>
              <a:pPr/>
              <a:t>61</a:t>
            </a:fld>
            <a:endParaRPr lang="sk-SK" altLang="sk-SK"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k-SK" altLang="sk-SK" smtClean="0"/>
              <a:t>ŽST Krupina – Minister železníc Jiří Stříbrný</a:t>
            </a:r>
          </a:p>
        </p:txBody>
      </p:sp>
      <p:sp>
        <p:nvSpPr>
          <p:cNvPr id="13312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3DB7CF5-2C32-4562-8859-8FF05746DAAD}" type="slidenum">
              <a:rPr lang="sk-SK" altLang="sk-SK" smtClean="0"/>
              <a:pPr/>
              <a:t>62</a:t>
            </a:fld>
            <a:endParaRPr lang="sk-SK" altLang="sk-SK"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Spomienky z pamätných kníh</a:t>
            </a:r>
          </a:p>
          <a:p>
            <a:pPr algn="just"/>
            <a:r>
              <a:rPr lang="sk-SK" altLang="sk-SK" i="1" smtClean="0"/>
              <a:t>„Po uvítání hostí byla vlastní slavnost otevření dráhy na náměstní před přijímací budovou, které k tomu účelu bylo vkusně ozdobeno prapory se státními barvami a stožáry ovenčenými chvojím. Slavnostní akt otevření dráhy její předání provedl pak minister železnic Stříbrný odevzdávaje dráhu v právomoc panu řediteli státních drah ing. Benešovi.</a:t>
            </a:r>
            <a:endParaRPr lang="sk-SK" altLang="sk-SK" smtClean="0"/>
          </a:p>
          <a:p>
            <a:pPr algn="just"/>
            <a:r>
              <a:rPr lang="sk-SK" altLang="sk-SK" i="1" smtClean="0"/>
              <a:t>Na to bylo nastoupenie cesty v ozdobeném slavnostním vlaku na trať do Krupiny.“</a:t>
            </a:r>
          </a:p>
          <a:p>
            <a:pPr algn="just"/>
            <a:r>
              <a:rPr lang="sk-SK" altLang="sk-SK" smtClean="0"/>
              <a:t>(Pamätná kniha Zvolen, 1925)</a:t>
            </a:r>
          </a:p>
        </p:txBody>
      </p:sp>
      <p:sp>
        <p:nvSpPr>
          <p:cNvPr id="13517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5DA91D9D-CD6C-4598-98E3-58052991C04A}" type="slidenum">
              <a:rPr lang="sk-SK" altLang="sk-SK" smtClean="0"/>
              <a:pPr/>
              <a:t>63</a:t>
            </a:fld>
            <a:endParaRPr lang="sk-SK" altLang="sk-SK"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k-SK" altLang="sk-SK" smtClean="0"/>
              <a:t>ŽST Krupina – Slávnostný vlak.</a:t>
            </a:r>
          </a:p>
        </p:txBody>
      </p:sp>
      <p:sp>
        <p:nvSpPr>
          <p:cNvPr id="13722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3A6DD7D-12FD-41FB-B3B0-9760B1DE1022}" type="slidenum">
              <a:rPr lang="sk-SK" altLang="sk-SK" smtClean="0"/>
              <a:pPr/>
              <a:t>64</a:t>
            </a:fld>
            <a:endParaRPr lang="sk-SK" altLang="sk-SK"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Spomienky z pamätných kníh</a:t>
            </a:r>
          </a:p>
          <a:p>
            <a:pPr algn="just"/>
            <a:r>
              <a:rPr lang="sk-SK" altLang="sk-SK" i="1" smtClean="0"/>
              <a:t>„Zástupy obecenstva tvořily špalír od nádraží ve Zvolene po celé trati a srdečně vítali vlak s oficialními hosty. Návrat zahajovací úřední jízdy byl v 16h 30 našež se konala v nádražní restauraci ve Zvolene slavnostní hostina. Zpáteční cestu do Prahy a Bratislavy nastoupili hosté zvláštním rychlíkom v 20 h 40. „</a:t>
            </a:r>
          </a:p>
          <a:p>
            <a:pPr algn="just"/>
            <a:r>
              <a:rPr lang="sk-SK" altLang="sk-SK" smtClean="0"/>
              <a:t>(Pamätná kniha ŽST Zvolen, 1925)</a:t>
            </a:r>
          </a:p>
        </p:txBody>
      </p:sp>
      <p:sp>
        <p:nvSpPr>
          <p:cNvPr id="13926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ED487C3-B25C-4EF3-817A-D5973F738680}" type="slidenum">
              <a:rPr lang="sk-SK" altLang="sk-SK" smtClean="0"/>
              <a:pPr/>
              <a:t>65</a:t>
            </a:fld>
            <a:endParaRPr lang="sk-SK" altLang="sk-SK"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k-SK" altLang="sk-SK" smtClean="0"/>
              <a:t>ŽST Krupina</a:t>
            </a:r>
          </a:p>
        </p:txBody>
      </p:sp>
      <p:sp>
        <p:nvSpPr>
          <p:cNvPr id="14131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5126994-EEC2-4A3E-88A8-305CEA557708}" type="slidenum">
              <a:rPr lang="sk-SK" altLang="sk-SK" smtClean="0"/>
              <a:pPr/>
              <a:t>66</a:t>
            </a:fld>
            <a:endParaRPr lang="sk-SK" altLang="sk-SK"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Spomienky z pamätných kníh</a:t>
            </a:r>
          </a:p>
          <a:p>
            <a:pPr algn="just"/>
            <a:r>
              <a:rPr lang="sk-SK" altLang="sk-SK" smtClean="0"/>
              <a:t>Tento úryvok som vybrala preto, lebo vyzdvihuje výhody alebo plusy tejto dráhy.</a:t>
            </a:r>
          </a:p>
          <a:p>
            <a:pPr algn="just"/>
            <a:r>
              <a:rPr lang="sk-SK" altLang="sk-SK" i="1" smtClean="0"/>
              <a:t>„Slávnostný vlak na stanici privítali za obec richtár Ján Paulíny, notár Linhart, p.p. farári ev.a.v. Slávik a r.k. Frohmajer s občanmi a mládežou z Dobrej Nivy vo svojich rázovitých slovenských krojoch. Zahájením dopravy na novej trati bol náš kraj povznesený jak hospodársky tak aj kultúrne, lebo bolo umožnené dochádzanie robotníctvu do zamestnania, roľníctvu so svojimi produktami do spotrebiteľských krajov a žiactvu do školy za ďalšími štúdiami, čo predtým, zvlášť deťom chudobnejších rodičov nebolo možné, pre veľký finančný náklad.“</a:t>
            </a:r>
            <a:endParaRPr lang="sk-SK" altLang="sk-SK" smtClean="0"/>
          </a:p>
          <a:p>
            <a:pPr algn="just"/>
            <a:r>
              <a:rPr lang="sk-SK" altLang="sk-SK" smtClean="0"/>
              <a:t>(Pamätná kniha  ŽST Dobrá Niva, 1925)</a:t>
            </a:r>
          </a:p>
          <a:p>
            <a:pPr algn="just"/>
            <a:endParaRPr lang="sk-SK" altLang="sk-SK" sz="1100" smtClean="0"/>
          </a:p>
        </p:txBody>
      </p:sp>
      <p:sp>
        <p:nvSpPr>
          <p:cNvPr id="14336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3007361-4A4F-48EC-A076-A4DEE0B44C61}" type="slidenum">
              <a:rPr lang="sk-SK" altLang="sk-SK" smtClean="0"/>
              <a:pPr/>
              <a:t>67</a:t>
            </a:fld>
            <a:endParaRPr lang="sk-SK" altLang="sk-SK"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Spomienky z pamätných kníh</a:t>
            </a:r>
          </a:p>
          <a:p>
            <a:pPr algn="just"/>
            <a:r>
              <a:rPr lang="sk-SK" altLang="sk-SK" i="1" smtClean="0"/>
              <a:t>„Dne 16. ledna 1925 byla zahájená slavnostním vlakem doprava na nově postavené trati Krupina – Zvolen.</a:t>
            </a:r>
            <a:endParaRPr lang="sk-SK" altLang="sk-SK" smtClean="0"/>
          </a:p>
          <a:p>
            <a:pPr algn="just"/>
            <a:r>
              <a:rPr lang="sk-SK" altLang="sk-SK" i="1" smtClean="0"/>
              <a:t>Tento vlak dojel do Krupiny 13 hodin 42 min a dovezl množstvá pozvaných i nepozvaných hostí, pro které mesto Krupina připravilo v čekárně  druhé i třetí třídy občerstvení. Zahájení dopravy súčastnil se minister železnic Jiří Stříbrný, zemský vojenský velitel francouzský general Eugene Mittelhauser, minister pro správu Slovenska Kalaj a mnoho jiních poslanců a .............., ředitel drah ing. Beneš Jindřich.“</a:t>
            </a:r>
            <a:endParaRPr lang="sk-SK" altLang="sk-SK" smtClean="0"/>
          </a:p>
          <a:p>
            <a:pPr algn="just"/>
            <a:r>
              <a:rPr lang="sk-SK" altLang="sk-SK" smtClean="0"/>
              <a:t>(Pamätná kniha ŽST Krupina, 1925)</a:t>
            </a:r>
          </a:p>
        </p:txBody>
      </p:sp>
      <p:sp>
        <p:nvSpPr>
          <p:cNvPr id="14541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82444EEC-795D-4540-BE1A-05D9E8FDA049}" type="slidenum">
              <a:rPr lang="sk-SK" altLang="sk-SK" smtClean="0"/>
              <a:pPr/>
              <a:t>68</a:t>
            </a:fld>
            <a:endParaRPr lang="sk-SK" altLang="sk-SK"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k-SK" altLang="sk-SK" smtClean="0"/>
              <a:t>Nový cestovný poriadok pre novú trať</a:t>
            </a:r>
          </a:p>
        </p:txBody>
      </p:sp>
      <p:sp>
        <p:nvSpPr>
          <p:cNvPr id="14746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B0730085-6650-481E-A57A-D6F3876FA6D1}" type="slidenum">
              <a:rPr lang="sk-SK" altLang="sk-SK" smtClean="0"/>
              <a:pPr/>
              <a:t>69</a:t>
            </a:fld>
            <a:endParaRPr lang="sk-SK" altLang="sk-SK"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Stavebná správa vo Zvolene vznikla premenou stavebnej expozitúry. Stavebná expozitúra vznikla 5. decembra 1921 a 25. januára 1923 bola premenená na stavebnú správu. Prednostom bol Ing. Pavlíček Matěj a jeho námestníkom bol technický radca Inž. Bertel Karel.</a:t>
            </a:r>
          </a:p>
        </p:txBody>
      </p:sp>
      <p:sp>
        <p:nvSpPr>
          <p:cNvPr id="2048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FF89A23-FA46-4779-9F62-A265F0AA7AD5}" type="slidenum">
              <a:rPr lang="sk-SK" altLang="sk-SK" smtClean="0"/>
              <a:pPr/>
              <a:t>7</a:t>
            </a:fld>
            <a:endParaRPr lang="sk-SK" altLang="sk-SK"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Spomienky z pamätných kníh</a:t>
            </a:r>
          </a:p>
          <a:p>
            <a:pPr algn="just"/>
            <a:r>
              <a:rPr lang="sk-SK" altLang="sk-SK" smtClean="0"/>
              <a:t>Prevádzka dráhy pre osobnú dopravu </a:t>
            </a:r>
          </a:p>
          <a:p>
            <a:pPr algn="just"/>
            <a:r>
              <a:rPr lang="sk-SK" altLang="sk-SK" smtClean="0"/>
              <a:t>Preprava osôb a tovaru začala sa  na novej dráhe dňa 16. januára 1925 vlakom číslo 5601 o 4 hodine 30 minúte a to v každom smere 4 vlakmi osobnými. Nákladné vlaky neboli.</a:t>
            </a:r>
          </a:p>
          <a:p>
            <a:pPr algn="just"/>
            <a:r>
              <a:rPr lang="sk-SK" altLang="sk-SK" smtClean="0"/>
              <a:t>Osobná doprava hneď na začiatku bola dosť čulá a to hlavne preto, že výstavbou trate Zvolen – Krupina vzniklo nové spojenie cez Šahy – Čatu do Parkáň –Nány (Štúrovo) a ďalej do Nových Zámkov. Postavením dráhy Zvolen – Krupina sa vyhovelo dávnemu prianiu obyvateľstva a to hlavne obyvateľstva veľkých obcí Dobrá Niva, Pliešovce-Sása, ktoré sa už za Maďarska domáhali železničného spojenia, ale márne.</a:t>
            </a:r>
          </a:p>
          <a:p>
            <a:pPr algn="just"/>
            <a:r>
              <a:rPr lang="sk-SK" altLang="sk-SK" smtClean="0"/>
              <a:t>(Pamätná kniha ŽST Zvolen, 1925)</a:t>
            </a:r>
          </a:p>
        </p:txBody>
      </p:sp>
      <p:sp>
        <p:nvSpPr>
          <p:cNvPr id="14950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E49E47E2-EE00-4860-8B24-FF4409E72334}" type="slidenum">
              <a:rPr lang="sk-SK" altLang="sk-SK" smtClean="0"/>
              <a:pPr/>
              <a:t>70</a:t>
            </a:fld>
            <a:endParaRPr lang="sk-SK" altLang="sk-SK"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Spomienky z pamätných kníh.</a:t>
            </a:r>
          </a:p>
          <a:p>
            <a:pPr algn="just"/>
            <a:r>
              <a:rPr lang="sk-SK" altLang="sk-SK" i="1" smtClean="0"/>
              <a:t>„Správcom stanice na novej stanci bol menovaný Bedrich Novotný oficial št. žel., staničným pomocníkom bol Ján Horváth pom. zam. II.sl.sk.</a:t>
            </a:r>
            <a:endParaRPr lang="sk-SK" altLang="sk-SK" smtClean="0"/>
          </a:p>
          <a:p>
            <a:pPr algn="just"/>
            <a:r>
              <a:rPr lang="sk-SK" altLang="sk-SK" i="1" smtClean="0"/>
              <a:t>Doprava na novootvorenej trati sa vykonávala podľa predpisu D 9, zjednodušene, až do 4. mája 1945. Dirigujúcou stanicou bola Krupina.“</a:t>
            </a:r>
            <a:endParaRPr lang="sk-SK" altLang="sk-SK" smtClean="0"/>
          </a:p>
          <a:p>
            <a:pPr algn="just"/>
            <a:r>
              <a:rPr lang="sk-SK" altLang="sk-SK" smtClean="0"/>
              <a:t>(Pamätná kniha ŽST Dobrá Niva, 1925)</a:t>
            </a:r>
          </a:p>
        </p:txBody>
      </p:sp>
      <p:sp>
        <p:nvSpPr>
          <p:cNvPr id="15155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46A7364-D5CC-47DC-8CA0-DA74EC1A70C3}" type="slidenum">
              <a:rPr lang="sk-SK" altLang="sk-SK" smtClean="0"/>
              <a:pPr/>
              <a:t>71</a:t>
            </a:fld>
            <a:endParaRPr lang="sk-SK" altLang="sk-SK"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Je to fotka zo septembra 1944</a:t>
            </a:r>
          </a:p>
          <a:p>
            <a:pPr algn="just"/>
            <a:r>
              <a:rPr lang="sk-SK" altLang="sk-SK" i="1" smtClean="0"/>
              <a:t>„Koncom decembra 1944 priblížila sa vojna blízko Krupiny, vlaky od začiatku roka premávaly len v trati Zvolen – Krupina.“</a:t>
            </a:r>
          </a:p>
          <a:p>
            <a:pPr algn="just"/>
            <a:r>
              <a:rPr lang="sk-SK" altLang="sk-SK" smtClean="0"/>
              <a:t>Trať si svoje prežila počas SNP. Povstaleckí vojaci a robotníci zo železničných dielní vo Zvolene robili skúšobné streľby z pancierových vlakov. Po tejto trati v októbri 1944 prišiel jeden z pancierových vlakov (Štefánik) na pomoc vojakom, ktorí bránili povstalecké územie pri Dobrej Nive.</a:t>
            </a:r>
          </a:p>
          <a:p>
            <a:pPr algn="just"/>
            <a:endParaRPr lang="sk-SK" altLang="sk-SK" smtClean="0"/>
          </a:p>
        </p:txBody>
      </p:sp>
      <p:sp>
        <p:nvSpPr>
          <p:cNvPr id="15360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9972E6A4-8B82-4A5D-86A6-7EEB49EB9B87}" type="slidenum">
              <a:rPr lang="sk-SK" altLang="sk-SK" smtClean="0"/>
              <a:pPr/>
              <a:t>72</a:t>
            </a:fld>
            <a:endParaRPr lang="sk-SK" altLang="sk-SK"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i="1" smtClean="0"/>
              <a:t>„Dňa 4.II. bombardovali rusi Krupinu 3 krát, 5. II. asi v 15 hod. 30 min dopadol 1 delový granát do koľajišťa pred dopravnou kanceláriou ale nevybuchlo, dňa 8.II. dopadlo do mesta viac delových granátov ale väčšie škody nespravily, až do 10.II. ráno o 6 hod.  bola Krupina odstrelovaná, kedy staničná budova bola zasiahnutá na plno, takže severná časť budovy sa úplne zrútila, nemecké vojsko vodáreň tento deň vyhodilo, vlaky zo Zvolena premávajú ďalej len po Babinu.“</a:t>
            </a:r>
          </a:p>
          <a:p>
            <a:pPr algn="just"/>
            <a:r>
              <a:rPr lang="sk-SK" altLang="sk-SK" smtClean="0"/>
              <a:t>(Pamätná kniha ŽST Krupina, 1945)</a:t>
            </a:r>
          </a:p>
          <a:p>
            <a:pPr algn="just"/>
            <a:endParaRPr lang="sk-SK" altLang="sk-SK" smtClean="0"/>
          </a:p>
        </p:txBody>
      </p:sp>
      <p:sp>
        <p:nvSpPr>
          <p:cNvPr id="15565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43623B1-E56F-4A6D-9D32-64E4FE7DCE00}" type="slidenum">
              <a:rPr lang="sk-SK" altLang="sk-SK" smtClean="0"/>
              <a:pPr/>
              <a:t>73</a:t>
            </a:fld>
            <a:endParaRPr lang="sk-SK" altLang="sk-SK"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Pohľady na zbombardovanú budovu ŽST Krupina</a:t>
            </a:r>
          </a:p>
        </p:txBody>
      </p:sp>
      <p:sp>
        <p:nvSpPr>
          <p:cNvPr id="15770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D3772D8-3D2B-4C77-8DBC-DD4D1CB0DE63}" type="slidenum">
              <a:rPr lang="sk-SK" altLang="sk-SK" smtClean="0"/>
              <a:pPr/>
              <a:t>74</a:t>
            </a:fld>
            <a:endParaRPr lang="sk-SK" altLang="sk-SK"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7"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i="1" smtClean="0"/>
              <a:t>„Dňa 10.II. 1945 ráno v 6 hodín bola staničná budova v Krupine zasiahnutá delovou strelou naplno, zničené boli miestnosti byt správcu stanice, kancelária osobnej a nákladnej pokladnice. Od tohoto dňa sa už dopravná služba v Krupine nevykonávala. Pri zasiahnutí staničnej budovy bol jeden nemecký vojak zabitý, jeden zbláznil a jeden bol poranený na nohu. Dňa  12.II. 1945 bola trať od z. Devičie po Krupinu pluhom zoraná, ďalej nemohli trať rozorať, lebo sa zlomil pluh a pre husté dopady delových striel. Dňa 18. II.  1945 bola Krupina bombardovaná kedy okolo obytného činžáku ČSD padlo niekoľko ťažkých bomb. Jedna padla 2 m pred vchod do budovy, ktorá sa zlomila a nevybuchla, budova zasiahnutá nebola, len boly vytlčené okná a rozbité dvere a obitá omietka s budovy. Bombardovanie sa od toho času opakovalo 6 krát za sebou v noci. Dňa 25.II. 1945 bol vyhodený most na trati Krupina – Pliešovce – Sása cez rieku Krupinicu, ďalej most pri Zn. Babiná a most pri strážnom domku čís. 12.“</a:t>
            </a:r>
          </a:p>
          <a:p>
            <a:pPr algn="just"/>
            <a:r>
              <a:rPr lang="sk-SK" altLang="sk-SK" smtClean="0"/>
              <a:t>(Pamätná kniha ŽST Krupina, 1945)</a:t>
            </a:r>
          </a:p>
          <a:p>
            <a:pPr algn="just"/>
            <a:endParaRPr lang="sk-SK" altLang="sk-SK" smtClean="0"/>
          </a:p>
        </p:txBody>
      </p:sp>
      <p:sp>
        <p:nvSpPr>
          <p:cNvPr id="15974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D263CE2-E642-4AD1-8D41-2E7B6E59A212}" type="slidenum">
              <a:rPr lang="sk-SK" altLang="sk-SK" smtClean="0"/>
              <a:pPr/>
              <a:t>75</a:t>
            </a:fld>
            <a:endParaRPr lang="sk-SK" altLang="sk-SK"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5"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Obrázok vľavo – most cez Krupinicu pri Krupine</a:t>
            </a:r>
          </a:p>
          <a:p>
            <a:pPr algn="just"/>
            <a:r>
              <a:rPr lang="sk-SK" altLang="sk-SK" smtClean="0"/>
              <a:t>Obrázok vpravo – trať od Krupiny smerom na Šahy. Rozoraná trať pri Devičie.</a:t>
            </a:r>
          </a:p>
        </p:txBody>
      </p:sp>
      <p:sp>
        <p:nvSpPr>
          <p:cNvPr id="16179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B9BC69C-1C66-4906-805F-284BA9A5A85B}" type="slidenum">
              <a:rPr lang="sk-SK" altLang="sk-SK" smtClean="0"/>
              <a:pPr/>
              <a:t>76</a:t>
            </a:fld>
            <a:endParaRPr lang="sk-SK" altLang="sk-SK"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4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i="1" smtClean="0"/>
              <a:t>„Dňa 3.III. 1945 o 5. hod. 20 min. došly do Krupiny prvé jednotky Č.A. Hneď dňom 4.III. 1945 sa započalo s rekonštrukciou rozoranej trate a oprava výhybiek a koľají a zničených mostov. Opravu zmienenej železničnej trate previedli občania mesta Krupiny a okolitých dedín asi 2.000 ľudí za dozoru železnič. zamestnancov a vojakov Č.A. Tento čas to vypadalo na úseku trate Devičie – Krupina ako v mraveništi, plno ľudí a každý pracoval. Súčasne sa započalo s opravou vodovodného potrubia k žeriavom na vodu pre rušne. Bola zrekvirovaná lokomopíla parnej píly „Drevopriemysel“ Krupina, čím boli nahradené stroje vodárne. Dňa 4.  a 5. III. 1945 sa soskupili železniční zamestnanci na stanici Krupina, všetci vlastní v počte 11 zamestnancov evakuovaných od iných služobných miest a tiež 11 a 34 zamestnancov od T.S.S. tratm. úsek Krupina“</a:t>
            </a:r>
          </a:p>
          <a:p>
            <a:pPr algn="just"/>
            <a:r>
              <a:rPr lang="sk-SK" altLang="sk-SK" smtClean="0"/>
              <a:t>(Pamätná kniha ŽST Krupina, 1945)</a:t>
            </a:r>
          </a:p>
          <a:p>
            <a:pPr algn="just"/>
            <a:endParaRPr lang="sk-SK" altLang="sk-SK" smtClean="0"/>
          </a:p>
        </p:txBody>
      </p:sp>
      <p:sp>
        <p:nvSpPr>
          <p:cNvPr id="16384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539B8B42-5834-4547-9670-2E526A1C902F}" type="slidenum">
              <a:rPr lang="sk-SK" altLang="sk-SK" smtClean="0"/>
              <a:pPr/>
              <a:t>77</a:t>
            </a:fld>
            <a:endParaRPr lang="sk-SK" altLang="sk-SK"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i="1" smtClean="0"/>
              <a:t>„Doprava  smerom na Pliešovce –Sása  bola zahájená 15. IV. 1945. Zo zamestnancov žel. stanice Krupina nebol popravený ani zabitý nikto. Dňa 15. IV. 1945 došiel do Krupiny správca stanice Pavel Dananaj, vedenie stanice a služby sme prevzali 10.VI.1945 od Č.A.“</a:t>
            </a:r>
          </a:p>
          <a:p>
            <a:pPr algn="just"/>
            <a:r>
              <a:rPr lang="sk-SK" altLang="sk-SK" smtClean="0"/>
              <a:t>(Pamätná kniha ŽST Krupina, 1945)</a:t>
            </a:r>
          </a:p>
          <a:p>
            <a:pPr algn="just"/>
            <a:endParaRPr lang="sk-SK" altLang="sk-SK" smtClean="0"/>
          </a:p>
        </p:txBody>
      </p:sp>
      <p:sp>
        <p:nvSpPr>
          <p:cNvPr id="16589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183ABD9-DAF6-4479-9A14-0873542C22A0}" type="slidenum">
              <a:rPr lang="sk-SK" altLang="sk-SK" smtClean="0"/>
              <a:pPr/>
              <a:t>78</a:t>
            </a:fld>
            <a:endParaRPr lang="sk-SK" altLang="sk-SK"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793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k-SK" altLang="sk-SK" i="1" smtClean="0"/>
              <a:t>„Dňa 18. júna 1947 bola začatá novostavba staničnej budovy, ktorá bola vojnou zničená. Začalo sa s výstavbou miestností pre reštavráciu, čakárne, lampárne a batožiny.“</a:t>
            </a:r>
          </a:p>
          <a:p>
            <a:r>
              <a:rPr lang="sk-SK" altLang="sk-SK" i="1" smtClean="0"/>
              <a:t>15. augusta 1955 bola nová staničná budova odovzdaná  do prevádzky.</a:t>
            </a:r>
          </a:p>
          <a:p>
            <a:pPr algn="just"/>
            <a:r>
              <a:rPr lang="sk-SK" altLang="sk-SK" smtClean="0"/>
              <a:t>(Pamätná kniha ŽST Krupina, 1945)</a:t>
            </a:r>
          </a:p>
          <a:p>
            <a:pPr algn="just"/>
            <a:endParaRPr lang="sk-SK" altLang="sk-SK" smtClean="0"/>
          </a:p>
        </p:txBody>
      </p:sp>
      <p:sp>
        <p:nvSpPr>
          <p:cNvPr id="16794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C96D5F5-5BC1-4E47-A326-13055BC7998F}" type="slidenum">
              <a:rPr lang="sk-SK" altLang="sk-SK" smtClean="0"/>
              <a:pPr/>
              <a:t>79</a:t>
            </a:fld>
            <a:endParaRPr lang="sk-SK" altLang="sk-SK"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Stavba trate bola rozdelená na 5 úsekov a viedla ju stavebná správa vo Zvolene. Úseky boli rozdelené približne rovnako, v približnej dĺžke 7 km.  </a:t>
            </a:r>
          </a:p>
          <a:p>
            <a:pPr algn="just"/>
            <a:r>
              <a:rPr lang="sk-SK" altLang="sk-SK" smtClean="0"/>
              <a:t>Boli vypísané celkovo 3 verejné súťaže. </a:t>
            </a:r>
          </a:p>
          <a:p>
            <a:pPr algn="just"/>
            <a:r>
              <a:rPr lang="sk-SK" altLang="sk-SK" smtClean="0"/>
              <a:t>Prvá, z 27. septembra 1922, na základe ktorej boli zadané úseky č. 1, 2 a 5 jednotlivým firmám 19. decembra 1922. </a:t>
            </a:r>
          </a:p>
          <a:p>
            <a:pPr algn="just"/>
            <a:r>
              <a:rPr lang="sk-SK" altLang="sk-SK" smtClean="0"/>
              <a:t>Druhá, z februára 1923, kde bola zadaná výstavba úsekov č. 3 a 4, 25. mája 1923.</a:t>
            </a:r>
          </a:p>
          <a:p>
            <a:pPr algn="just"/>
            <a:r>
              <a:rPr lang="sk-SK" altLang="sk-SK" smtClean="0"/>
              <a:t>Termín otvorenia trate bol určený na 1. decembra 1924. </a:t>
            </a:r>
          </a:p>
          <a:p>
            <a:pPr algn="just"/>
            <a:r>
              <a:rPr lang="sk-SK" altLang="sk-SK" smtClean="0"/>
              <a:t>V máji 1923 bola vyhlásená súťaž pre pozemné stavby, konkrétne stavbu dvojitých strážnych domčekov s hospodárskymi budovami, pecou na chlieb a studňou.</a:t>
            </a:r>
          </a:p>
          <a:p>
            <a:pPr algn="just"/>
            <a:r>
              <a:rPr lang="sk-SK" altLang="sk-SK" smtClean="0"/>
              <a:t>Jednotlivé stavby boli zadané totožne, ako stavba trate.</a:t>
            </a:r>
          </a:p>
          <a:p>
            <a:pPr algn="just"/>
            <a:endParaRPr lang="sk-SK" altLang="sk-SK" smtClean="0"/>
          </a:p>
        </p:txBody>
      </p:sp>
      <p:sp>
        <p:nvSpPr>
          <p:cNvPr id="22532"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B31513A-F8C6-4888-92EA-1012D79A5D30}" type="slidenum">
              <a:rPr lang="sk-SK" altLang="sk-SK" smtClean="0"/>
              <a:pPr/>
              <a:t>8</a:t>
            </a:fld>
            <a:endParaRPr lang="sk-SK" altLang="sk-SK"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87"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Pohľad na novú staničnú budovu v Krupine, 1955</a:t>
            </a:r>
          </a:p>
        </p:txBody>
      </p:sp>
      <p:sp>
        <p:nvSpPr>
          <p:cNvPr id="169988"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FC4261B-B5FE-4059-BC1C-884851550263}" type="slidenum">
              <a:rPr lang="sk-SK" altLang="sk-SK" smtClean="0"/>
              <a:pPr/>
              <a:t>80</a:t>
            </a:fld>
            <a:endParaRPr lang="sk-SK" altLang="sk-SK"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Zástupný objekt pre poznámky 2"/>
          <p:cNvSpPr>
            <a:spLocks noGrp="1"/>
          </p:cNvSpPr>
          <p:nvPr>
            <p:ph type="body" idx="1"/>
          </p:nvPr>
        </p:nvSpPr>
        <p:spPr>
          <a:xfrm>
            <a:off x="519113" y="4748213"/>
            <a:ext cx="5440362" cy="3910012"/>
          </a:xfrm>
        </p:spPr>
        <p:txBody>
          <a:bodyPr/>
          <a:lstStyle/>
          <a:p>
            <a:pPr marL="228600" indent="-228600">
              <a:buFont typeface="+mj-lt"/>
              <a:buAutoNum type="arabicPeriod"/>
              <a:defRPr/>
            </a:pPr>
            <a:r>
              <a:rPr lang="sk-SK" dirty="0"/>
              <a:t>Pamätná kniha železničnej stanice </a:t>
            </a:r>
            <a:r>
              <a:rPr lang="sk-SK" dirty="0" smtClean="0"/>
              <a:t>Krupina. </a:t>
            </a:r>
            <a:endParaRPr lang="sk-SK" dirty="0"/>
          </a:p>
          <a:p>
            <a:pPr marL="228600" indent="-228600">
              <a:buFont typeface="+mj-lt"/>
              <a:buAutoNum type="arabicPeriod"/>
              <a:defRPr/>
            </a:pPr>
            <a:r>
              <a:rPr lang="sk-SK" dirty="0"/>
              <a:t>Pamätní kniha železničnej stanice </a:t>
            </a:r>
            <a:r>
              <a:rPr lang="sk-SK" dirty="0" smtClean="0"/>
              <a:t>Zvolen.</a:t>
            </a:r>
            <a:endParaRPr lang="sk-SK" dirty="0"/>
          </a:p>
          <a:p>
            <a:pPr marL="228600" indent="-228600">
              <a:buFont typeface="+mj-lt"/>
              <a:buAutoNum type="arabicPeriod"/>
              <a:defRPr/>
            </a:pPr>
            <a:r>
              <a:rPr lang="sk-SK" dirty="0"/>
              <a:t>Pamätná kniha železničnej stanice  Dobrá </a:t>
            </a:r>
            <a:r>
              <a:rPr lang="sk-SK" dirty="0" smtClean="0"/>
              <a:t>Niva.</a:t>
            </a:r>
            <a:endParaRPr lang="sk-SK" dirty="0"/>
          </a:p>
          <a:p>
            <a:pPr marL="228600" indent="-228600">
              <a:buFont typeface="+mj-lt"/>
              <a:buAutoNum type="arabicPeriod"/>
              <a:defRPr/>
            </a:pPr>
            <a:r>
              <a:rPr lang="sk-SK" dirty="0"/>
              <a:t>Dráha Zvolen = Krupina [brožúra]. - Praha, 1925. - 23 s. - </a:t>
            </a:r>
            <a:r>
              <a:rPr lang="sk-SK" dirty="0" err="1"/>
              <a:t>Slavnostně</a:t>
            </a:r>
            <a:r>
              <a:rPr lang="sk-SK" dirty="0"/>
              <a:t> </a:t>
            </a:r>
            <a:r>
              <a:rPr lang="sk-SK" dirty="0" err="1"/>
              <a:t>odevzdána</a:t>
            </a:r>
            <a:r>
              <a:rPr lang="sk-SK" dirty="0"/>
              <a:t> </a:t>
            </a:r>
            <a:r>
              <a:rPr lang="sk-SK" dirty="0" err="1"/>
              <a:t>veřejné</a:t>
            </a:r>
            <a:r>
              <a:rPr lang="sk-SK" dirty="0"/>
              <a:t> </a:t>
            </a:r>
            <a:r>
              <a:rPr lang="sk-SK" dirty="0" err="1"/>
              <a:t>dopravě</a:t>
            </a:r>
            <a:r>
              <a:rPr lang="sk-SK" dirty="0"/>
              <a:t> v </a:t>
            </a:r>
            <a:r>
              <a:rPr lang="sk-SK" dirty="0" err="1"/>
              <a:t>přítomnosti</a:t>
            </a:r>
            <a:r>
              <a:rPr lang="sk-SK" dirty="0"/>
              <a:t> ministra </a:t>
            </a:r>
            <a:r>
              <a:rPr lang="sk-SK" dirty="0" err="1"/>
              <a:t>železnic</a:t>
            </a:r>
            <a:r>
              <a:rPr lang="sk-SK" dirty="0"/>
              <a:t> </a:t>
            </a:r>
            <a:r>
              <a:rPr lang="sk-SK" dirty="0" err="1"/>
              <a:t>Jiřího</a:t>
            </a:r>
            <a:r>
              <a:rPr lang="sk-SK" dirty="0"/>
              <a:t> </a:t>
            </a:r>
            <a:r>
              <a:rPr lang="sk-SK" dirty="0" err="1"/>
              <a:t>Stříbrného</a:t>
            </a:r>
            <a:r>
              <a:rPr lang="sk-SK" dirty="0"/>
              <a:t> dne 15. </a:t>
            </a:r>
            <a:r>
              <a:rPr lang="sk-SK" dirty="0" err="1"/>
              <a:t>ledna</a:t>
            </a:r>
            <a:r>
              <a:rPr lang="sk-SK" dirty="0"/>
              <a:t> 1925. - 23 </a:t>
            </a:r>
            <a:r>
              <a:rPr lang="sk-SK" dirty="0" err="1"/>
              <a:t>fotogr</a:t>
            </a:r>
            <a:r>
              <a:rPr lang="sk-SK" dirty="0"/>
              <a:t>. </a:t>
            </a:r>
          </a:p>
          <a:p>
            <a:pPr marL="228600" indent="-228600">
              <a:buFont typeface="+mj-lt"/>
              <a:buAutoNum type="arabicPeriod"/>
              <a:defRPr/>
            </a:pPr>
            <a:r>
              <a:rPr lang="sk-SK" dirty="0"/>
              <a:t>KOŽUCH, M. Sprievodca k mimoriadnej jazde historického vlaku na trati Zvolen os. St. – Krupina - Šahy : Vlaky.net, </a:t>
            </a:r>
            <a:r>
              <a:rPr lang="sk-SK" dirty="0" smtClean="0"/>
              <a:t>2012.</a:t>
            </a:r>
            <a:endParaRPr lang="sk-SK" dirty="0"/>
          </a:p>
          <a:p>
            <a:pPr marL="228600" indent="-228600">
              <a:buFont typeface="+mj-lt"/>
              <a:buAutoNum type="arabicPeriod"/>
              <a:defRPr/>
            </a:pPr>
            <a:r>
              <a:rPr lang="sk-SK" dirty="0"/>
              <a:t>KMEŤ, L. Železničná stanica Zvolen 1871 – 1959 od vzniku do otvorenia osobnej stanice. 1. vyd. – Zvolen : EM </a:t>
            </a:r>
            <a:r>
              <a:rPr lang="sk-SK" dirty="0" err="1"/>
              <a:t>Desing</a:t>
            </a:r>
            <a:r>
              <a:rPr lang="sk-SK" dirty="0"/>
              <a:t> pre OZŽ, 2006. -212 s. – ISBN 80-969577-2-4. </a:t>
            </a:r>
          </a:p>
          <a:p>
            <a:pPr marL="228600" indent="-228600">
              <a:buFont typeface="+mj-lt"/>
              <a:buAutoNum type="arabicPeriod"/>
              <a:defRPr/>
            </a:pPr>
            <a:r>
              <a:rPr lang="sk-SK" dirty="0" err="1"/>
              <a:t>Úředný</a:t>
            </a:r>
            <a:r>
              <a:rPr lang="sk-SK" dirty="0"/>
              <a:t> </a:t>
            </a:r>
            <a:r>
              <a:rPr lang="sk-SK" dirty="0" err="1"/>
              <a:t>věstník</a:t>
            </a:r>
            <a:r>
              <a:rPr lang="sk-SK" dirty="0"/>
              <a:t> ministerstva </a:t>
            </a:r>
            <a:r>
              <a:rPr lang="sk-SK" dirty="0" err="1"/>
              <a:t>železnic</a:t>
            </a:r>
            <a:r>
              <a:rPr lang="sk-SK" dirty="0"/>
              <a:t> republiky československé, </a:t>
            </a:r>
            <a:r>
              <a:rPr lang="sk-SK" dirty="0" smtClean="0"/>
              <a:t>1923.</a:t>
            </a:r>
            <a:endParaRPr lang="sk-SK" dirty="0"/>
          </a:p>
          <a:p>
            <a:pPr marL="228600" indent="-228600">
              <a:buFont typeface="+mj-lt"/>
              <a:buAutoNum type="arabicPeriod"/>
              <a:defRPr/>
            </a:pPr>
            <a:r>
              <a:rPr lang="sk-SK" dirty="0" err="1"/>
              <a:t>Úředný</a:t>
            </a:r>
            <a:r>
              <a:rPr lang="sk-SK" dirty="0"/>
              <a:t> </a:t>
            </a:r>
            <a:r>
              <a:rPr lang="sk-SK" dirty="0" err="1"/>
              <a:t>věstník</a:t>
            </a:r>
            <a:r>
              <a:rPr lang="sk-SK" dirty="0"/>
              <a:t> ministerstva </a:t>
            </a:r>
            <a:r>
              <a:rPr lang="sk-SK" dirty="0" err="1"/>
              <a:t>železnic</a:t>
            </a:r>
            <a:r>
              <a:rPr lang="sk-SK" dirty="0"/>
              <a:t> republiky československé, </a:t>
            </a:r>
            <a:r>
              <a:rPr lang="sk-SK" dirty="0" smtClean="0"/>
              <a:t>1925.</a:t>
            </a:r>
            <a:endParaRPr lang="sk-SK" dirty="0"/>
          </a:p>
          <a:p>
            <a:pPr marL="228600" indent="-228600">
              <a:buFont typeface="+mj-lt"/>
              <a:buAutoNum type="arabicPeriod"/>
              <a:defRPr/>
            </a:pPr>
            <a:r>
              <a:rPr lang="sk-SK" dirty="0"/>
              <a:t>Z výstavby Trate Zvolen – Krupiny, 1925. – Zbierka </a:t>
            </a:r>
            <a:r>
              <a:rPr lang="sk-SK" dirty="0" smtClean="0"/>
              <a:t>fotografií.</a:t>
            </a:r>
            <a:endParaRPr lang="sk-SK" dirty="0"/>
          </a:p>
          <a:p>
            <a:pPr>
              <a:defRPr/>
            </a:pPr>
            <a:endParaRPr lang="sk-SK" dirty="0"/>
          </a:p>
        </p:txBody>
      </p:sp>
      <p:sp>
        <p:nvSpPr>
          <p:cNvPr id="172036"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974D0DFB-4CBB-4887-8146-61A539A73C1E}" type="slidenum">
              <a:rPr lang="sk-SK" altLang="sk-SK" smtClean="0"/>
              <a:pPr/>
              <a:t>81</a:t>
            </a:fld>
            <a:endParaRPr lang="sk-SK" altLang="sk-SK"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083"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Ďakujem za pozornosť</a:t>
            </a:r>
          </a:p>
        </p:txBody>
      </p:sp>
      <p:sp>
        <p:nvSpPr>
          <p:cNvPr id="174084"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8CEEEB3-93B0-42C2-BB02-2572D005E6B0}" type="slidenum">
              <a:rPr lang="sk-SK" altLang="sk-SK" smtClean="0"/>
              <a:pPr/>
              <a:t>82</a:t>
            </a:fld>
            <a:endParaRPr lang="sk-SK" altLang="sk-SK"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Zástupný objekt pre obrázok snímky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Zástupný objekt pre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sk-SK" altLang="sk-SK" smtClean="0"/>
              <a:t>Celá stavba bola rozdelená na päť úsekov.</a:t>
            </a:r>
          </a:p>
          <a:p>
            <a:pPr algn="just"/>
            <a:r>
              <a:rPr lang="sk-SK" altLang="sk-SK" smtClean="0"/>
              <a:t>1. úsek - Zvolenský  - v km 0,5 -7,0, firma Ing. Vladimír Vlček, podnikatelství staveb, Praha II - Lucerna</a:t>
            </a:r>
          </a:p>
          <a:p>
            <a:pPr algn="just"/>
            <a:r>
              <a:rPr lang="sk-SK" altLang="sk-SK" smtClean="0"/>
              <a:t>2. úsek - Dobronivský – v km 7,0 – 14,05, firma Ing. Rosenberg a Ing. Hradecký, podnikatelství staveb v Brne</a:t>
            </a:r>
          </a:p>
          <a:p>
            <a:pPr algn="just"/>
            <a:r>
              <a:rPr lang="sk-SK" altLang="sk-SK" smtClean="0"/>
              <a:t>3. úsek – Sásky – v km 14,5 – 21,9, firma Ing. Bohumil Hollmann a Ing. Bedřich Babuška, podnikatelství staveb Praha</a:t>
            </a:r>
          </a:p>
          <a:p>
            <a:pPr algn="just"/>
            <a:r>
              <a:rPr lang="sk-SK" altLang="sk-SK" smtClean="0"/>
              <a:t>4. úsek - Babinský –  v km 21,9 – 28,94, Bratři Redlichové, podnikatelství staveb v Brne</a:t>
            </a:r>
          </a:p>
          <a:p>
            <a:pPr algn="just"/>
            <a:r>
              <a:rPr lang="sk-SK" altLang="sk-SK" smtClean="0"/>
              <a:t>5. úsek – Krupinský – km 28,94 – 35,7, firma Ing. V.J.Vojáček, podnikatelství staveb v Sliezskej Ostrave.,  a Ing. B. Prášil v Přívoze</a:t>
            </a:r>
          </a:p>
          <a:p>
            <a:pPr algn="just"/>
            <a:endParaRPr lang="sk-SK" altLang="sk-SK" smtClean="0"/>
          </a:p>
        </p:txBody>
      </p:sp>
      <p:sp>
        <p:nvSpPr>
          <p:cNvPr id="24580" name="Zástupný objekt pre číslo snímky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ED66BCE7-01BA-40C7-995F-E6397D3EB071}" type="slidenum">
              <a:rPr lang="sk-SK" altLang="sk-SK" smtClean="0"/>
              <a:pPr/>
              <a:t>9</a:t>
            </a:fld>
            <a:endParaRPr lang="sk-SK" altLang="sk-SK"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á snímka">
    <p:spTree>
      <p:nvGrpSpPr>
        <p:cNvPr id="1" name=""/>
        <p:cNvGrpSpPr/>
        <p:nvPr/>
      </p:nvGrpSpPr>
      <p:grpSpPr>
        <a:xfrm>
          <a:off x="0" y="0"/>
          <a:ext cx="0" cy="0"/>
          <a:chOff x="0" y="0"/>
          <a:chExt cx="0" cy="0"/>
        </a:xfrm>
      </p:grpSpPr>
      <p:sp>
        <p:nvSpPr>
          <p:cNvPr id="3" name="Podnadpis 2"/>
          <p:cNvSpPr txBox="1">
            <a:spLocks/>
          </p:cNvSpPr>
          <p:nvPr userDrawn="1"/>
        </p:nvSpPr>
        <p:spPr>
          <a:xfrm>
            <a:off x="3563938" y="4570413"/>
            <a:ext cx="4968875" cy="573087"/>
          </a:xfrm>
          <a:prstGeom prst="rect">
            <a:avLst/>
          </a:prstGeom>
        </p:spPr>
        <p:txBody>
          <a:bodyPr>
            <a:normAutofit/>
          </a:bodyPr>
          <a:lstStyle>
            <a:lvl1pPr marL="0" indent="0" algn="r" defTabSz="914400" rtl="0" eaLnBrk="1" latinLnBrk="0" hangingPunct="1">
              <a:spcBef>
                <a:spcPct val="20000"/>
              </a:spcBef>
              <a:buFont typeface="Arial" panose="020B0604020202020204" pitchFamily="34" charset="0"/>
              <a:buNone/>
              <a:defRPr sz="2400" i="1" kern="1200">
                <a:solidFill>
                  <a:schemeClr val="tx1"/>
                </a:solidFill>
                <a:latin typeface="+mj-lt"/>
                <a:ea typeface="+mn-ea"/>
                <a:cs typeface="+mn-cs"/>
              </a:defRPr>
            </a:lvl1pPr>
            <a:lvl2pPr marL="457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sk-SK" sz="1600" dirty="0">
              <a:solidFill>
                <a:schemeClr val="bg1"/>
              </a:solidFill>
            </a:endParaRPr>
          </a:p>
        </p:txBody>
      </p:sp>
      <p:pic>
        <p:nvPicPr>
          <p:cNvPr id="4" name="Obrázok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4063" y="465138"/>
            <a:ext cx="1657350" cy="90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ázok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779838" y="4140200"/>
            <a:ext cx="4752975"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Obrázok 4"/>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54063" y="1492250"/>
            <a:ext cx="16303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bdĺžnik 6"/>
          <p:cNvSpPr/>
          <p:nvPr userDrawn="1"/>
        </p:nvSpPr>
        <p:spPr>
          <a:xfrm>
            <a:off x="250825" y="4570413"/>
            <a:ext cx="1296988" cy="5222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k-SK"/>
          </a:p>
        </p:txBody>
      </p:sp>
      <p:cxnSp>
        <p:nvCxnSpPr>
          <p:cNvPr id="8" name="Rovná spojnica 7"/>
          <p:cNvCxnSpPr/>
          <p:nvPr userDrawn="1"/>
        </p:nvCxnSpPr>
        <p:spPr>
          <a:xfrm flipH="1">
            <a:off x="539750" y="4732338"/>
            <a:ext cx="3262313" cy="6350"/>
          </a:xfrm>
          <a:prstGeom prst="line">
            <a:avLst/>
          </a:prstGeom>
          <a:ln w="28575">
            <a:solidFill>
              <a:srgbClr val="1B1748"/>
            </a:solidFill>
          </a:ln>
        </p:spPr>
        <p:style>
          <a:lnRef idx="1">
            <a:schemeClr val="accent1"/>
          </a:lnRef>
          <a:fillRef idx="0">
            <a:schemeClr val="accent1"/>
          </a:fillRef>
          <a:effectRef idx="0">
            <a:schemeClr val="accent1"/>
          </a:effectRef>
          <a:fontRef idx="minor">
            <a:schemeClr val="tx1"/>
          </a:fontRef>
        </p:style>
      </p:cxnSp>
      <p:cxnSp>
        <p:nvCxnSpPr>
          <p:cNvPr id="9" name="Rovná spojnica 8"/>
          <p:cNvCxnSpPr/>
          <p:nvPr userDrawn="1"/>
        </p:nvCxnSpPr>
        <p:spPr>
          <a:xfrm flipH="1" flipV="1">
            <a:off x="512763" y="484188"/>
            <a:ext cx="19050" cy="4271962"/>
          </a:xfrm>
          <a:prstGeom prst="line">
            <a:avLst/>
          </a:prstGeom>
          <a:ln w="28575">
            <a:solidFill>
              <a:srgbClr val="1B1748"/>
            </a:solidFill>
          </a:ln>
        </p:spPr>
        <p:style>
          <a:lnRef idx="1">
            <a:schemeClr val="accent1"/>
          </a:lnRef>
          <a:fillRef idx="0">
            <a:schemeClr val="accent1"/>
          </a:fillRef>
          <a:effectRef idx="0">
            <a:schemeClr val="accent1"/>
          </a:effectRef>
          <a:fontRef idx="minor">
            <a:schemeClr val="tx1"/>
          </a:fontRef>
        </p:style>
      </p:cxnSp>
      <p:sp>
        <p:nvSpPr>
          <p:cNvPr id="13" name="Nadpis 1"/>
          <p:cNvSpPr>
            <a:spLocks noGrp="1"/>
          </p:cNvSpPr>
          <p:nvPr>
            <p:ph type="title"/>
          </p:nvPr>
        </p:nvSpPr>
        <p:spPr>
          <a:xfrm>
            <a:off x="899592" y="465908"/>
            <a:ext cx="7577035" cy="1724272"/>
          </a:xfrm>
        </p:spPr>
        <p:txBody>
          <a:bodyPr anchor="b">
            <a:normAutofit/>
          </a:bodyPr>
          <a:lstStyle>
            <a:lvl1pPr algn="r">
              <a:defRPr sz="7200">
                <a:solidFill>
                  <a:srgbClr val="1B1748"/>
                </a:solidFill>
              </a:defRPr>
            </a:lvl1pPr>
          </a:lstStyle>
          <a:p>
            <a:r>
              <a:rPr lang="sk-SK" smtClean="0"/>
              <a:t>Upravte štýly predlohy textu</a:t>
            </a:r>
            <a:endParaRPr lang="sk-SK" dirty="0"/>
          </a:p>
        </p:txBody>
      </p:sp>
    </p:spTree>
    <p:extLst>
      <p:ext uri="{BB962C8B-B14F-4D97-AF65-F5344CB8AC3E}">
        <p14:creationId xmlns:p14="http://schemas.microsoft.com/office/powerpoint/2010/main" val="824934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lo">
    <p:spTree>
      <p:nvGrpSpPr>
        <p:cNvPr id="1" name=""/>
        <p:cNvGrpSpPr/>
        <p:nvPr/>
      </p:nvGrpSpPr>
      <p:grpSpPr>
        <a:xfrm>
          <a:off x="0" y="0"/>
          <a:ext cx="0" cy="0"/>
          <a:chOff x="0" y="0"/>
          <a:chExt cx="0" cy="0"/>
        </a:xfrm>
      </p:grpSpPr>
      <p:pic>
        <p:nvPicPr>
          <p:cNvPr id="5" name="Obrázok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4579938"/>
            <a:ext cx="996950"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Nadpis 1"/>
          <p:cNvSpPr>
            <a:spLocks noGrp="1"/>
          </p:cNvSpPr>
          <p:nvPr>
            <p:ph type="title"/>
          </p:nvPr>
        </p:nvSpPr>
        <p:spPr/>
        <p:txBody>
          <a:bodyPr/>
          <a:lstStyle>
            <a:lvl1pPr>
              <a:defRPr/>
            </a:lvl1pPr>
          </a:lstStyle>
          <a:p>
            <a:r>
              <a:rPr lang="sk-SK" smtClean="0"/>
              <a:t>Upravte štýly predlohy textu</a:t>
            </a:r>
            <a:endParaRPr lang="sk-SK" dirty="0"/>
          </a:p>
        </p:txBody>
      </p:sp>
      <p:sp>
        <p:nvSpPr>
          <p:cNvPr id="3" name="Zástupný symbol obsahu 2"/>
          <p:cNvSpPr>
            <a:spLocks noGrp="1"/>
          </p:cNvSpPr>
          <p:nvPr>
            <p:ph idx="1"/>
          </p:nvPr>
        </p:nvSpPr>
        <p:spPr>
          <a:xfrm>
            <a:off x="457200" y="1545636"/>
            <a:ext cx="8229600" cy="2862318"/>
          </a:xfrm>
        </p:spPr>
        <p:txBody>
          <a:bodyPr>
            <a:normAutofit/>
          </a:bodyPr>
          <a:lstStyle>
            <a:lvl1pPr marL="0" indent="0">
              <a:buNone/>
              <a:defRPr sz="1800"/>
            </a:lvl1pPr>
            <a:lvl5pPr>
              <a:defRPr sz="1600"/>
            </a:lvl5pPr>
          </a:lstStyle>
          <a:p>
            <a:pPr lvl="0"/>
            <a:r>
              <a:rPr lang="sk-SK" smtClean="0"/>
              <a:t>Upravte štýl predlohy textu.</a:t>
            </a:r>
          </a:p>
        </p:txBody>
      </p:sp>
      <p:sp>
        <p:nvSpPr>
          <p:cNvPr id="12" name="Zástupný symbol textu 11"/>
          <p:cNvSpPr>
            <a:spLocks noGrp="1"/>
          </p:cNvSpPr>
          <p:nvPr>
            <p:ph type="body" sz="quarter" idx="11"/>
          </p:nvPr>
        </p:nvSpPr>
        <p:spPr>
          <a:xfrm>
            <a:off x="467544" y="1113588"/>
            <a:ext cx="8208912" cy="378042"/>
          </a:xfrm>
        </p:spPr>
        <p:txBody>
          <a:bodyPr/>
          <a:lstStyle>
            <a:lvl1pPr marL="0" indent="0">
              <a:buNone/>
              <a:defRPr/>
            </a:lvl1pPr>
          </a:lstStyle>
          <a:p>
            <a:pPr lvl="0"/>
            <a:r>
              <a:rPr lang="sk-SK" smtClean="0"/>
              <a:t>Upravte štýl predlohy textu.</a:t>
            </a:r>
          </a:p>
        </p:txBody>
      </p:sp>
      <p:sp>
        <p:nvSpPr>
          <p:cNvPr id="6" name="Zástupný objekt pre pätu 4"/>
          <p:cNvSpPr>
            <a:spLocks noGrp="1"/>
          </p:cNvSpPr>
          <p:nvPr>
            <p:ph type="ftr" sz="quarter" idx="12"/>
          </p:nvPr>
        </p:nvSpPr>
        <p:spPr/>
        <p:txBody>
          <a:bodyPr/>
          <a:lstStyle>
            <a:lvl1pPr algn="ctr">
              <a:defRPr sz="1200">
                <a:solidFill>
                  <a:schemeClr val="tx1">
                    <a:tint val="75000"/>
                  </a:schemeClr>
                </a:solidFill>
              </a:defRPr>
            </a:lvl1pPr>
          </a:lstStyle>
          <a:p>
            <a:pPr>
              <a:defRPr/>
            </a:pPr>
            <a:r>
              <a:rPr lang="sk-SK"/>
              <a:t>ŽELEZNICE SLOVENSKEJ REPUBLIKY</a:t>
            </a:r>
          </a:p>
        </p:txBody>
      </p:sp>
      <p:sp>
        <p:nvSpPr>
          <p:cNvPr id="7" name="Zástupný objekt pre číslo snímky 5"/>
          <p:cNvSpPr>
            <a:spLocks noGrp="1"/>
          </p:cNvSpPr>
          <p:nvPr>
            <p:ph type="sldNum" sz="quarter" idx="13"/>
          </p:nvPr>
        </p:nvSpPr>
        <p:spPr/>
        <p:txBody>
          <a:bodyPr/>
          <a:lstStyle>
            <a:lvl1pPr algn="r">
              <a:defRPr sz="1200">
                <a:solidFill>
                  <a:schemeClr val="tx1">
                    <a:tint val="75000"/>
                  </a:schemeClr>
                </a:solidFill>
              </a:defRPr>
            </a:lvl1pPr>
          </a:lstStyle>
          <a:p>
            <a:pPr>
              <a:defRPr/>
            </a:pPr>
            <a:fld id="{14FB0BBC-3098-4E7D-88D5-53CBF6C68EFC}" type="slidenum">
              <a:rPr lang="sk-SK"/>
              <a:pPr>
                <a:defRPr/>
              </a:pPr>
              <a:t>‹#›</a:t>
            </a:fld>
            <a:endParaRPr lang="sk-SK"/>
          </a:p>
        </p:txBody>
      </p:sp>
    </p:spTree>
    <p:extLst>
      <p:ext uri="{BB962C8B-B14F-4D97-AF65-F5344CB8AC3E}">
        <p14:creationId xmlns:p14="http://schemas.microsoft.com/office/powerpoint/2010/main" val="808875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odakovanie">
    <p:spTree>
      <p:nvGrpSpPr>
        <p:cNvPr id="1" name=""/>
        <p:cNvGrpSpPr/>
        <p:nvPr/>
      </p:nvGrpSpPr>
      <p:grpSpPr>
        <a:xfrm>
          <a:off x="0" y="0"/>
          <a:ext cx="0" cy="0"/>
          <a:chOff x="0" y="0"/>
          <a:chExt cx="0" cy="0"/>
        </a:xfrm>
      </p:grpSpPr>
      <p:pic>
        <p:nvPicPr>
          <p:cNvPr id="3" name="Obrázok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4063" y="465138"/>
            <a:ext cx="1657350" cy="90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bdĺžnik 3"/>
          <p:cNvSpPr/>
          <p:nvPr userDrawn="1"/>
        </p:nvSpPr>
        <p:spPr>
          <a:xfrm>
            <a:off x="250825" y="4570413"/>
            <a:ext cx="1296988" cy="5222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k-SK"/>
          </a:p>
        </p:txBody>
      </p:sp>
      <p:cxnSp>
        <p:nvCxnSpPr>
          <p:cNvPr id="5" name="Rovná spojnica 4"/>
          <p:cNvCxnSpPr/>
          <p:nvPr userDrawn="1"/>
        </p:nvCxnSpPr>
        <p:spPr>
          <a:xfrm flipH="1" flipV="1">
            <a:off x="512763" y="484188"/>
            <a:ext cx="19050" cy="4271962"/>
          </a:xfrm>
          <a:prstGeom prst="line">
            <a:avLst/>
          </a:prstGeom>
          <a:ln w="28575">
            <a:solidFill>
              <a:srgbClr val="1B1748"/>
            </a:solidFill>
          </a:ln>
        </p:spPr>
        <p:style>
          <a:lnRef idx="1">
            <a:schemeClr val="accent1"/>
          </a:lnRef>
          <a:fillRef idx="0">
            <a:schemeClr val="accent1"/>
          </a:fillRef>
          <a:effectRef idx="0">
            <a:schemeClr val="accent1"/>
          </a:effectRef>
          <a:fontRef idx="minor">
            <a:schemeClr val="tx1"/>
          </a:fontRef>
        </p:style>
      </p:cxnSp>
      <p:cxnSp>
        <p:nvCxnSpPr>
          <p:cNvPr id="6" name="Rovná spojnica 5"/>
          <p:cNvCxnSpPr/>
          <p:nvPr userDrawn="1"/>
        </p:nvCxnSpPr>
        <p:spPr>
          <a:xfrm flipH="1">
            <a:off x="539750" y="4732338"/>
            <a:ext cx="3262313" cy="6350"/>
          </a:xfrm>
          <a:prstGeom prst="line">
            <a:avLst/>
          </a:prstGeom>
          <a:ln w="28575">
            <a:solidFill>
              <a:srgbClr val="1B1748"/>
            </a:solidFill>
          </a:ln>
        </p:spPr>
        <p:style>
          <a:lnRef idx="1">
            <a:schemeClr val="accent1"/>
          </a:lnRef>
          <a:fillRef idx="0">
            <a:schemeClr val="accent1"/>
          </a:fillRef>
          <a:effectRef idx="0">
            <a:schemeClr val="accent1"/>
          </a:effectRef>
          <a:fontRef idx="minor">
            <a:schemeClr val="tx1"/>
          </a:fontRef>
        </p:style>
      </p:cxnSp>
      <p:pic>
        <p:nvPicPr>
          <p:cNvPr id="7" name="Obrázok 11"/>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779838" y="4140200"/>
            <a:ext cx="4752975"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Nadpis 1"/>
          <p:cNvSpPr>
            <a:spLocks noGrp="1"/>
          </p:cNvSpPr>
          <p:nvPr>
            <p:ph type="title"/>
          </p:nvPr>
        </p:nvSpPr>
        <p:spPr>
          <a:xfrm>
            <a:off x="899592" y="465908"/>
            <a:ext cx="7577035" cy="1724272"/>
          </a:xfrm>
        </p:spPr>
        <p:txBody>
          <a:bodyPr anchor="b">
            <a:normAutofit/>
          </a:bodyPr>
          <a:lstStyle>
            <a:lvl1pPr algn="r">
              <a:defRPr sz="7200">
                <a:solidFill>
                  <a:srgbClr val="1B1748"/>
                </a:solidFill>
              </a:defRPr>
            </a:lvl1pPr>
          </a:lstStyle>
          <a:p>
            <a:r>
              <a:rPr lang="sk-SK" smtClean="0"/>
              <a:t>Upravte štýly predlohy textu</a:t>
            </a:r>
            <a:endParaRPr lang="sk-SK" dirty="0"/>
          </a:p>
        </p:txBody>
      </p:sp>
    </p:spTree>
    <p:extLst>
      <p:ext uri="{BB962C8B-B14F-4D97-AF65-F5344CB8AC3E}">
        <p14:creationId xmlns:p14="http://schemas.microsoft.com/office/powerpoint/2010/main" val="354947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627063"/>
            <a:ext cx="8229600"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sk-SK" altLang="sk-SK" smtClean="0"/>
              <a:t>Nadpis 1</a:t>
            </a:r>
          </a:p>
        </p:txBody>
      </p:sp>
      <p:sp>
        <p:nvSpPr>
          <p:cNvPr id="1027" name="Zástupný symbol textu 2"/>
          <p:cNvSpPr>
            <a:spLocks noGrp="1"/>
          </p:cNvSpPr>
          <p:nvPr>
            <p:ph type="body" idx="1"/>
          </p:nvPr>
        </p:nvSpPr>
        <p:spPr bwMode="auto">
          <a:xfrm>
            <a:off x="457200" y="1200150"/>
            <a:ext cx="8229600" cy="320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sk-SK" altLang="sk-SK" smtClean="0"/>
              <a:t>Text</a:t>
            </a:r>
          </a:p>
          <a:p>
            <a:pPr lvl="1"/>
            <a:r>
              <a:rPr lang="sk-SK" altLang="sk-SK" smtClean="0"/>
              <a:t>Druhá úroveň</a:t>
            </a:r>
          </a:p>
          <a:p>
            <a:pPr lvl="2"/>
            <a:r>
              <a:rPr lang="sk-SK" altLang="sk-SK" smtClean="0"/>
              <a:t>Tretia úroveň</a:t>
            </a:r>
          </a:p>
          <a:p>
            <a:pPr lvl="3"/>
            <a:r>
              <a:rPr lang="sk-SK" altLang="sk-SK" smtClean="0"/>
              <a:t>Štvrtá úroveň</a:t>
            </a:r>
          </a:p>
          <a:p>
            <a:pPr lvl="4"/>
            <a:r>
              <a:rPr lang="sk-SK" altLang="sk-SK" smtClean="0"/>
              <a:t>Piata úroveň</a:t>
            </a:r>
          </a:p>
        </p:txBody>
      </p:sp>
      <p:sp>
        <p:nvSpPr>
          <p:cNvPr id="5" name="Zástupný objekt pre pätu 4"/>
          <p:cNvSpPr>
            <a:spLocks noGrp="1"/>
          </p:cNvSpPr>
          <p:nvPr>
            <p:ph type="ftr" sz="quarter" idx="3"/>
          </p:nvPr>
        </p:nvSpPr>
        <p:spPr>
          <a:xfrm>
            <a:off x="2514600" y="473233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sk-SK"/>
              <a:t>ŽELEZNICE SLOVENSKEJ REPUBLIKY</a:t>
            </a:r>
          </a:p>
        </p:txBody>
      </p:sp>
      <p:sp>
        <p:nvSpPr>
          <p:cNvPr id="6" name="Zástupný objekt pre číslo snímky 5"/>
          <p:cNvSpPr>
            <a:spLocks noGrp="1"/>
          </p:cNvSpPr>
          <p:nvPr>
            <p:ph type="sldNum" sz="quarter" idx="4"/>
          </p:nvPr>
        </p:nvSpPr>
        <p:spPr>
          <a:xfrm>
            <a:off x="5943600" y="473233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0D255CF-936D-4A36-8326-C63E9D27BB9F}" type="slidenum">
              <a:rPr lang="sk-SK"/>
              <a:pPr>
                <a:defRPr/>
              </a:pPr>
              <a:t>‹#›</a:t>
            </a:fld>
            <a:endParaRPr lang="sk-SK"/>
          </a:p>
        </p:txBody>
      </p:sp>
      <p:pic>
        <p:nvPicPr>
          <p:cNvPr id="1030" name="Obrázok 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57200" y="4579938"/>
            <a:ext cx="996950"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35" r:id="rId1"/>
    <p:sldLayoutId id="2147484236" r:id="rId2"/>
    <p:sldLayoutId id="2147484237" r:id="rId3"/>
  </p:sldLayoutIdLst>
  <p:timing>
    <p:tnLst>
      <p:par>
        <p:cTn id="1" dur="indefinite" restart="never" nodeType="tmRoot"/>
      </p:par>
    </p:tnLst>
  </p:timing>
  <p:txStyles>
    <p:titleStyle>
      <a:lvl1pPr algn="l" rtl="0" eaLnBrk="0" fontAlgn="base" hangingPunct="0">
        <a:spcBef>
          <a:spcPct val="0"/>
        </a:spcBef>
        <a:spcAft>
          <a:spcPct val="0"/>
        </a:spcAft>
        <a:defRPr sz="2800" b="1" kern="1200">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Calibri" pitchFamily="34" charset="0"/>
        </a:defRPr>
      </a:lvl2pPr>
      <a:lvl3pPr algn="l" rtl="0" eaLnBrk="0" fontAlgn="base" hangingPunct="0">
        <a:spcBef>
          <a:spcPct val="0"/>
        </a:spcBef>
        <a:spcAft>
          <a:spcPct val="0"/>
        </a:spcAft>
        <a:defRPr sz="2800" b="1">
          <a:solidFill>
            <a:schemeClr val="tx1"/>
          </a:solidFill>
          <a:latin typeface="Calibri" pitchFamily="34" charset="0"/>
        </a:defRPr>
      </a:lvl3pPr>
      <a:lvl4pPr algn="l" rtl="0" eaLnBrk="0" fontAlgn="base" hangingPunct="0">
        <a:spcBef>
          <a:spcPct val="0"/>
        </a:spcBef>
        <a:spcAft>
          <a:spcPct val="0"/>
        </a:spcAft>
        <a:defRPr sz="2800" b="1">
          <a:solidFill>
            <a:schemeClr val="tx1"/>
          </a:solidFill>
          <a:latin typeface="Calibri" pitchFamily="34" charset="0"/>
        </a:defRPr>
      </a:lvl4pPr>
      <a:lvl5pPr algn="l" rtl="0" eaLnBrk="0" fontAlgn="base" hangingPunct="0">
        <a:spcBef>
          <a:spcPct val="0"/>
        </a:spcBef>
        <a:spcAft>
          <a:spcPct val="0"/>
        </a:spcAft>
        <a:defRPr sz="2800" b="1">
          <a:solidFill>
            <a:schemeClr val="tx1"/>
          </a:solidFill>
          <a:latin typeface="Calibri" pitchFamily="34" charset="0"/>
        </a:defRPr>
      </a:lvl5pPr>
      <a:lvl6pPr marL="457200" algn="l" rtl="0" eaLnBrk="1" fontAlgn="base" hangingPunct="1">
        <a:spcBef>
          <a:spcPct val="0"/>
        </a:spcBef>
        <a:spcAft>
          <a:spcPct val="0"/>
        </a:spcAft>
        <a:defRPr sz="2800" b="1">
          <a:solidFill>
            <a:schemeClr val="tx1"/>
          </a:solidFill>
          <a:latin typeface="Calibri" pitchFamily="34" charset="0"/>
        </a:defRPr>
      </a:lvl6pPr>
      <a:lvl7pPr marL="914400" algn="l" rtl="0" eaLnBrk="1" fontAlgn="base" hangingPunct="1">
        <a:spcBef>
          <a:spcPct val="0"/>
        </a:spcBef>
        <a:spcAft>
          <a:spcPct val="0"/>
        </a:spcAft>
        <a:defRPr sz="2800" b="1">
          <a:solidFill>
            <a:schemeClr val="tx1"/>
          </a:solidFill>
          <a:latin typeface="Calibri" pitchFamily="34" charset="0"/>
        </a:defRPr>
      </a:lvl7pPr>
      <a:lvl8pPr marL="1371600" algn="l" rtl="0" eaLnBrk="1" fontAlgn="base" hangingPunct="1">
        <a:spcBef>
          <a:spcPct val="0"/>
        </a:spcBef>
        <a:spcAft>
          <a:spcPct val="0"/>
        </a:spcAft>
        <a:defRPr sz="2800" b="1">
          <a:solidFill>
            <a:schemeClr val="tx1"/>
          </a:solidFill>
          <a:latin typeface="Calibri" pitchFamily="34" charset="0"/>
        </a:defRPr>
      </a:lvl8pPr>
      <a:lvl9pPr marL="1828800" algn="l" rtl="0" eaLnBrk="1" fontAlgn="base" hangingPunct="1">
        <a:spcBef>
          <a:spcPct val="0"/>
        </a:spcBef>
        <a:spcAft>
          <a:spcPct val="0"/>
        </a:spcAft>
        <a:defRPr sz="2800" b="1">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jpeg"/></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52.jpeg"/><Relationship Id="rId4" Type="http://schemas.openxmlformats.org/officeDocument/2006/relationships/image" Target="../media/image51.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5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60.jpeg"/></Relationships>
</file>

<file path=ppt/slides/_rels/slide5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5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70.jpe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66.xml"/><Relationship Id="rId1" Type="http://schemas.openxmlformats.org/officeDocument/2006/relationships/slideLayout" Target="../slideLayouts/slideLayout2.xml"/><Relationship Id="rId5" Type="http://schemas.openxmlformats.org/officeDocument/2006/relationships/image" Target="../media/image73.jpeg"/><Relationship Id="rId4" Type="http://schemas.openxmlformats.org/officeDocument/2006/relationships/image" Target="../media/image72.jpe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4.xml"/><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79.jpe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79.xml"/><Relationship Id="rId1" Type="http://schemas.openxmlformats.org/officeDocument/2006/relationships/slideLayout" Target="../slideLayouts/slideLayout2.xml"/><Relationship Id="rId4" Type="http://schemas.openxmlformats.org/officeDocument/2006/relationships/image" Target="../media/image8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80.xml"/><Relationship Id="rId1" Type="http://schemas.openxmlformats.org/officeDocument/2006/relationships/slideLayout" Target="../slideLayouts/slideLayout2.xml"/><Relationship Id="rId4" Type="http://schemas.openxmlformats.org/officeDocument/2006/relationships/image" Target="../media/image83.jpeg"/></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8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Nadpis 1"/>
          <p:cNvSpPr>
            <a:spLocks noGrp="1"/>
          </p:cNvSpPr>
          <p:nvPr>
            <p:ph type="ctrTitle"/>
          </p:nvPr>
        </p:nvSpPr>
        <p:spPr>
          <a:xfrm>
            <a:off x="3532188" y="1400175"/>
            <a:ext cx="4968875" cy="1535113"/>
          </a:xfrm>
        </p:spPr>
        <p:txBody>
          <a:bodyPr>
            <a:normAutofit fontScale="90000"/>
          </a:bodyPr>
          <a:lstStyle/>
          <a:p>
            <a:pPr>
              <a:defRPr/>
            </a:pPr>
            <a:r>
              <a:rPr lang="sk-SK" altLang="sk-SK" sz="4000" dirty="0" smtClean="0"/>
              <a:t>Historické míľniky </a:t>
            </a:r>
            <a:br>
              <a:rPr lang="sk-SK" altLang="sk-SK" sz="4000" dirty="0" smtClean="0"/>
            </a:br>
            <a:r>
              <a:rPr lang="sk-SK" altLang="sk-SK" sz="4000" dirty="0" smtClean="0"/>
              <a:t>na železnici v Krupine</a:t>
            </a:r>
            <a:r>
              <a:rPr lang="sk-SK" altLang="sk-SK" dirty="0" smtClean="0"/>
              <a:t/>
            </a:r>
            <a:br>
              <a:rPr lang="sk-SK" altLang="sk-SK" dirty="0" smtClean="0"/>
            </a:br>
            <a:r>
              <a:rPr lang="sk-SK" altLang="sk-SK" sz="1800" dirty="0" smtClean="0"/>
              <a:t>výstavba novej trate a jej obnova </a:t>
            </a:r>
            <a:r>
              <a:rPr lang="sk-SK" altLang="sk-SK" dirty="0" smtClean="0"/>
              <a:t/>
            </a:r>
            <a:br>
              <a:rPr lang="sk-SK" altLang="sk-SK" dirty="0" smtClean="0"/>
            </a:br>
            <a:endParaRPr lang="sk-SK" altLang="sk-SK" dirty="0" smtClean="0"/>
          </a:p>
        </p:txBody>
      </p:sp>
      <p:sp>
        <p:nvSpPr>
          <p:cNvPr id="7171" name="Podnadpis 2"/>
          <p:cNvSpPr>
            <a:spLocks noGrp="1"/>
          </p:cNvSpPr>
          <p:nvPr>
            <p:ph type="subTitle" idx="4294967295"/>
          </p:nvPr>
        </p:nvSpPr>
        <p:spPr>
          <a:xfrm>
            <a:off x="3563938" y="2355850"/>
            <a:ext cx="4968875" cy="1836738"/>
          </a:xfrm>
        </p:spPr>
        <p:txBody>
          <a:bodyPr/>
          <a:lstStyle/>
          <a:p>
            <a:pPr algn="r" eaLnBrk="1" hangingPunct="1">
              <a:buFont typeface="Arial" panose="020B0604020202020204" pitchFamily="34" charset="0"/>
              <a:buNone/>
            </a:pPr>
            <a:r>
              <a:rPr lang="sk-SK" altLang="sk-SK" smtClean="0"/>
              <a:t>Mgr. Daša Krčová</a:t>
            </a:r>
          </a:p>
        </p:txBody>
      </p:sp>
    </p:spTree>
  </p:cSld>
  <p:clrMapOvr>
    <a:masterClrMapping/>
  </p:clrMapOvr>
  <p:transition spd="slow" advTm="13471"/>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Nadpis 1"/>
          <p:cNvSpPr>
            <a:spLocks noGrp="1"/>
          </p:cNvSpPr>
          <p:nvPr>
            <p:ph type="title"/>
          </p:nvPr>
        </p:nvSpPr>
        <p:spPr/>
        <p:txBody>
          <a:bodyPr/>
          <a:lstStyle/>
          <a:p>
            <a:r>
              <a:rPr lang="sk-SK" altLang="sk-SK" smtClean="0"/>
              <a:t>Pozemné stavby</a:t>
            </a:r>
          </a:p>
        </p:txBody>
      </p:sp>
      <p:sp>
        <p:nvSpPr>
          <p:cNvPr id="25603" name="Zástupný objekt pre text 3"/>
          <p:cNvSpPr>
            <a:spLocks noGrp="1"/>
          </p:cNvSpPr>
          <p:nvPr>
            <p:ph type="body" sz="quarter" idx="11"/>
          </p:nvPr>
        </p:nvSpPr>
        <p:spPr>
          <a:xfrm>
            <a:off x="468313" y="1112838"/>
            <a:ext cx="8207375" cy="379412"/>
          </a:xfrm>
        </p:spPr>
        <p:txBody>
          <a:bodyPr/>
          <a:lstStyle/>
          <a:p>
            <a:r>
              <a:rPr lang="sk-SK" altLang="sk-SK" sz="1800" smtClean="0"/>
              <a:t>			</a:t>
            </a:r>
          </a:p>
          <a:p>
            <a:endParaRPr lang="sk-SK" altLang="sk-SK" smtClean="0"/>
          </a:p>
        </p:txBody>
      </p:sp>
      <p:sp>
        <p:nvSpPr>
          <p:cNvPr id="25604" name="Zástupný objekt pre obsah 1"/>
          <p:cNvSpPr>
            <a:spLocks noGrp="1"/>
          </p:cNvSpPr>
          <p:nvPr>
            <p:ph idx="1"/>
          </p:nvPr>
        </p:nvSpPr>
        <p:spPr>
          <a:xfrm>
            <a:off x="519113" y="1546225"/>
            <a:ext cx="8229600" cy="2862263"/>
          </a:xfrm>
        </p:spPr>
        <p:txBody>
          <a:bodyPr/>
          <a:lstStyle/>
          <a:p>
            <a:r>
              <a:rPr lang="sk-SK" altLang="sk-SK" smtClean="0"/>
              <a:t>Stavba strážnych domčekov bola zadaná uvedeným firmám podľa jednotlivých úsekov.</a:t>
            </a:r>
          </a:p>
          <a:p>
            <a:r>
              <a:rPr lang="sk-SK" altLang="sk-SK" smtClean="0"/>
              <a:t>Stavba administratívnej budovy vo Zvolene bola zadaná Ing. B. Matunovi z Bratislavy.</a:t>
            </a:r>
          </a:p>
          <a:p>
            <a:r>
              <a:rPr lang="sk-SK" altLang="sk-SK" smtClean="0"/>
              <a:t>Pozemné stavby v staniciach Dobrá Niva, Pliešovce-Sása, Babina a Krupina boli zadané firme Spojená stavebná účastinárska spoločnosť z Bratislavy.</a:t>
            </a:r>
          </a:p>
        </p:txBody>
      </p:sp>
    </p:spTree>
  </p:cSld>
  <p:clrMapOvr>
    <a:masterClrMapping/>
  </p:clrMapOvr>
  <p:transition spd="slow" advTm="46705"/>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adpis 1"/>
          <p:cNvSpPr>
            <a:spLocks noGrp="1"/>
          </p:cNvSpPr>
          <p:nvPr>
            <p:ph type="title"/>
          </p:nvPr>
        </p:nvSpPr>
        <p:spPr/>
        <p:txBody>
          <a:bodyPr/>
          <a:lstStyle/>
          <a:p>
            <a:r>
              <a:rPr lang="sk-SK" altLang="sk-SK" sz="3200" smtClean="0"/>
              <a:t>Zahájenie výstavby trate</a:t>
            </a:r>
          </a:p>
        </p:txBody>
      </p:sp>
      <p:sp>
        <p:nvSpPr>
          <p:cNvPr id="27651" name="Zástupný objekt pre text 3"/>
          <p:cNvSpPr>
            <a:spLocks noGrp="1"/>
          </p:cNvSpPr>
          <p:nvPr>
            <p:ph type="body" sz="quarter" idx="11"/>
          </p:nvPr>
        </p:nvSpPr>
        <p:spPr>
          <a:xfrm>
            <a:off x="468313" y="1112838"/>
            <a:ext cx="8207375" cy="379412"/>
          </a:xfrm>
        </p:spPr>
        <p:txBody>
          <a:bodyPr/>
          <a:lstStyle/>
          <a:p>
            <a:endParaRPr lang="sk-SK" altLang="sk-SK" b="1" smtClean="0"/>
          </a:p>
        </p:txBody>
      </p:sp>
      <p:sp>
        <p:nvSpPr>
          <p:cNvPr id="27653" name="Zástupný objekt pre obsah 1"/>
          <p:cNvSpPr>
            <a:spLocks noGrp="1"/>
          </p:cNvSpPr>
          <p:nvPr>
            <p:ph idx="1"/>
          </p:nvPr>
        </p:nvSpPr>
        <p:spPr>
          <a:xfrm>
            <a:off x="457200" y="1546225"/>
            <a:ext cx="8229600" cy="2862263"/>
          </a:xfrm>
        </p:spPr>
        <p:txBody>
          <a:bodyPr>
            <a:normAutofit fontScale="92500" lnSpcReduction="10000"/>
          </a:bodyPr>
          <a:lstStyle/>
          <a:p>
            <a:pPr>
              <a:defRPr/>
            </a:pPr>
            <a:r>
              <a:rPr lang="sk-SK" altLang="sk-SK" dirty="0" smtClean="0"/>
              <a:t>Stavba prvého úseku začala 3. januára 1923.</a:t>
            </a:r>
          </a:p>
          <a:p>
            <a:pPr>
              <a:defRPr/>
            </a:pPr>
            <a:r>
              <a:rPr lang="sk-SK" i="1" dirty="0" smtClean="0"/>
              <a:t>„ </a:t>
            </a:r>
            <a:r>
              <a:rPr lang="sk-SK" i="1" dirty="0"/>
              <a:t>V roku 1923 bolo </a:t>
            </a:r>
            <a:r>
              <a:rPr lang="sk-SK" i="1" dirty="0" err="1"/>
              <a:t>započaté</a:t>
            </a:r>
            <a:r>
              <a:rPr lang="sk-SK" i="1" dirty="0"/>
              <a:t> so stavbou trati Zvolen – Krupina, ktorá sa pripája na trať Krupina – Šahy. Túžba občanov nášho kraja sa splnila.</a:t>
            </a:r>
            <a:endParaRPr lang="sk-SK" dirty="0"/>
          </a:p>
          <a:p>
            <a:pPr>
              <a:defRPr/>
            </a:pPr>
            <a:r>
              <a:rPr lang="sk-SK" altLang="sk-SK" dirty="0" smtClean="0"/>
              <a:t>(Pamätná kniha ŽST Dobrá Niva, 1925)</a:t>
            </a:r>
          </a:p>
          <a:p>
            <a:pPr>
              <a:defRPr/>
            </a:pPr>
            <a:endParaRPr lang="sk-SK" altLang="sk-SK" dirty="0" smtClean="0"/>
          </a:p>
          <a:p>
            <a:pPr>
              <a:defRPr/>
            </a:pPr>
            <a:r>
              <a:rPr lang="sk-SK" altLang="sk-SK" dirty="0" smtClean="0"/>
              <a:t>Piaty úsek, úsek v Krupine sa začal stavať neskôr : </a:t>
            </a:r>
          </a:p>
          <a:p>
            <a:pPr>
              <a:defRPr/>
            </a:pPr>
            <a:r>
              <a:rPr lang="sk-SK" i="1" dirty="0" smtClean="0"/>
              <a:t>„17</a:t>
            </a:r>
            <a:r>
              <a:rPr lang="sk-SK" i="1" dirty="0"/>
              <a:t>. </a:t>
            </a:r>
            <a:r>
              <a:rPr lang="sk-SK" i="1" dirty="0" err="1"/>
              <a:t>března</a:t>
            </a:r>
            <a:r>
              <a:rPr lang="sk-SK" i="1" dirty="0"/>
              <a:t> 1923 z</a:t>
            </a:r>
            <a:r>
              <a:rPr lang="sk-SK" i="1" dirty="0" smtClean="0"/>
              <a:t>ačala </a:t>
            </a:r>
            <a:r>
              <a:rPr lang="sk-SK" i="1" dirty="0" err="1"/>
              <a:t>se</a:t>
            </a:r>
            <a:r>
              <a:rPr lang="sk-SK" i="1" dirty="0"/>
              <a:t> </a:t>
            </a:r>
            <a:r>
              <a:rPr lang="sk-SK" i="1" dirty="0" err="1"/>
              <a:t>stavěti</a:t>
            </a:r>
            <a:r>
              <a:rPr lang="sk-SK" i="1" dirty="0"/>
              <a:t> </a:t>
            </a:r>
            <a:r>
              <a:rPr lang="sk-SK" i="1" dirty="0" err="1"/>
              <a:t>novodráha</a:t>
            </a:r>
            <a:r>
              <a:rPr lang="sk-SK" i="1" dirty="0"/>
              <a:t> Krupina Zvolen. Nová trať </a:t>
            </a:r>
            <a:r>
              <a:rPr lang="sk-SK" i="1" dirty="0" err="1"/>
              <a:t>měrí</a:t>
            </a:r>
            <a:r>
              <a:rPr lang="sk-SK" i="1" dirty="0"/>
              <a:t> km 35,7 a </a:t>
            </a:r>
            <a:r>
              <a:rPr lang="sk-SK" i="1" dirty="0" err="1"/>
              <a:t>zadána</a:t>
            </a:r>
            <a:r>
              <a:rPr lang="sk-SK" i="1" dirty="0"/>
              <a:t> </a:t>
            </a:r>
            <a:r>
              <a:rPr lang="sk-SK" i="1" dirty="0" err="1"/>
              <a:t>pěti</a:t>
            </a:r>
            <a:r>
              <a:rPr lang="sk-SK" i="1" dirty="0"/>
              <a:t> firmám. </a:t>
            </a:r>
            <a:r>
              <a:rPr lang="sk-SK" i="1" dirty="0" err="1"/>
              <a:t>Zdejší</a:t>
            </a:r>
            <a:r>
              <a:rPr lang="sk-SK" i="1" dirty="0"/>
              <a:t> úsek </a:t>
            </a:r>
            <a:r>
              <a:rPr lang="sk-SK" i="1" dirty="0" err="1"/>
              <a:t>t.j</a:t>
            </a:r>
            <a:r>
              <a:rPr lang="sk-SK" i="1" dirty="0"/>
              <a:t>. úsek V. </a:t>
            </a:r>
            <a:r>
              <a:rPr lang="sk-SK" i="1" dirty="0" err="1"/>
              <a:t>obdržela</a:t>
            </a:r>
            <a:r>
              <a:rPr lang="sk-SK" i="1" dirty="0"/>
              <a:t> firma </a:t>
            </a:r>
            <a:r>
              <a:rPr lang="sk-SK" i="1" dirty="0" err="1"/>
              <a:t>Vojáček</a:t>
            </a:r>
            <a:r>
              <a:rPr lang="sk-SK" i="1" dirty="0"/>
              <a:t> a Prášil z Slez. Ostravy. Prvé zakopnutí </a:t>
            </a:r>
            <a:r>
              <a:rPr lang="sk-SK" i="1" dirty="0" err="1"/>
              <a:t>krumpáčem</a:t>
            </a:r>
            <a:r>
              <a:rPr lang="sk-SK" i="1" dirty="0"/>
              <a:t> stalo </a:t>
            </a:r>
            <a:r>
              <a:rPr lang="sk-SK" i="1" dirty="0" err="1"/>
              <a:t>se</a:t>
            </a:r>
            <a:r>
              <a:rPr lang="sk-SK" i="1" dirty="0"/>
              <a:t> dne 6. </a:t>
            </a:r>
            <a:r>
              <a:rPr lang="sk-SK" i="1" dirty="0" err="1"/>
              <a:t>března</a:t>
            </a:r>
            <a:r>
              <a:rPr lang="sk-SK" i="1" dirty="0"/>
              <a:t> 1923 bez </a:t>
            </a:r>
            <a:r>
              <a:rPr lang="sk-SK" i="1" dirty="0" err="1"/>
              <a:t>veškeré</a:t>
            </a:r>
            <a:r>
              <a:rPr lang="sk-SK" i="1" dirty="0"/>
              <a:t> slávy</a:t>
            </a:r>
            <a:r>
              <a:rPr lang="sk-SK" i="1" dirty="0" smtClean="0"/>
              <a:t>.“</a:t>
            </a:r>
          </a:p>
          <a:p>
            <a:pPr>
              <a:defRPr/>
            </a:pPr>
            <a:r>
              <a:rPr lang="sk-SK" dirty="0" smtClean="0"/>
              <a:t>(Pamätná kniha ŽST Krupina, 1923)</a:t>
            </a:r>
            <a:endParaRPr lang="sk-SK" dirty="0"/>
          </a:p>
          <a:p>
            <a:pPr>
              <a:defRPr/>
            </a:pPr>
            <a:endParaRPr lang="sk-SK" altLang="sk-SK" dirty="0" smtClean="0"/>
          </a:p>
          <a:p>
            <a:pPr>
              <a:defRPr/>
            </a:pPr>
            <a:endParaRPr lang="sk-SK" altLang="sk-SK" dirty="0" smtClean="0"/>
          </a:p>
        </p:txBody>
      </p:sp>
    </p:spTree>
  </p:cSld>
  <p:clrMapOvr>
    <a:masterClrMapping/>
  </p:clrMapOvr>
  <p:transition spd="slow" advTm="42847"/>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Nadpis 1"/>
          <p:cNvSpPr>
            <a:spLocks noGrp="1"/>
          </p:cNvSpPr>
          <p:nvPr>
            <p:ph type="title"/>
          </p:nvPr>
        </p:nvSpPr>
        <p:spPr/>
        <p:txBody>
          <a:bodyPr/>
          <a:lstStyle/>
          <a:p>
            <a:r>
              <a:rPr lang="sk-SK" altLang="sk-SK" smtClean="0"/>
              <a:t>Stavba trate</a:t>
            </a:r>
          </a:p>
        </p:txBody>
      </p:sp>
      <p:sp>
        <p:nvSpPr>
          <p:cNvPr id="29699"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29700"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4598988" y="411163"/>
            <a:ext cx="3379787" cy="3600450"/>
          </a:xfrm>
        </p:spPr>
      </p:pic>
      <p:sp>
        <p:nvSpPr>
          <p:cNvPr id="29701" name="Obdĺžnik 5"/>
          <p:cNvSpPr>
            <a:spLocks noChangeArrowheads="1"/>
          </p:cNvSpPr>
          <p:nvPr/>
        </p:nvSpPr>
        <p:spPr bwMode="auto">
          <a:xfrm>
            <a:off x="250825" y="2152650"/>
            <a:ext cx="66786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0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16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14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Calibri Light" panose="020F0302020204030204" pitchFamily="34" charset="0"/>
              </a:defRPr>
            </a:lvl9pPr>
          </a:lstStyle>
          <a:p>
            <a:pPr>
              <a:spcBef>
                <a:spcPct val="0"/>
              </a:spcBef>
              <a:buFontTx/>
              <a:buNone/>
            </a:pPr>
            <a:r>
              <a:rPr lang="sk-SK" altLang="sk-SK" sz="1800" i="1">
                <a:latin typeface="Calibri" panose="020F0502020204030204" pitchFamily="34" charset="0"/>
              </a:rPr>
              <a:t>„Státní dozor na zdejším úseku vede vrchní rada</a:t>
            </a:r>
          </a:p>
          <a:p>
            <a:pPr>
              <a:spcBef>
                <a:spcPct val="0"/>
              </a:spcBef>
              <a:buFontTx/>
              <a:buNone/>
            </a:pPr>
            <a:r>
              <a:rPr lang="sk-SK" altLang="sk-SK" sz="1800" i="1">
                <a:latin typeface="Calibri" panose="020F0502020204030204" pitchFamily="34" charset="0"/>
              </a:rPr>
              <a:t> Ing. Raimund Sýkora srbský legionář </a:t>
            </a:r>
          </a:p>
          <a:p>
            <a:pPr>
              <a:spcBef>
                <a:spcPct val="0"/>
              </a:spcBef>
              <a:buFontTx/>
              <a:buNone/>
            </a:pPr>
            <a:r>
              <a:rPr lang="sk-SK" altLang="sk-SK" sz="1800" i="1">
                <a:latin typeface="Calibri" panose="020F0502020204030204" pitchFamily="34" charset="0"/>
              </a:rPr>
              <a:t>a Zitta Frant ing.“</a:t>
            </a:r>
          </a:p>
          <a:p>
            <a:pPr>
              <a:spcBef>
                <a:spcPct val="0"/>
              </a:spcBef>
              <a:buFontTx/>
              <a:buNone/>
            </a:pPr>
            <a:r>
              <a:rPr lang="sk-SK" altLang="sk-SK" sz="1800">
                <a:latin typeface="Calibri" panose="020F0502020204030204" pitchFamily="34" charset="0"/>
              </a:rPr>
              <a:t>(Pamätná kniha ŽST Krupina, 1923)</a:t>
            </a:r>
          </a:p>
        </p:txBody>
      </p:sp>
    </p:spTree>
  </p:cSld>
  <p:clrMapOvr>
    <a:masterClrMapping/>
  </p:clrMapOvr>
  <p:transition spd="slow" advTm="23568"/>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Nadpis 1"/>
          <p:cNvSpPr>
            <a:spLocks noGrp="1"/>
          </p:cNvSpPr>
          <p:nvPr>
            <p:ph type="title"/>
          </p:nvPr>
        </p:nvSpPr>
        <p:spPr/>
        <p:txBody>
          <a:bodyPr/>
          <a:lstStyle/>
          <a:p>
            <a:r>
              <a:rPr lang="sk-SK" altLang="sk-SK" smtClean="0"/>
              <a:t>Stavba trate</a:t>
            </a:r>
          </a:p>
        </p:txBody>
      </p:sp>
      <p:sp>
        <p:nvSpPr>
          <p:cNvPr id="31747" name="Zástupný objekt pre obsah 2"/>
          <p:cNvSpPr>
            <a:spLocks noGrp="1"/>
          </p:cNvSpPr>
          <p:nvPr>
            <p:ph idx="1"/>
          </p:nvPr>
        </p:nvSpPr>
        <p:spPr>
          <a:xfrm>
            <a:off x="457200" y="1546225"/>
            <a:ext cx="8229600" cy="2862263"/>
          </a:xfrm>
        </p:spPr>
        <p:txBody>
          <a:bodyPr/>
          <a:lstStyle/>
          <a:p>
            <a:r>
              <a:rPr lang="sk-SK" altLang="sk-SK" smtClean="0"/>
              <a:t>Stavebná dĺžka trate od výjazdovej výhybky vo Zvolene až po vjazdovú výhybku v Krupine je presne 32,832 km. Z toho 14,318 km je v priamej trati a 18,514 km v oblúku. Prevádzková dĺžka trate medzi výpravňami je 33,796 km.</a:t>
            </a:r>
          </a:p>
          <a:p>
            <a:r>
              <a:rPr lang="sk-SK" altLang="sk-SK" smtClean="0"/>
              <a:t>Najväčšie stúpanie je 14 ‰, najmenší polomer v oblúku 300m.</a:t>
            </a:r>
          </a:p>
          <a:p>
            <a:r>
              <a:rPr lang="sk-SK" altLang="sk-SK" smtClean="0"/>
              <a:t>Najvyššie položené miesto na trati sa nachádza v záreze smerom na Bzovskú Lehôtku v km 20,3 a je vo výške 426 m n.m.</a:t>
            </a:r>
          </a:p>
          <a:p>
            <a:r>
              <a:rPr lang="sk-SK" altLang="sk-SK" smtClean="0"/>
              <a:t>Trať bola budovaná na rýchlosť 80 km za hodinu.</a:t>
            </a:r>
          </a:p>
          <a:p>
            <a:endParaRPr lang="sk-SK" altLang="sk-SK" smtClean="0"/>
          </a:p>
        </p:txBody>
      </p:sp>
      <p:sp>
        <p:nvSpPr>
          <p:cNvPr id="31748"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ransition spd="slow" advTm="44624"/>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Nadpis 1"/>
          <p:cNvSpPr>
            <a:spLocks noGrp="1"/>
          </p:cNvSpPr>
          <p:nvPr>
            <p:ph type="title"/>
          </p:nvPr>
        </p:nvSpPr>
        <p:spPr/>
        <p:txBody>
          <a:bodyPr/>
          <a:lstStyle/>
          <a:p>
            <a:r>
              <a:rPr lang="sk-SK" altLang="sk-SK" smtClean="0"/>
              <a:t>Popis trate</a:t>
            </a:r>
          </a:p>
        </p:txBody>
      </p:sp>
      <p:sp>
        <p:nvSpPr>
          <p:cNvPr id="31747" name="Zástupný objekt pre obsah 2"/>
          <p:cNvSpPr>
            <a:spLocks noGrp="1"/>
          </p:cNvSpPr>
          <p:nvPr>
            <p:ph idx="1"/>
          </p:nvPr>
        </p:nvSpPr>
        <p:spPr>
          <a:xfrm>
            <a:off x="457200" y="1546225"/>
            <a:ext cx="8229600" cy="2862263"/>
          </a:xfrm>
        </p:spPr>
        <p:txBody>
          <a:bodyPr>
            <a:normAutofit lnSpcReduction="10000"/>
          </a:bodyPr>
          <a:lstStyle/>
          <a:p>
            <a:pPr>
              <a:defRPr/>
            </a:pPr>
            <a:r>
              <a:rPr lang="sk-SK" dirty="0"/>
              <a:t>Trať viedla zo Zvolena, cez Dobrú Nivu, </a:t>
            </a:r>
            <a:r>
              <a:rPr lang="sk-SK" dirty="0" smtClean="0"/>
              <a:t>Pliešovce </a:t>
            </a:r>
            <a:r>
              <a:rPr lang="sk-SK" dirty="0"/>
              <a:t>Sásu, Babinú do </a:t>
            </a:r>
            <a:r>
              <a:rPr lang="sk-SK" dirty="0" smtClean="0"/>
              <a:t>Krupiny. Toto územie, je hornaté, členité, s množstvom potôčikov a riečok. </a:t>
            </a:r>
            <a:r>
              <a:rPr lang="sk-SK" dirty="0"/>
              <a:t>Trať prekonáva rozvodie dvoch riek, </a:t>
            </a:r>
            <a:r>
              <a:rPr lang="sk-SK" dirty="0" err="1"/>
              <a:t>Neresnice</a:t>
            </a:r>
            <a:r>
              <a:rPr lang="sk-SK" dirty="0"/>
              <a:t> a Krupinice. </a:t>
            </a:r>
            <a:r>
              <a:rPr lang="sk-SK" dirty="0" smtClean="0"/>
              <a:t>Prekážky sa prekonávali množstvom umelých stavieb. Na trati sú:</a:t>
            </a:r>
          </a:p>
          <a:p>
            <a:pPr marL="285750" indent="-285750">
              <a:buFont typeface="Arial" panose="020B0604020202020204" pitchFamily="34" charset="0"/>
              <a:buChar char="•"/>
              <a:defRPr/>
            </a:pPr>
            <a:r>
              <a:rPr lang="sk-SK" dirty="0" smtClean="0"/>
              <a:t>2 tunely</a:t>
            </a:r>
          </a:p>
          <a:p>
            <a:pPr marL="268288">
              <a:defRPr/>
            </a:pPr>
            <a:r>
              <a:rPr lang="sk-SK" dirty="0" smtClean="0"/>
              <a:t>- </a:t>
            </a:r>
            <a:r>
              <a:rPr lang="sk-SK" dirty="0" err="1" smtClean="0"/>
              <a:t>Neresnický</a:t>
            </a:r>
            <a:endParaRPr lang="sk-SK" dirty="0" smtClean="0"/>
          </a:p>
          <a:p>
            <a:pPr marL="268288">
              <a:defRPr/>
            </a:pPr>
            <a:r>
              <a:rPr lang="sk-SK" dirty="0" smtClean="0"/>
              <a:t>- Tunel pod Vĺčkom</a:t>
            </a:r>
          </a:p>
          <a:p>
            <a:pPr marL="285750" indent="-285750">
              <a:buFont typeface="Arial" panose="020B0604020202020204" pitchFamily="34" charset="0"/>
              <a:buChar char="•"/>
              <a:defRPr/>
            </a:pPr>
            <a:r>
              <a:rPr lang="sk-SK" dirty="0" smtClean="0"/>
              <a:t>188 mostných objektov</a:t>
            </a:r>
          </a:p>
          <a:p>
            <a:pPr marL="285750" indent="-17463">
              <a:buFontTx/>
              <a:buChar char="-"/>
              <a:defRPr/>
            </a:pPr>
            <a:r>
              <a:rPr lang="sk-SK" dirty="0" smtClean="0"/>
              <a:t> 120 železničných</a:t>
            </a:r>
          </a:p>
          <a:p>
            <a:pPr marL="285750" indent="-17463">
              <a:buFontTx/>
              <a:buChar char="-"/>
              <a:defRPr/>
            </a:pPr>
            <a:r>
              <a:rPr lang="sk-SK" dirty="0" smtClean="0"/>
              <a:t> 68 cestných </a:t>
            </a:r>
            <a:endParaRPr lang="sk-SK" dirty="0"/>
          </a:p>
          <a:p>
            <a:pPr>
              <a:defRPr/>
            </a:pPr>
            <a:endParaRPr lang="sk-SK" dirty="0"/>
          </a:p>
          <a:p>
            <a:pPr>
              <a:defRPr/>
            </a:pPr>
            <a:endParaRPr lang="sk-SK" altLang="sk-SK" dirty="0" smtClean="0"/>
          </a:p>
        </p:txBody>
      </p:sp>
      <p:sp>
        <p:nvSpPr>
          <p:cNvPr id="33796"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ransition spd="slow" advTm="20343"/>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Nadpis 1"/>
          <p:cNvSpPr>
            <a:spLocks noGrp="1"/>
          </p:cNvSpPr>
          <p:nvPr>
            <p:ph type="title"/>
          </p:nvPr>
        </p:nvSpPr>
        <p:spPr/>
        <p:txBody>
          <a:bodyPr/>
          <a:lstStyle/>
          <a:p>
            <a:r>
              <a:rPr lang="sk-SK" altLang="sk-SK" smtClean="0"/>
              <a:t>Popis trate</a:t>
            </a:r>
          </a:p>
        </p:txBody>
      </p:sp>
      <p:sp>
        <p:nvSpPr>
          <p:cNvPr id="35843" name="Zástupný objekt pre obsah 2"/>
          <p:cNvSpPr>
            <a:spLocks noGrp="1"/>
          </p:cNvSpPr>
          <p:nvPr>
            <p:ph idx="1"/>
          </p:nvPr>
        </p:nvSpPr>
        <p:spPr>
          <a:xfrm>
            <a:off x="457200" y="1546225"/>
            <a:ext cx="8229600" cy="2862263"/>
          </a:xfrm>
        </p:spPr>
        <p:txBody>
          <a:bodyPr/>
          <a:lstStyle/>
          <a:p>
            <a:r>
              <a:rPr lang="sk-SK" altLang="sk-SK" smtClean="0"/>
              <a:t>Trať vychádza zo stanice Zvolen (dnes Zvolen nákladná stanica), kde prekračuje Slatinu,  stúpa lesnatým a romantickým údolím Neresnice a pokračuje južne cez Neresnický tunel. Trať míňa malú osadu Breziny a samotu Michálkovú, ide popod zrúcaninu Dobronivského zámku cez Podzámčok až do Dobrej Nivy. Trať stúpa a pokračuje po viadukte cez Bariny pri Sáse  k Pliešovciam. Za stanicou Pliešovce - Sása  ďalej klesá pozdĺž Krupinice, míňa Lehotu, nasleduje stanica Babiná, ktorá je mimo obce. Trať prechádza cez Krupinicu na viadukte, prechádza tunelom pod Vĺčkom, znovu prekračuje rieku a ústí  až do Krupiny.</a:t>
            </a:r>
          </a:p>
          <a:p>
            <a:endParaRPr lang="sk-SK" altLang="sk-SK" smtClean="0"/>
          </a:p>
        </p:txBody>
      </p:sp>
      <p:sp>
        <p:nvSpPr>
          <p:cNvPr id="35844"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ransition spd="slow" advTm="3964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Nadpis 1"/>
          <p:cNvSpPr>
            <a:spLocks noGrp="1"/>
          </p:cNvSpPr>
          <p:nvPr>
            <p:ph type="title"/>
          </p:nvPr>
        </p:nvSpPr>
        <p:spPr/>
        <p:txBody>
          <a:bodyPr/>
          <a:lstStyle/>
          <a:p>
            <a:r>
              <a:rPr lang="sk-SK" altLang="sk-SK" smtClean="0"/>
              <a:t>Stavby na trati</a:t>
            </a:r>
          </a:p>
        </p:txBody>
      </p:sp>
      <p:sp>
        <p:nvSpPr>
          <p:cNvPr id="37891" name="Zástupný objekt pre obsah 2"/>
          <p:cNvSpPr>
            <a:spLocks noGrp="1"/>
          </p:cNvSpPr>
          <p:nvPr>
            <p:ph idx="1"/>
          </p:nvPr>
        </p:nvSpPr>
        <p:spPr>
          <a:xfrm>
            <a:off x="457200" y="1546225"/>
            <a:ext cx="8229600" cy="2862263"/>
          </a:xfrm>
        </p:spPr>
        <p:txBody>
          <a:bodyPr/>
          <a:lstStyle/>
          <a:p>
            <a:pPr marL="285750" indent="-285750">
              <a:buFontTx/>
              <a:buChar char="-"/>
            </a:pPr>
            <a:r>
              <a:rPr lang="sk-SK" altLang="sk-SK" smtClean="0"/>
              <a:t>Prestavba staničných koľají</a:t>
            </a:r>
          </a:p>
          <a:p>
            <a:pPr marL="285750" indent="-285750">
              <a:buFontTx/>
              <a:buChar char="-"/>
            </a:pPr>
            <a:r>
              <a:rPr lang="sk-SK" altLang="sk-SK" smtClean="0"/>
              <a:t>Dvojposchodová staničná budova </a:t>
            </a:r>
          </a:p>
          <a:p>
            <a:pPr marL="285750" indent="-285750">
              <a:buFontTx/>
              <a:buChar char="-"/>
            </a:pPr>
            <a:r>
              <a:rPr lang="sk-SK" altLang="sk-SK" smtClean="0"/>
              <a:t>pre stavebnú správu</a:t>
            </a:r>
          </a:p>
        </p:txBody>
      </p:sp>
      <p:sp>
        <p:nvSpPr>
          <p:cNvPr id="37892" name="Zástupný objekt pre text 3"/>
          <p:cNvSpPr>
            <a:spLocks noGrp="1"/>
          </p:cNvSpPr>
          <p:nvPr>
            <p:ph type="body" sz="quarter" idx="11"/>
          </p:nvPr>
        </p:nvSpPr>
        <p:spPr>
          <a:xfrm>
            <a:off x="468313" y="1112838"/>
            <a:ext cx="8207375" cy="379412"/>
          </a:xfrm>
        </p:spPr>
        <p:txBody>
          <a:bodyPr/>
          <a:lstStyle/>
          <a:p>
            <a:r>
              <a:rPr lang="sk-SK" altLang="sk-SK" smtClean="0"/>
              <a:t>ŽST Zvolen (dnes nákladná)</a:t>
            </a:r>
          </a:p>
        </p:txBody>
      </p:sp>
      <p:pic>
        <p:nvPicPr>
          <p:cNvPr id="37893" name="Obrázo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571750"/>
            <a:ext cx="3641725" cy="226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4" name="Obrázok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9938" y="1708150"/>
            <a:ext cx="3363912" cy="213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42984"/>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Nadpis 1"/>
          <p:cNvSpPr>
            <a:spLocks noGrp="1"/>
          </p:cNvSpPr>
          <p:nvPr>
            <p:ph type="title"/>
          </p:nvPr>
        </p:nvSpPr>
        <p:spPr/>
        <p:txBody>
          <a:bodyPr/>
          <a:lstStyle/>
          <a:p>
            <a:r>
              <a:rPr lang="sk-SK" altLang="sk-SK" smtClean="0"/>
              <a:t>Stavby na trati</a:t>
            </a:r>
          </a:p>
        </p:txBody>
      </p:sp>
      <p:sp>
        <p:nvSpPr>
          <p:cNvPr id="39939" name="Zástupný objekt pre obsah 2"/>
          <p:cNvSpPr>
            <a:spLocks noGrp="1"/>
          </p:cNvSpPr>
          <p:nvPr>
            <p:ph idx="1"/>
          </p:nvPr>
        </p:nvSpPr>
        <p:spPr>
          <a:xfrm>
            <a:off x="457200" y="1546225"/>
            <a:ext cx="8229600" cy="2862263"/>
          </a:xfrm>
        </p:spPr>
        <p:txBody>
          <a:bodyPr/>
          <a:lstStyle/>
          <a:p>
            <a:r>
              <a:rPr lang="sk-SK" altLang="sk-SK" i="1" smtClean="0"/>
              <a:t>„V květnu 1926 byla zkončena přestavba staničního kolejiště. Přestavba, která byla nutnou pro vústění nově vystavené dráhy Zvolen – Krupina, byla započatá již v říjnu 1924. Stanice byla tím rozšířena o 3 nové průběžné koleje a kolej čís. 4 byla prodloužena. Následkem přestavby koleje bylo třeba vypnouti z činnosti  zabezpečovací zařízení pro ústřední stavaní výměn a návestidel. Vypnutí zabezpečovacího zařízení dělo se postupně jak pokračovala přestavba kolejí. K úplnému vypnutí zařízení došlo teprve dne 20. května 1926. Od toho času je zabezpečovací zařízení v přestavbě a bude dohotoveno na  jaře 1927.“</a:t>
            </a:r>
          </a:p>
          <a:p>
            <a:r>
              <a:rPr lang="sk-SK" altLang="sk-SK" smtClean="0"/>
              <a:t>(Pamätná kniha ŽST Zvolen, 1926)</a:t>
            </a:r>
          </a:p>
          <a:p>
            <a:endParaRPr lang="sk-SK" altLang="sk-SK" smtClean="0"/>
          </a:p>
        </p:txBody>
      </p:sp>
      <p:sp>
        <p:nvSpPr>
          <p:cNvPr id="39940" name="Zástupný objekt pre text 3"/>
          <p:cNvSpPr>
            <a:spLocks noGrp="1"/>
          </p:cNvSpPr>
          <p:nvPr>
            <p:ph type="body" sz="quarter" idx="11"/>
          </p:nvPr>
        </p:nvSpPr>
        <p:spPr>
          <a:xfrm>
            <a:off x="468313" y="1112838"/>
            <a:ext cx="8207375" cy="379412"/>
          </a:xfrm>
        </p:spPr>
        <p:txBody>
          <a:bodyPr/>
          <a:lstStyle/>
          <a:p>
            <a:r>
              <a:rPr lang="sk-SK" altLang="sk-SK" smtClean="0"/>
              <a:t>ŽST Zvolen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Nadpis 1"/>
          <p:cNvSpPr>
            <a:spLocks noGrp="1"/>
          </p:cNvSpPr>
          <p:nvPr>
            <p:ph type="title"/>
          </p:nvPr>
        </p:nvSpPr>
        <p:spPr/>
        <p:txBody>
          <a:bodyPr/>
          <a:lstStyle/>
          <a:p>
            <a:r>
              <a:rPr lang="sk-SK" altLang="sk-SK" smtClean="0"/>
              <a:t>Stavby na trati</a:t>
            </a:r>
          </a:p>
        </p:txBody>
      </p:sp>
      <p:sp>
        <p:nvSpPr>
          <p:cNvPr id="41987" name="Zástupný objekt pre obsah 2"/>
          <p:cNvSpPr>
            <a:spLocks noGrp="1"/>
          </p:cNvSpPr>
          <p:nvPr>
            <p:ph idx="1"/>
          </p:nvPr>
        </p:nvSpPr>
        <p:spPr>
          <a:xfrm>
            <a:off x="539750" y="1574800"/>
            <a:ext cx="8229600" cy="2862263"/>
          </a:xfrm>
        </p:spPr>
        <p:txBody>
          <a:bodyPr>
            <a:normAutofit lnSpcReduction="10000"/>
          </a:bodyPr>
          <a:lstStyle/>
          <a:p>
            <a:pPr>
              <a:defRPr/>
            </a:pPr>
            <a:r>
              <a:rPr lang="sk-SK" altLang="sk-SK" dirty="0" smtClean="0"/>
              <a:t>Most cez rieku Slatinu v km 0,8/9 – je jedným </a:t>
            </a:r>
          </a:p>
          <a:p>
            <a:pPr>
              <a:defRPr/>
            </a:pPr>
            <a:r>
              <a:rPr lang="sk-SK" altLang="sk-SK" dirty="0" smtClean="0"/>
              <a:t>z väčších mostov, leží v posunovacom obvode </a:t>
            </a:r>
          </a:p>
          <a:p>
            <a:pPr>
              <a:defRPr/>
            </a:pPr>
            <a:r>
              <a:rPr lang="sk-SK" altLang="sk-SK" dirty="0" smtClean="0"/>
              <a:t>stanice Zvolen. Trať prekračuje  rieku Slatinu </a:t>
            </a:r>
          </a:p>
          <a:p>
            <a:pPr>
              <a:defRPr/>
            </a:pPr>
            <a:r>
              <a:rPr lang="sk-SK" altLang="sk-SK" dirty="0" smtClean="0"/>
              <a:t>v oblúku R =300 m, pretínajúc rieku pod </a:t>
            </a:r>
          </a:p>
          <a:p>
            <a:pPr>
              <a:defRPr/>
            </a:pPr>
            <a:r>
              <a:rPr lang="sk-SK" altLang="sk-SK" dirty="0" smtClean="0"/>
              <a:t>ostrým uhlom. Vzhľadom k tejto nepriaznivej  polohe bola rozdelená  kolmá svetlosť mostu  47,10 na 3 otvory o kolmej svetlosti  6,50+33,00+7,60 m. V obidvoch krajných  otvoroch boli použité plechové konštrukcie so zapustenou </a:t>
            </a:r>
            <a:r>
              <a:rPr lang="sk-SK" altLang="sk-SK" dirty="0" err="1" smtClean="0"/>
              <a:t>mostovkou</a:t>
            </a:r>
            <a:r>
              <a:rPr lang="sk-SK" altLang="sk-SK" dirty="0" smtClean="0"/>
              <a:t> o rozpätí 10,70 m, v strednom otvore, ktorý má </a:t>
            </a:r>
            <a:r>
              <a:rPr lang="sk-SK" altLang="sk-SK" dirty="0" err="1" smtClean="0"/>
              <a:t>priamopásové</a:t>
            </a:r>
            <a:r>
              <a:rPr lang="sk-SK" altLang="sk-SK" dirty="0" smtClean="0"/>
              <a:t> hlavné nosníky, bolo rozpätie 44,10m. Šikmosť týchto troch konštrukcií je rôzna, v strednom otvore meria 53°. Železné konštrukcie dodala mostáreň </a:t>
            </a:r>
            <a:r>
              <a:rPr lang="sk-SK" altLang="sk-SK" dirty="0" err="1" smtClean="0"/>
              <a:t>Vítkovického</a:t>
            </a:r>
            <a:r>
              <a:rPr lang="sk-SK" altLang="sk-SK" dirty="0" smtClean="0"/>
              <a:t> </a:t>
            </a:r>
            <a:r>
              <a:rPr lang="sk-SK" altLang="sk-SK" dirty="0" err="1" smtClean="0"/>
              <a:t>horního</a:t>
            </a:r>
            <a:r>
              <a:rPr lang="sk-SK" altLang="sk-SK" dirty="0" smtClean="0"/>
              <a:t> a </a:t>
            </a:r>
            <a:r>
              <a:rPr lang="sk-SK" altLang="sk-SK" dirty="0" err="1" smtClean="0"/>
              <a:t>hutního</a:t>
            </a:r>
            <a:r>
              <a:rPr lang="sk-SK" altLang="sk-SK" dirty="0" smtClean="0"/>
              <a:t> </a:t>
            </a:r>
            <a:r>
              <a:rPr lang="sk-SK" altLang="sk-SK" dirty="0" err="1" smtClean="0"/>
              <a:t>ťažiarstva</a:t>
            </a:r>
            <a:r>
              <a:rPr lang="sk-SK" altLang="sk-SK" dirty="0" smtClean="0"/>
              <a:t>.</a:t>
            </a:r>
          </a:p>
          <a:p>
            <a:pPr>
              <a:defRPr/>
            </a:pPr>
            <a:endParaRPr lang="sk-SK" altLang="sk-SK" sz="1400" dirty="0" smtClean="0"/>
          </a:p>
        </p:txBody>
      </p:sp>
      <p:sp>
        <p:nvSpPr>
          <p:cNvPr id="41988" name="Zástupný objekt pre text 3"/>
          <p:cNvSpPr>
            <a:spLocks noGrp="1"/>
          </p:cNvSpPr>
          <p:nvPr>
            <p:ph type="body" sz="quarter" idx="11"/>
          </p:nvPr>
        </p:nvSpPr>
        <p:spPr>
          <a:xfrm>
            <a:off x="468313" y="1112838"/>
            <a:ext cx="8207375" cy="379412"/>
          </a:xfrm>
        </p:spPr>
        <p:txBody>
          <a:bodyPr/>
          <a:lstStyle/>
          <a:p>
            <a:r>
              <a:rPr lang="sk-SK" altLang="sk-SK" smtClean="0"/>
              <a:t>Most cez rieku Slatinu</a:t>
            </a:r>
          </a:p>
        </p:txBody>
      </p:sp>
      <p:pic>
        <p:nvPicPr>
          <p:cNvPr id="41989" name="Obrázo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385763"/>
            <a:ext cx="3163888" cy="221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9426"/>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Nadpis 1"/>
          <p:cNvSpPr>
            <a:spLocks noGrp="1"/>
          </p:cNvSpPr>
          <p:nvPr>
            <p:ph type="title"/>
          </p:nvPr>
        </p:nvSpPr>
        <p:spPr/>
        <p:txBody>
          <a:bodyPr/>
          <a:lstStyle/>
          <a:p>
            <a:r>
              <a:rPr lang="sk-SK" altLang="sk-SK" smtClean="0"/>
              <a:t>Stavby na trati</a:t>
            </a:r>
          </a:p>
        </p:txBody>
      </p:sp>
      <p:sp>
        <p:nvSpPr>
          <p:cNvPr id="44035" name="Zástupný objekt pre text 3"/>
          <p:cNvSpPr>
            <a:spLocks noGrp="1"/>
          </p:cNvSpPr>
          <p:nvPr>
            <p:ph type="body" sz="quarter" idx="11"/>
          </p:nvPr>
        </p:nvSpPr>
        <p:spPr>
          <a:xfrm>
            <a:off x="468313" y="1112838"/>
            <a:ext cx="8207375" cy="379412"/>
          </a:xfrm>
        </p:spPr>
        <p:txBody>
          <a:bodyPr/>
          <a:lstStyle/>
          <a:p>
            <a:r>
              <a:rPr lang="sk-SK" altLang="sk-SK" smtClean="0"/>
              <a:t>Neresnický tunel</a:t>
            </a:r>
          </a:p>
        </p:txBody>
      </p:sp>
      <p:sp>
        <p:nvSpPr>
          <p:cNvPr id="44036" name="Zástupný objekt pre obsah 4"/>
          <p:cNvSpPr>
            <a:spLocks noGrp="1"/>
          </p:cNvSpPr>
          <p:nvPr>
            <p:ph idx="1"/>
          </p:nvPr>
        </p:nvSpPr>
        <p:spPr>
          <a:xfrm>
            <a:off x="457200" y="1546225"/>
            <a:ext cx="8229600" cy="2862263"/>
          </a:xfrm>
        </p:spPr>
        <p:txBody>
          <a:bodyPr/>
          <a:lstStyle/>
          <a:p>
            <a:endParaRPr lang="sk-SK" altLang="sk-SK" smtClean="0"/>
          </a:p>
          <a:p>
            <a:r>
              <a:rPr lang="sk-SK" altLang="sk-SK" smtClean="0"/>
              <a:t>Najdlhší tunel na trati, meria 230 m.</a:t>
            </a:r>
          </a:p>
          <a:p>
            <a:r>
              <a:rPr lang="sk-SK" altLang="sk-SK" smtClean="0"/>
              <a:t>Razený bol belgickou metódou,</a:t>
            </a:r>
          </a:p>
          <a:p>
            <a:r>
              <a:rPr lang="sk-SK" altLang="sk-SK" smtClean="0"/>
              <a:t>v krátkom úseku aj rakúskou. </a:t>
            </a:r>
          </a:p>
          <a:p>
            <a:r>
              <a:rPr lang="sk-SK" altLang="sk-SK" smtClean="0"/>
              <a:t>Obložený bol len obkladovým </a:t>
            </a:r>
          </a:p>
          <a:p>
            <a:r>
              <a:rPr lang="sk-SK" altLang="sk-SK" smtClean="0"/>
              <a:t>murivom z lomového kameňa.</a:t>
            </a:r>
          </a:p>
        </p:txBody>
      </p:sp>
      <p:pic>
        <p:nvPicPr>
          <p:cNvPr id="44037" name="Obrázok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07050" y="339725"/>
            <a:ext cx="3182938"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8" name="Obrázok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08400" y="2222500"/>
            <a:ext cx="2020888" cy="282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42111"/>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Nadpis 1"/>
          <p:cNvSpPr>
            <a:spLocks noGrp="1"/>
          </p:cNvSpPr>
          <p:nvPr>
            <p:ph type="title"/>
          </p:nvPr>
        </p:nvSpPr>
        <p:spPr/>
        <p:txBody>
          <a:bodyPr/>
          <a:lstStyle/>
          <a:p>
            <a:r>
              <a:rPr lang="sk-SK" altLang="sk-SK" smtClean="0"/>
              <a:t>Tri výročia</a:t>
            </a:r>
          </a:p>
        </p:txBody>
      </p:sp>
      <p:pic>
        <p:nvPicPr>
          <p:cNvPr id="9219" name="Zástupný objekt pre obsah 1"/>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235325" y="593725"/>
            <a:ext cx="2671763" cy="3781425"/>
          </a:xfrm>
        </p:spPr>
      </p:pic>
      <p:sp>
        <p:nvSpPr>
          <p:cNvPr id="9220"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ransition spd="slow" advTm="29216"/>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Nadpis 1"/>
          <p:cNvSpPr>
            <a:spLocks noGrp="1"/>
          </p:cNvSpPr>
          <p:nvPr>
            <p:ph type="title"/>
          </p:nvPr>
        </p:nvSpPr>
        <p:spPr/>
        <p:txBody>
          <a:bodyPr/>
          <a:lstStyle/>
          <a:p>
            <a:r>
              <a:rPr lang="sk-SK" altLang="sk-SK" smtClean="0"/>
              <a:t>Stavby na trati</a:t>
            </a:r>
          </a:p>
        </p:txBody>
      </p:sp>
      <p:sp>
        <p:nvSpPr>
          <p:cNvPr id="46083" name="Zástupný objekt pre obsah 2"/>
          <p:cNvSpPr>
            <a:spLocks noGrp="1"/>
          </p:cNvSpPr>
          <p:nvPr>
            <p:ph idx="1"/>
          </p:nvPr>
        </p:nvSpPr>
        <p:spPr>
          <a:xfrm>
            <a:off x="457200" y="1546225"/>
            <a:ext cx="8229600" cy="2862263"/>
          </a:xfrm>
        </p:spPr>
        <p:txBody>
          <a:bodyPr/>
          <a:lstStyle/>
          <a:p>
            <a:r>
              <a:rPr lang="sk-SK" altLang="sk-SK" smtClean="0"/>
              <a:t>Dňa 26. augusta 1923 si stav trate a tunelu bol pozrieť aj pán prezident Masaryk.</a:t>
            </a:r>
          </a:p>
          <a:p>
            <a:endParaRPr lang="sk-SK" altLang="sk-SK" smtClean="0"/>
          </a:p>
        </p:txBody>
      </p:sp>
      <p:sp>
        <p:nvSpPr>
          <p:cNvPr id="46084" name="Zástupný objekt pre text 3"/>
          <p:cNvSpPr>
            <a:spLocks noGrp="1"/>
          </p:cNvSpPr>
          <p:nvPr>
            <p:ph type="body" sz="quarter" idx="11"/>
          </p:nvPr>
        </p:nvSpPr>
        <p:spPr>
          <a:xfrm>
            <a:off x="468313" y="1112838"/>
            <a:ext cx="8207375" cy="379412"/>
          </a:xfrm>
        </p:spPr>
        <p:txBody>
          <a:bodyPr/>
          <a:lstStyle/>
          <a:p>
            <a:r>
              <a:rPr lang="sk-SK" altLang="sk-SK" smtClean="0"/>
              <a:t>Neresnický tunel</a:t>
            </a:r>
          </a:p>
        </p:txBody>
      </p:sp>
      <p:pic>
        <p:nvPicPr>
          <p:cNvPr id="46085" name="Obrázok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71775" y="1924050"/>
            <a:ext cx="1879600" cy="294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Nadpis 1"/>
          <p:cNvSpPr>
            <a:spLocks noGrp="1"/>
          </p:cNvSpPr>
          <p:nvPr>
            <p:ph type="title"/>
          </p:nvPr>
        </p:nvSpPr>
        <p:spPr/>
        <p:txBody>
          <a:bodyPr/>
          <a:lstStyle/>
          <a:p>
            <a:r>
              <a:rPr lang="sk-SK" altLang="sk-SK" smtClean="0"/>
              <a:t>Stavby na trati</a:t>
            </a:r>
          </a:p>
        </p:txBody>
      </p:sp>
      <p:sp>
        <p:nvSpPr>
          <p:cNvPr id="48131" name="Zástupný objekt pre text 3"/>
          <p:cNvSpPr>
            <a:spLocks noGrp="1"/>
          </p:cNvSpPr>
          <p:nvPr>
            <p:ph type="body" sz="quarter" idx="11"/>
          </p:nvPr>
        </p:nvSpPr>
        <p:spPr>
          <a:xfrm>
            <a:off x="468313" y="1112838"/>
            <a:ext cx="8207375" cy="379412"/>
          </a:xfrm>
        </p:spPr>
        <p:txBody>
          <a:bodyPr/>
          <a:lstStyle/>
          <a:p>
            <a:r>
              <a:rPr lang="sk-SK" altLang="sk-SK" smtClean="0"/>
              <a:t>Most ponad rieku Neresnica</a:t>
            </a:r>
          </a:p>
        </p:txBody>
      </p:sp>
      <p:sp>
        <p:nvSpPr>
          <p:cNvPr id="48132" name="Zástupný objekt pre obsah 1"/>
          <p:cNvSpPr>
            <a:spLocks noGrp="1"/>
          </p:cNvSpPr>
          <p:nvPr>
            <p:ph idx="1"/>
          </p:nvPr>
        </p:nvSpPr>
        <p:spPr>
          <a:xfrm>
            <a:off x="457200" y="1546225"/>
            <a:ext cx="8229600" cy="2862263"/>
          </a:xfrm>
        </p:spPr>
        <p:txBody>
          <a:bodyPr/>
          <a:lstStyle/>
          <a:p>
            <a:endParaRPr lang="sk-SK" altLang="sk-SK" smtClean="0"/>
          </a:p>
          <a:p>
            <a:r>
              <a:rPr lang="sk-SK" altLang="sk-SK" smtClean="0"/>
              <a:t>v km 5,600</a:t>
            </a:r>
          </a:p>
          <a:p>
            <a:pPr algn="just"/>
            <a:r>
              <a:rPr lang="sk-SK" altLang="sk-SK" smtClean="0"/>
              <a:t>Mostnú konštrukciu zmontovala Akciová</a:t>
            </a:r>
          </a:p>
          <a:p>
            <a:pPr algn="just"/>
            <a:r>
              <a:rPr lang="sk-SK" altLang="sk-SK" smtClean="0"/>
              <a:t>spoločnosť  na stavbu strojov a mostov </a:t>
            </a:r>
          </a:p>
          <a:p>
            <a:pPr algn="just"/>
            <a:r>
              <a:rPr lang="sk-SK" altLang="sk-SK" smtClean="0"/>
              <a:t>v Adamove. Rozpätie plechovej </a:t>
            </a:r>
          </a:p>
          <a:p>
            <a:pPr algn="just"/>
            <a:r>
              <a:rPr lang="sk-SK" altLang="sk-SK" smtClean="0"/>
              <a:t>konštrukcie je 23,04 m.</a:t>
            </a:r>
          </a:p>
        </p:txBody>
      </p:sp>
      <p:pic>
        <p:nvPicPr>
          <p:cNvPr id="48133" name="Obrázo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846138"/>
            <a:ext cx="3762375" cy="307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0847"/>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Nadpis 1"/>
          <p:cNvSpPr>
            <a:spLocks noGrp="1"/>
          </p:cNvSpPr>
          <p:nvPr>
            <p:ph type="title"/>
          </p:nvPr>
        </p:nvSpPr>
        <p:spPr/>
        <p:txBody>
          <a:bodyPr/>
          <a:lstStyle/>
          <a:p>
            <a:r>
              <a:rPr lang="sk-SK" altLang="sk-SK" smtClean="0"/>
              <a:t>Stavby na trati</a:t>
            </a:r>
          </a:p>
        </p:txBody>
      </p:sp>
      <p:sp>
        <p:nvSpPr>
          <p:cNvPr id="50179" name="Zástupný objekt pre obsah 2"/>
          <p:cNvSpPr>
            <a:spLocks noGrp="1"/>
          </p:cNvSpPr>
          <p:nvPr>
            <p:ph idx="1"/>
          </p:nvPr>
        </p:nvSpPr>
        <p:spPr>
          <a:xfrm>
            <a:off x="457200" y="1546225"/>
            <a:ext cx="8229600" cy="2862263"/>
          </a:xfrm>
        </p:spPr>
        <p:txBody>
          <a:bodyPr>
            <a:normAutofit fontScale="92500" lnSpcReduction="20000"/>
          </a:bodyPr>
          <a:lstStyle/>
          <a:p>
            <a:pPr>
              <a:defRPr/>
            </a:pPr>
            <a:r>
              <a:rPr lang="sk-SK" altLang="sk-SK" dirty="0" smtClean="0"/>
              <a:t>v km 12,224</a:t>
            </a:r>
          </a:p>
          <a:p>
            <a:pPr>
              <a:defRPr/>
            </a:pPr>
            <a:r>
              <a:rPr lang="sk-SK" altLang="sk-SK" dirty="0" smtClean="0"/>
              <a:t>Prijímacia budova s čakárňami, </a:t>
            </a:r>
          </a:p>
          <a:p>
            <a:pPr>
              <a:defRPr/>
            </a:pPr>
            <a:r>
              <a:rPr lang="sk-SK" altLang="sk-SK" dirty="0" smtClean="0"/>
              <a:t>kancelárskymi priestormi, </a:t>
            </a:r>
          </a:p>
          <a:p>
            <a:pPr>
              <a:defRPr/>
            </a:pPr>
            <a:r>
              <a:rPr lang="sk-SK" altLang="sk-SK" dirty="0" smtClean="0"/>
              <a:t>bytom pre správcu stanice, alebo </a:t>
            </a:r>
          </a:p>
          <a:p>
            <a:pPr>
              <a:defRPr/>
            </a:pPr>
            <a:r>
              <a:rPr lang="sk-SK" altLang="sk-SK" dirty="0" smtClean="0"/>
              <a:t>zamestnancov stanice s príslušenstvom. </a:t>
            </a:r>
          </a:p>
          <a:p>
            <a:pPr>
              <a:defRPr/>
            </a:pPr>
            <a:r>
              <a:rPr lang="sk-SK" altLang="sk-SK" dirty="0" smtClean="0"/>
              <a:t>Zvláštne obytné budovy a hospodárske stavby</a:t>
            </a:r>
          </a:p>
          <a:p>
            <a:pPr>
              <a:defRPr/>
            </a:pPr>
            <a:r>
              <a:rPr lang="sk-SK" altLang="sk-SK" dirty="0" smtClean="0"/>
              <a:t> – na všetkých staniciach.</a:t>
            </a:r>
          </a:p>
          <a:p>
            <a:pPr>
              <a:defRPr/>
            </a:pPr>
            <a:r>
              <a:rPr lang="sk-SK" altLang="sk-SK" dirty="0" smtClean="0"/>
              <a:t>Sklad s nákladnou rampou. </a:t>
            </a:r>
          </a:p>
          <a:p>
            <a:pPr>
              <a:defRPr/>
            </a:pPr>
            <a:r>
              <a:rPr lang="sk-SK" altLang="sk-SK" dirty="0" smtClean="0"/>
              <a:t>Vodovody a vodovodné zariadenie pre zbrojenie </a:t>
            </a:r>
          </a:p>
          <a:p>
            <a:pPr>
              <a:defRPr/>
            </a:pPr>
            <a:r>
              <a:rPr lang="sk-SK" altLang="sk-SK" dirty="0" smtClean="0"/>
              <a:t>lokomotív.</a:t>
            </a:r>
          </a:p>
        </p:txBody>
      </p:sp>
      <p:sp>
        <p:nvSpPr>
          <p:cNvPr id="50180" name="Zástupný objekt pre text 3"/>
          <p:cNvSpPr>
            <a:spLocks noGrp="1"/>
          </p:cNvSpPr>
          <p:nvPr>
            <p:ph type="body" sz="quarter" idx="11"/>
          </p:nvPr>
        </p:nvSpPr>
        <p:spPr>
          <a:xfrm>
            <a:off x="468313" y="1112838"/>
            <a:ext cx="8207375" cy="379412"/>
          </a:xfrm>
        </p:spPr>
        <p:txBody>
          <a:bodyPr/>
          <a:lstStyle/>
          <a:p>
            <a:r>
              <a:rPr lang="sk-SK" altLang="sk-SK" smtClean="0"/>
              <a:t>ŽST Dobrá Niva</a:t>
            </a:r>
          </a:p>
        </p:txBody>
      </p:sp>
      <p:pic>
        <p:nvPicPr>
          <p:cNvPr id="50181" name="Zástupný objekt pre obsah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187325"/>
            <a:ext cx="3225800"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2" name="Obrázok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80063" y="2773363"/>
            <a:ext cx="3357562"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2543"/>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Nadpis 1"/>
          <p:cNvSpPr>
            <a:spLocks noGrp="1"/>
          </p:cNvSpPr>
          <p:nvPr>
            <p:ph type="title"/>
          </p:nvPr>
        </p:nvSpPr>
        <p:spPr/>
        <p:txBody>
          <a:bodyPr/>
          <a:lstStyle/>
          <a:p>
            <a:r>
              <a:rPr lang="sk-SK" altLang="sk-SK" smtClean="0"/>
              <a:t>Stavby na trati</a:t>
            </a:r>
          </a:p>
        </p:txBody>
      </p:sp>
      <p:sp>
        <p:nvSpPr>
          <p:cNvPr id="52227" name="Zástupný objekt pre obsah 2"/>
          <p:cNvSpPr>
            <a:spLocks noGrp="1"/>
          </p:cNvSpPr>
          <p:nvPr>
            <p:ph idx="1"/>
          </p:nvPr>
        </p:nvSpPr>
        <p:spPr>
          <a:xfrm>
            <a:off x="457200" y="1546225"/>
            <a:ext cx="8229600" cy="2862263"/>
          </a:xfrm>
        </p:spPr>
        <p:txBody>
          <a:bodyPr/>
          <a:lstStyle/>
          <a:p>
            <a:endParaRPr lang="sk-SK" altLang="sk-SK" smtClean="0"/>
          </a:p>
          <a:p>
            <a:r>
              <a:rPr lang="sk-SK" altLang="sk-SK" smtClean="0"/>
              <a:t>v km 15,898</a:t>
            </a:r>
          </a:p>
          <a:p>
            <a:r>
              <a:rPr lang="sk-SK" altLang="sk-SK" smtClean="0"/>
              <a:t>dĺžka 83 metrov</a:t>
            </a:r>
          </a:p>
          <a:p>
            <a:r>
              <a:rPr lang="sk-SK" altLang="sk-SK" smtClean="0"/>
              <a:t>šesť 11 metrových klenutých otvorov</a:t>
            </a:r>
          </a:p>
          <a:p>
            <a:r>
              <a:rPr lang="sk-SK" altLang="sk-SK" smtClean="0"/>
              <a:t>výška 13,5 m</a:t>
            </a:r>
          </a:p>
          <a:p>
            <a:r>
              <a:rPr lang="sk-SK" altLang="sk-SK" smtClean="0"/>
              <a:t>Je obložený kamenným obkladom,</a:t>
            </a:r>
          </a:p>
          <a:p>
            <a:r>
              <a:rPr lang="sk-SK" altLang="sk-SK" smtClean="0"/>
              <a:t> aby nerušil estetiku zalesnenej krajiny.</a:t>
            </a:r>
          </a:p>
        </p:txBody>
      </p:sp>
      <p:sp>
        <p:nvSpPr>
          <p:cNvPr id="52228" name="Zástupný objekt pre text 3"/>
          <p:cNvSpPr>
            <a:spLocks noGrp="1"/>
          </p:cNvSpPr>
          <p:nvPr>
            <p:ph type="body" sz="quarter" idx="11"/>
          </p:nvPr>
        </p:nvSpPr>
        <p:spPr>
          <a:xfrm>
            <a:off x="468313" y="1112838"/>
            <a:ext cx="8207375" cy="379412"/>
          </a:xfrm>
        </p:spPr>
        <p:txBody>
          <a:bodyPr/>
          <a:lstStyle/>
          <a:p>
            <a:r>
              <a:rPr lang="sk-SK" altLang="sk-SK" smtClean="0"/>
              <a:t>Dobronivský viadukt na Barinách</a:t>
            </a:r>
          </a:p>
        </p:txBody>
      </p:sp>
      <p:pic>
        <p:nvPicPr>
          <p:cNvPr id="52229" name="Zástupný objekt pre obsah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64163" y="2530475"/>
            <a:ext cx="3225800" cy="239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Obrázok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17463"/>
            <a:ext cx="3041650" cy="264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Nadpis 1"/>
          <p:cNvSpPr>
            <a:spLocks noGrp="1"/>
          </p:cNvSpPr>
          <p:nvPr>
            <p:ph type="title"/>
          </p:nvPr>
        </p:nvSpPr>
        <p:spPr/>
        <p:txBody>
          <a:bodyPr/>
          <a:lstStyle/>
          <a:p>
            <a:r>
              <a:rPr lang="sk-SK" altLang="sk-SK" smtClean="0"/>
              <a:t>Stavby na trati</a:t>
            </a:r>
          </a:p>
        </p:txBody>
      </p:sp>
      <p:sp>
        <p:nvSpPr>
          <p:cNvPr id="54275" name="Zástupný objekt pre obsah 2"/>
          <p:cNvSpPr>
            <a:spLocks noGrp="1"/>
          </p:cNvSpPr>
          <p:nvPr>
            <p:ph idx="1"/>
          </p:nvPr>
        </p:nvSpPr>
        <p:spPr>
          <a:xfrm>
            <a:off x="534988" y="1725613"/>
            <a:ext cx="8229600" cy="2862262"/>
          </a:xfrm>
        </p:spPr>
        <p:txBody>
          <a:bodyPr/>
          <a:lstStyle/>
          <a:p>
            <a:endParaRPr lang="sk-SK" altLang="sk-SK" smtClean="0"/>
          </a:p>
          <a:p>
            <a:endParaRPr lang="sk-SK" altLang="sk-SK" smtClean="0"/>
          </a:p>
        </p:txBody>
      </p:sp>
      <p:sp>
        <p:nvSpPr>
          <p:cNvPr id="54276" name="Zástupný objekt pre text 3"/>
          <p:cNvSpPr>
            <a:spLocks noGrp="1"/>
          </p:cNvSpPr>
          <p:nvPr>
            <p:ph type="body" sz="quarter" idx="11"/>
          </p:nvPr>
        </p:nvSpPr>
        <p:spPr>
          <a:xfrm>
            <a:off x="468313" y="1112838"/>
            <a:ext cx="8207375" cy="379412"/>
          </a:xfrm>
        </p:spPr>
        <p:txBody>
          <a:bodyPr/>
          <a:lstStyle/>
          <a:p>
            <a:r>
              <a:rPr lang="sk-SK" altLang="sk-SK" smtClean="0"/>
              <a:t>Dobronivský viadukt na Barinách</a:t>
            </a:r>
          </a:p>
          <a:p>
            <a:endParaRPr lang="sk-SK" altLang="sk-SK" smtClean="0"/>
          </a:p>
        </p:txBody>
      </p:sp>
      <p:pic>
        <p:nvPicPr>
          <p:cNvPr id="54277" name="Obrázo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635125"/>
            <a:ext cx="2811463"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8" name="Obrázok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151295">
            <a:off x="4967288" y="188913"/>
            <a:ext cx="3660775" cy="260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9" name="Obrázok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708400" y="2427288"/>
            <a:ext cx="3024188" cy="223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9366"/>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Nadpis 1"/>
          <p:cNvSpPr>
            <a:spLocks noGrp="1"/>
          </p:cNvSpPr>
          <p:nvPr>
            <p:ph type="title"/>
          </p:nvPr>
        </p:nvSpPr>
        <p:spPr/>
        <p:txBody>
          <a:bodyPr/>
          <a:lstStyle/>
          <a:p>
            <a:r>
              <a:rPr lang="sk-SK" altLang="sk-SK" smtClean="0"/>
              <a:t>Stavby na trati</a:t>
            </a:r>
          </a:p>
        </p:txBody>
      </p:sp>
      <p:sp>
        <p:nvSpPr>
          <p:cNvPr id="56323" name="Zástupný objekt pre text 3"/>
          <p:cNvSpPr>
            <a:spLocks noGrp="1"/>
          </p:cNvSpPr>
          <p:nvPr>
            <p:ph type="body" sz="quarter" idx="11"/>
          </p:nvPr>
        </p:nvSpPr>
        <p:spPr>
          <a:xfrm>
            <a:off x="442913" y="1063625"/>
            <a:ext cx="8207375" cy="379413"/>
          </a:xfrm>
        </p:spPr>
        <p:txBody>
          <a:bodyPr/>
          <a:lstStyle/>
          <a:p>
            <a:r>
              <a:rPr lang="sk-SK" altLang="sk-SK" smtClean="0"/>
              <a:t>Podjazd pred stanicou Pliešovce-Sása</a:t>
            </a:r>
          </a:p>
        </p:txBody>
      </p:sp>
      <p:pic>
        <p:nvPicPr>
          <p:cNvPr id="56324" name="Zástupný objekt pre obsah 1"/>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692275" y="1500188"/>
            <a:ext cx="4375150" cy="3509962"/>
          </a:xfrm>
        </p:spPr>
      </p:pic>
    </p:spTree>
  </p:cSld>
  <p:clrMapOvr>
    <a:masterClrMapping/>
  </p:clrMapOvr>
  <p:transition spd="slow" advTm="13312"/>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Nadpis 1"/>
          <p:cNvSpPr>
            <a:spLocks noGrp="1"/>
          </p:cNvSpPr>
          <p:nvPr>
            <p:ph type="title"/>
          </p:nvPr>
        </p:nvSpPr>
        <p:spPr/>
        <p:txBody>
          <a:bodyPr/>
          <a:lstStyle/>
          <a:p>
            <a:r>
              <a:rPr lang="sk-SK" altLang="sk-SK" smtClean="0"/>
              <a:t>Stavby na trati</a:t>
            </a:r>
          </a:p>
        </p:txBody>
      </p:sp>
      <p:sp>
        <p:nvSpPr>
          <p:cNvPr id="58371" name="Zástupný objekt pre obsah 2"/>
          <p:cNvSpPr>
            <a:spLocks noGrp="1"/>
          </p:cNvSpPr>
          <p:nvPr>
            <p:ph idx="1"/>
          </p:nvPr>
        </p:nvSpPr>
        <p:spPr>
          <a:xfrm>
            <a:off x="457200" y="1546225"/>
            <a:ext cx="8229600" cy="2862263"/>
          </a:xfrm>
        </p:spPr>
        <p:txBody>
          <a:bodyPr/>
          <a:lstStyle/>
          <a:p>
            <a:endParaRPr lang="sk-SK" altLang="sk-SK" smtClean="0"/>
          </a:p>
          <a:p>
            <a:endParaRPr lang="sk-SK" altLang="sk-SK" smtClean="0"/>
          </a:p>
          <a:p>
            <a:r>
              <a:rPr lang="sk-SK" altLang="sk-SK" smtClean="0"/>
              <a:t>v km 19,430</a:t>
            </a:r>
          </a:p>
          <a:p>
            <a:r>
              <a:rPr lang="sk-SK" altLang="sk-SK" smtClean="0"/>
              <a:t>Je najvyššie položenou stanicou</a:t>
            </a:r>
          </a:p>
          <a:p>
            <a:r>
              <a:rPr lang="sk-SK" altLang="sk-SK" smtClean="0"/>
              <a:t>na trati, v nadmorskej výške</a:t>
            </a:r>
          </a:p>
          <a:p>
            <a:r>
              <a:rPr lang="sk-SK" altLang="sk-SK" smtClean="0"/>
              <a:t>417,7 m.</a:t>
            </a:r>
          </a:p>
        </p:txBody>
      </p:sp>
      <p:sp>
        <p:nvSpPr>
          <p:cNvPr id="58372" name="Zástupný objekt pre text 3"/>
          <p:cNvSpPr>
            <a:spLocks noGrp="1"/>
          </p:cNvSpPr>
          <p:nvPr>
            <p:ph type="body" sz="quarter" idx="11"/>
          </p:nvPr>
        </p:nvSpPr>
        <p:spPr>
          <a:xfrm>
            <a:off x="468313" y="1112838"/>
            <a:ext cx="8207375" cy="379412"/>
          </a:xfrm>
        </p:spPr>
        <p:txBody>
          <a:bodyPr/>
          <a:lstStyle/>
          <a:p>
            <a:r>
              <a:rPr lang="sk-SK" altLang="sk-SK" smtClean="0"/>
              <a:t>ŽST Pliešovce-Sása, </a:t>
            </a:r>
          </a:p>
          <a:p>
            <a:r>
              <a:rPr lang="sk-SK" altLang="sk-SK" smtClean="0"/>
              <a:t>dnes Sása - Pliešovce</a:t>
            </a:r>
          </a:p>
        </p:txBody>
      </p:sp>
      <p:pic>
        <p:nvPicPr>
          <p:cNvPr id="58373" name="Obrázo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128588"/>
            <a:ext cx="3363913" cy="272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4" name="Obrázok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35375" y="2855913"/>
            <a:ext cx="3021013" cy="220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1056"/>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Nadpis 1"/>
          <p:cNvSpPr>
            <a:spLocks noGrp="1"/>
          </p:cNvSpPr>
          <p:nvPr>
            <p:ph type="title"/>
          </p:nvPr>
        </p:nvSpPr>
        <p:spPr>
          <a:xfrm>
            <a:off x="446088" y="484188"/>
            <a:ext cx="8229600" cy="574675"/>
          </a:xfrm>
        </p:spPr>
        <p:txBody>
          <a:bodyPr/>
          <a:lstStyle/>
          <a:p>
            <a:r>
              <a:rPr lang="sk-SK" altLang="sk-SK" smtClean="0"/>
              <a:t>Stavby na trati</a:t>
            </a:r>
          </a:p>
        </p:txBody>
      </p:sp>
      <p:sp>
        <p:nvSpPr>
          <p:cNvPr id="60419" name="Zástupný objekt pre text 3"/>
          <p:cNvSpPr>
            <a:spLocks noGrp="1"/>
          </p:cNvSpPr>
          <p:nvPr>
            <p:ph type="body" sz="quarter" idx="11"/>
          </p:nvPr>
        </p:nvSpPr>
        <p:spPr>
          <a:xfrm>
            <a:off x="468313" y="1112838"/>
            <a:ext cx="8207375" cy="379412"/>
          </a:xfrm>
        </p:spPr>
        <p:txBody>
          <a:bodyPr/>
          <a:lstStyle/>
          <a:p>
            <a:r>
              <a:rPr lang="sk-SK" altLang="sk-SK" smtClean="0"/>
              <a:t>ŽST Pliešovce-Sása</a:t>
            </a:r>
          </a:p>
          <a:p>
            <a:endParaRPr lang="sk-SK" altLang="sk-SK" smtClean="0"/>
          </a:p>
        </p:txBody>
      </p:sp>
      <p:sp>
        <p:nvSpPr>
          <p:cNvPr id="60420" name="Zástupný objekt pre obsah 1"/>
          <p:cNvSpPr>
            <a:spLocks noGrp="1"/>
          </p:cNvSpPr>
          <p:nvPr>
            <p:ph idx="1"/>
          </p:nvPr>
        </p:nvSpPr>
        <p:spPr>
          <a:xfrm>
            <a:off x="457200" y="1546225"/>
            <a:ext cx="8229600" cy="2862263"/>
          </a:xfrm>
        </p:spPr>
        <p:txBody>
          <a:bodyPr/>
          <a:lstStyle/>
          <a:p>
            <a:r>
              <a:rPr lang="sk-SK" altLang="sk-SK" smtClean="0"/>
              <a:t>Aj keď budova stanice leží v katastri obce Sása, ešte pred otvorením dostala názov Pliešovce – Sása. 5 januára 1925 obyvatelia Sásy vyjadrili nespokojnosť s názvom. Názov Pliešovce začiernili. Aby nedošlo k porušeniu verejného poriadku bolo tu sústredených 20 žandárov. Pri otvorení trate spor s názvom stanice riešil aj minister Stříbrný, musel ale ustúpiť vtedajšiemu pomenovaniu.</a:t>
            </a:r>
          </a:p>
          <a:p>
            <a:r>
              <a:rPr lang="sk-SK" altLang="sk-SK" sz="1400" smtClean="0"/>
              <a:t>Spor sa ťahal ďalšie desaťročia a vyeskaloval v roku 1961, keď sa názov zmenil na Sása čo vyvolalo odpor u obyvateľov Pliešoviec. Aj jedny aj druhí vycestovali do Prahy, písali na ministerstvo, na výbor strany. Spor sa vyostril až tak, že obyvatelia Sásy odmietali odovzdávať mlieko a ošípané na verejné zásobovanie.  Nakoniec sa názov zmenil na Sása – Pliešovce, situácia sa upokojila a názov platí dodnes.</a:t>
            </a:r>
          </a:p>
          <a:p>
            <a:endParaRPr lang="sk-SK" altLang="sk-SK" smtClean="0"/>
          </a:p>
        </p:txBody>
      </p:sp>
    </p:spTree>
  </p:cSld>
  <p:clrMapOvr>
    <a:masterClrMapping/>
  </p:clrMapOvr>
  <p:transition spd="slow" advTm="1008"/>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Nadpis 1"/>
          <p:cNvSpPr>
            <a:spLocks noGrp="1"/>
          </p:cNvSpPr>
          <p:nvPr>
            <p:ph type="title"/>
          </p:nvPr>
        </p:nvSpPr>
        <p:spPr/>
        <p:txBody>
          <a:bodyPr/>
          <a:lstStyle/>
          <a:p>
            <a:r>
              <a:rPr lang="sk-SK" altLang="sk-SK" smtClean="0"/>
              <a:t>Stavby na trati</a:t>
            </a:r>
          </a:p>
        </p:txBody>
      </p:sp>
      <p:sp>
        <p:nvSpPr>
          <p:cNvPr id="62467" name="Zástupný objekt pre obsah 2"/>
          <p:cNvSpPr>
            <a:spLocks noGrp="1"/>
          </p:cNvSpPr>
          <p:nvPr>
            <p:ph idx="1"/>
          </p:nvPr>
        </p:nvSpPr>
        <p:spPr>
          <a:xfrm>
            <a:off x="457200" y="1546225"/>
            <a:ext cx="8229600" cy="2862263"/>
          </a:xfrm>
        </p:spPr>
        <p:txBody>
          <a:bodyPr/>
          <a:lstStyle/>
          <a:p>
            <a:r>
              <a:rPr lang="sk-SK" altLang="sk-SK" smtClean="0"/>
              <a:t>v km 25,448</a:t>
            </a:r>
          </a:p>
          <a:p>
            <a:endParaRPr lang="sk-SK" altLang="sk-SK" smtClean="0"/>
          </a:p>
        </p:txBody>
      </p:sp>
      <p:sp>
        <p:nvSpPr>
          <p:cNvPr id="62468" name="Zástupný objekt pre text 3"/>
          <p:cNvSpPr>
            <a:spLocks noGrp="1"/>
          </p:cNvSpPr>
          <p:nvPr>
            <p:ph type="body" sz="quarter" idx="11"/>
          </p:nvPr>
        </p:nvSpPr>
        <p:spPr>
          <a:xfrm>
            <a:off x="468313" y="1112838"/>
            <a:ext cx="8207375" cy="379412"/>
          </a:xfrm>
        </p:spPr>
        <p:txBody>
          <a:bodyPr/>
          <a:lstStyle/>
          <a:p>
            <a:r>
              <a:rPr lang="sk-SK" altLang="sk-SK" sz="1800" smtClean="0"/>
              <a:t>Babiná – zastávka, neskôr ŽST</a:t>
            </a:r>
          </a:p>
        </p:txBody>
      </p:sp>
      <p:pic>
        <p:nvPicPr>
          <p:cNvPr id="62469" name="Obrázo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430213"/>
            <a:ext cx="4906962" cy="399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4666"/>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Nadpis 1"/>
          <p:cNvSpPr>
            <a:spLocks noGrp="1"/>
          </p:cNvSpPr>
          <p:nvPr>
            <p:ph type="title"/>
          </p:nvPr>
        </p:nvSpPr>
        <p:spPr/>
        <p:txBody>
          <a:bodyPr/>
          <a:lstStyle/>
          <a:p>
            <a:r>
              <a:rPr lang="sk-SK" altLang="sk-SK" smtClean="0"/>
              <a:t>Stavby na trati</a:t>
            </a:r>
          </a:p>
        </p:txBody>
      </p:sp>
      <p:sp>
        <p:nvSpPr>
          <p:cNvPr id="64515" name="Zástupný objekt pre obsah 2"/>
          <p:cNvSpPr>
            <a:spLocks noGrp="1"/>
          </p:cNvSpPr>
          <p:nvPr>
            <p:ph idx="1"/>
          </p:nvPr>
        </p:nvSpPr>
        <p:spPr>
          <a:xfrm>
            <a:off x="457200" y="1546225"/>
            <a:ext cx="8229600" cy="2862263"/>
          </a:xfrm>
        </p:spPr>
        <p:txBody>
          <a:bodyPr>
            <a:normAutofit lnSpcReduction="10000"/>
          </a:bodyPr>
          <a:lstStyle/>
          <a:p>
            <a:pPr>
              <a:defRPr/>
            </a:pPr>
            <a:r>
              <a:rPr lang="sk-SK" altLang="sk-SK" dirty="0" smtClean="0"/>
              <a:t>v km 27,6</a:t>
            </a:r>
          </a:p>
          <a:p>
            <a:pPr>
              <a:defRPr/>
            </a:pPr>
            <a:r>
              <a:rPr lang="sk-SK" altLang="sk-SK" dirty="0" smtClean="0"/>
              <a:t>Dĺžka 120 m</a:t>
            </a:r>
          </a:p>
          <a:p>
            <a:pPr>
              <a:defRPr/>
            </a:pPr>
            <a:r>
              <a:rPr lang="sk-SK" altLang="sk-SK" dirty="0" smtClean="0"/>
              <a:t>Výška 14 m</a:t>
            </a:r>
          </a:p>
          <a:p>
            <a:pPr>
              <a:defRPr/>
            </a:pPr>
            <a:r>
              <a:rPr lang="sk-SK" altLang="sk-SK" dirty="0" smtClean="0"/>
              <a:t>Má 9 otvorov so svetlosťou </a:t>
            </a:r>
          </a:p>
          <a:p>
            <a:pPr>
              <a:defRPr/>
            </a:pPr>
            <a:r>
              <a:rPr lang="sk-SK" altLang="sk-SK" dirty="0" smtClean="0"/>
              <a:t>2x6,0 + 34,0 + 6x8,0 m.</a:t>
            </a:r>
          </a:p>
          <a:p>
            <a:pPr>
              <a:defRPr/>
            </a:pPr>
            <a:r>
              <a:rPr lang="sk-SK" altLang="sk-SK" dirty="0" smtClean="0"/>
              <a:t>Strednú časť tvorí oceľová priehradová </a:t>
            </a:r>
          </a:p>
          <a:p>
            <a:pPr>
              <a:defRPr/>
            </a:pPr>
            <a:r>
              <a:rPr lang="sk-SK" altLang="sk-SK" dirty="0" smtClean="0"/>
              <a:t>konštrukcia rozpätia 35,6m.</a:t>
            </a:r>
          </a:p>
          <a:p>
            <a:pPr>
              <a:defRPr/>
            </a:pPr>
            <a:r>
              <a:rPr lang="sk-SK" altLang="sk-SK" dirty="0" smtClean="0"/>
              <a:t>Nosníky dodala mostáreň Teplické </a:t>
            </a:r>
            <a:r>
              <a:rPr lang="sk-SK" altLang="sk-SK" dirty="0" err="1" smtClean="0"/>
              <a:t>strojírny</a:t>
            </a:r>
            <a:r>
              <a:rPr lang="sk-SK" altLang="sk-SK" dirty="0" smtClean="0"/>
              <a:t>,  </a:t>
            </a:r>
          </a:p>
          <a:p>
            <a:pPr>
              <a:defRPr/>
            </a:pPr>
            <a:r>
              <a:rPr lang="sk-SK" altLang="sk-SK" dirty="0" err="1" smtClean="0"/>
              <a:t>akc</a:t>
            </a:r>
            <a:r>
              <a:rPr lang="sk-SK" altLang="sk-SK" dirty="0" smtClean="0"/>
              <a:t>. spol. v Tepliciach- </a:t>
            </a:r>
            <a:r>
              <a:rPr lang="sk-SK" altLang="sk-SK" dirty="0" err="1" smtClean="0"/>
              <a:t>Šánovo</a:t>
            </a:r>
            <a:r>
              <a:rPr lang="sk-SK" altLang="sk-SK" dirty="0" smtClean="0"/>
              <a:t>.</a:t>
            </a:r>
          </a:p>
          <a:p>
            <a:pPr>
              <a:defRPr/>
            </a:pPr>
            <a:endParaRPr lang="sk-SK" altLang="sk-SK" dirty="0" smtClean="0"/>
          </a:p>
        </p:txBody>
      </p:sp>
      <p:sp>
        <p:nvSpPr>
          <p:cNvPr id="64516" name="Zástupný objekt pre text 3"/>
          <p:cNvSpPr>
            <a:spLocks noGrp="1"/>
          </p:cNvSpPr>
          <p:nvPr>
            <p:ph type="body" sz="quarter" idx="11"/>
          </p:nvPr>
        </p:nvSpPr>
        <p:spPr>
          <a:xfrm>
            <a:off x="468313" y="1112838"/>
            <a:ext cx="8207375" cy="379412"/>
          </a:xfrm>
        </p:spPr>
        <p:txBody>
          <a:bodyPr/>
          <a:lstStyle/>
          <a:p>
            <a:r>
              <a:rPr lang="sk-SK" altLang="sk-SK" smtClean="0"/>
              <a:t>Krupinický viadukt</a:t>
            </a:r>
          </a:p>
        </p:txBody>
      </p:sp>
      <p:pic>
        <p:nvPicPr>
          <p:cNvPr id="64517" name="Zástupný objekt pre obsah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136525"/>
            <a:ext cx="2814638" cy="233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8" name="Obrázok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92725" y="2284413"/>
            <a:ext cx="3773488" cy="269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Nadpis 1"/>
          <p:cNvSpPr>
            <a:spLocks noGrp="1"/>
          </p:cNvSpPr>
          <p:nvPr>
            <p:ph type="title"/>
          </p:nvPr>
        </p:nvSpPr>
        <p:spPr/>
        <p:txBody>
          <a:bodyPr/>
          <a:lstStyle/>
          <a:p>
            <a:endParaRPr lang="sk-SK" altLang="sk-SK" smtClean="0"/>
          </a:p>
        </p:txBody>
      </p:sp>
      <p:sp>
        <p:nvSpPr>
          <p:cNvPr id="11267" name="Zástupný objekt pre obsah 2"/>
          <p:cNvSpPr>
            <a:spLocks noGrp="1"/>
          </p:cNvSpPr>
          <p:nvPr>
            <p:ph idx="1"/>
          </p:nvPr>
        </p:nvSpPr>
        <p:spPr>
          <a:xfrm>
            <a:off x="457200" y="1546225"/>
            <a:ext cx="8229600" cy="2862263"/>
          </a:xfrm>
        </p:spPr>
        <p:txBody>
          <a:bodyPr/>
          <a:lstStyle/>
          <a:p>
            <a:r>
              <a:rPr lang="sk-SK" altLang="sk-SK" smtClean="0"/>
              <a:t>Obrázky z roku 1985</a:t>
            </a:r>
          </a:p>
        </p:txBody>
      </p:sp>
      <p:sp>
        <p:nvSpPr>
          <p:cNvPr id="11268"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11269" name="Obrázo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1303338"/>
            <a:ext cx="4560888" cy="326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Obrázok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4000" y="268288"/>
            <a:ext cx="4524375" cy="289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Nadpis 1"/>
          <p:cNvSpPr>
            <a:spLocks noGrp="1"/>
          </p:cNvSpPr>
          <p:nvPr>
            <p:ph type="title"/>
          </p:nvPr>
        </p:nvSpPr>
        <p:spPr/>
        <p:txBody>
          <a:bodyPr/>
          <a:lstStyle/>
          <a:p>
            <a:r>
              <a:rPr lang="sk-SK" altLang="sk-SK" smtClean="0"/>
              <a:t>Stavby na trati</a:t>
            </a:r>
          </a:p>
        </p:txBody>
      </p:sp>
      <p:sp>
        <p:nvSpPr>
          <p:cNvPr id="66563" name="Zástupný objekt pre obsah 2"/>
          <p:cNvSpPr>
            <a:spLocks noGrp="1"/>
          </p:cNvSpPr>
          <p:nvPr>
            <p:ph idx="1"/>
          </p:nvPr>
        </p:nvSpPr>
        <p:spPr>
          <a:xfrm>
            <a:off x="457200" y="1546225"/>
            <a:ext cx="8229600" cy="2862263"/>
          </a:xfrm>
        </p:spPr>
        <p:txBody>
          <a:bodyPr/>
          <a:lstStyle/>
          <a:p>
            <a:r>
              <a:rPr lang="sk-SK" altLang="sk-SK" smtClean="0"/>
              <a:t>v km 30,650</a:t>
            </a:r>
          </a:p>
          <a:p>
            <a:r>
              <a:rPr lang="sk-SK" altLang="sk-SK" smtClean="0"/>
              <a:t>Dlhý 123 m.</a:t>
            </a:r>
          </a:p>
          <a:p>
            <a:r>
              <a:rPr lang="sk-SK" altLang="sk-SK" smtClean="0"/>
              <a:t>Razený rakúskou metódou</a:t>
            </a:r>
          </a:p>
          <a:p>
            <a:r>
              <a:rPr lang="sk-SK" altLang="sk-SK" smtClean="0"/>
              <a:t>bez výstuže.</a:t>
            </a:r>
          </a:p>
          <a:p>
            <a:r>
              <a:rPr lang="sk-SK" altLang="sk-SK" smtClean="0"/>
              <a:t>Obložený je betónom,</a:t>
            </a:r>
          </a:p>
          <a:p>
            <a:r>
              <a:rPr lang="sk-SK" altLang="sk-SK" smtClean="0"/>
              <a:t>ukončený v závere klenby </a:t>
            </a:r>
          </a:p>
          <a:p>
            <a:r>
              <a:rPr lang="sk-SK" altLang="sk-SK" smtClean="0"/>
              <a:t>pásom šírky 3 m </a:t>
            </a:r>
          </a:p>
          <a:p>
            <a:r>
              <a:rPr lang="sk-SK" altLang="sk-SK" smtClean="0"/>
              <a:t>z lomového kameňa.</a:t>
            </a:r>
          </a:p>
          <a:p>
            <a:endParaRPr lang="sk-SK" altLang="sk-SK" smtClean="0"/>
          </a:p>
        </p:txBody>
      </p:sp>
      <p:sp>
        <p:nvSpPr>
          <p:cNvPr id="66564" name="Zástupný objekt pre text 3"/>
          <p:cNvSpPr>
            <a:spLocks noGrp="1"/>
          </p:cNvSpPr>
          <p:nvPr>
            <p:ph type="body" sz="quarter" idx="11"/>
          </p:nvPr>
        </p:nvSpPr>
        <p:spPr>
          <a:xfrm>
            <a:off x="468313" y="1112838"/>
            <a:ext cx="8207375" cy="379412"/>
          </a:xfrm>
        </p:spPr>
        <p:txBody>
          <a:bodyPr/>
          <a:lstStyle/>
          <a:p>
            <a:r>
              <a:rPr lang="sk-SK" altLang="sk-SK" smtClean="0"/>
              <a:t>Tunel pod Vĺčkom</a:t>
            </a:r>
          </a:p>
        </p:txBody>
      </p:sp>
      <p:pic>
        <p:nvPicPr>
          <p:cNvPr id="66565" name="Obrázok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484188"/>
            <a:ext cx="4933950" cy="365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Nadpis 1"/>
          <p:cNvSpPr>
            <a:spLocks noGrp="1"/>
          </p:cNvSpPr>
          <p:nvPr>
            <p:ph type="title"/>
          </p:nvPr>
        </p:nvSpPr>
        <p:spPr/>
        <p:txBody>
          <a:bodyPr/>
          <a:lstStyle/>
          <a:p>
            <a:r>
              <a:rPr lang="sk-SK" altLang="sk-SK" smtClean="0"/>
              <a:t>Stavby na trati</a:t>
            </a:r>
          </a:p>
        </p:txBody>
      </p:sp>
      <p:sp>
        <p:nvSpPr>
          <p:cNvPr id="68611" name="Zástupný objekt pre text 3"/>
          <p:cNvSpPr>
            <a:spLocks noGrp="1"/>
          </p:cNvSpPr>
          <p:nvPr>
            <p:ph type="body" sz="quarter" idx="11"/>
          </p:nvPr>
        </p:nvSpPr>
        <p:spPr>
          <a:xfrm>
            <a:off x="468313" y="1112838"/>
            <a:ext cx="8207375" cy="379412"/>
          </a:xfrm>
        </p:spPr>
        <p:txBody>
          <a:bodyPr/>
          <a:lstStyle/>
          <a:p>
            <a:r>
              <a:rPr lang="sk-SK" altLang="sk-SK" smtClean="0"/>
              <a:t>Tunel pod Vĺčkom</a:t>
            </a:r>
          </a:p>
          <a:p>
            <a:endParaRPr lang="sk-SK" altLang="sk-SK" smtClean="0"/>
          </a:p>
        </p:txBody>
      </p:sp>
      <p:pic>
        <p:nvPicPr>
          <p:cNvPr id="68612"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348038" y="625475"/>
            <a:ext cx="4414837" cy="3609975"/>
          </a:xfrm>
        </p:spPr>
      </p:pic>
      <p:pic>
        <p:nvPicPr>
          <p:cNvPr id="68613" name="Obrázok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541463"/>
            <a:ext cx="2297112" cy="328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Nadpis 1"/>
          <p:cNvSpPr>
            <a:spLocks noGrp="1"/>
          </p:cNvSpPr>
          <p:nvPr>
            <p:ph type="title"/>
          </p:nvPr>
        </p:nvSpPr>
        <p:spPr/>
        <p:txBody>
          <a:bodyPr/>
          <a:lstStyle/>
          <a:p>
            <a:r>
              <a:rPr lang="sk-SK" altLang="sk-SK" smtClean="0"/>
              <a:t>Stavby na trati</a:t>
            </a:r>
          </a:p>
        </p:txBody>
      </p:sp>
      <p:pic>
        <p:nvPicPr>
          <p:cNvPr id="70659"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5795963" y="123825"/>
            <a:ext cx="2767012" cy="4010025"/>
          </a:xfrm>
        </p:spPr>
      </p:pic>
      <p:sp>
        <p:nvSpPr>
          <p:cNvPr id="70660" name="Zástupný objekt pre text 3"/>
          <p:cNvSpPr>
            <a:spLocks noGrp="1"/>
          </p:cNvSpPr>
          <p:nvPr>
            <p:ph type="body" sz="quarter" idx="11"/>
          </p:nvPr>
        </p:nvSpPr>
        <p:spPr>
          <a:xfrm>
            <a:off x="468313" y="1112838"/>
            <a:ext cx="8207375" cy="379412"/>
          </a:xfrm>
        </p:spPr>
        <p:txBody>
          <a:bodyPr/>
          <a:lstStyle/>
          <a:p>
            <a:r>
              <a:rPr lang="sk-SK" altLang="sk-SK" smtClean="0"/>
              <a:t>Tunel pod Vĺčkom</a:t>
            </a:r>
          </a:p>
          <a:p>
            <a:endParaRPr lang="sk-SK" altLang="sk-SK" smtClean="0"/>
          </a:p>
        </p:txBody>
      </p:sp>
      <p:pic>
        <p:nvPicPr>
          <p:cNvPr id="70661" name="Obrázok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1112838"/>
            <a:ext cx="2465387"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Nadpis 1"/>
          <p:cNvSpPr>
            <a:spLocks noGrp="1"/>
          </p:cNvSpPr>
          <p:nvPr>
            <p:ph type="title"/>
          </p:nvPr>
        </p:nvSpPr>
        <p:spPr/>
        <p:txBody>
          <a:bodyPr/>
          <a:lstStyle/>
          <a:p>
            <a:r>
              <a:rPr lang="sk-SK" altLang="sk-SK" smtClean="0"/>
              <a:t>Stavby na trati</a:t>
            </a:r>
          </a:p>
        </p:txBody>
      </p:sp>
      <p:sp>
        <p:nvSpPr>
          <p:cNvPr id="72707" name="Zástupný objekt pre obsah 2"/>
          <p:cNvSpPr>
            <a:spLocks noGrp="1"/>
          </p:cNvSpPr>
          <p:nvPr>
            <p:ph idx="1"/>
          </p:nvPr>
        </p:nvSpPr>
        <p:spPr>
          <a:xfrm>
            <a:off x="457200" y="1546225"/>
            <a:ext cx="8229600" cy="2862263"/>
          </a:xfrm>
        </p:spPr>
        <p:txBody>
          <a:bodyPr/>
          <a:lstStyle/>
          <a:p>
            <a:r>
              <a:rPr lang="sk-SK" altLang="sk-SK" smtClean="0"/>
              <a:t>v km 33,282</a:t>
            </a:r>
          </a:p>
          <a:p>
            <a:r>
              <a:rPr lang="sk-SK" altLang="sk-SK" smtClean="0"/>
              <a:t>Rozpätie železnej konštrukcie ponad rieku </a:t>
            </a:r>
          </a:p>
          <a:p>
            <a:r>
              <a:rPr lang="sk-SK" altLang="sk-SK" smtClean="0"/>
              <a:t>Krupinicu a miestnu komunikáciu dosahuje </a:t>
            </a:r>
          </a:p>
          <a:p>
            <a:r>
              <a:rPr lang="sk-SK" altLang="sk-SK" smtClean="0"/>
              <a:t>27,6 + 10,54 m. Ide o prispôsobenú priehradovú </a:t>
            </a:r>
          </a:p>
          <a:p>
            <a:r>
              <a:rPr lang="sk-SK" altLang="sk-SK" smtClean="0"/>
              <a:t>železnú konštrukciu, ktorá sa stala nadbytočnou </a:t>
            </a:r>
          </a:p>
          <a:p>
            <a:r>
              <a:rPr lang="sk-SK" altLang="sk-SK" smtClean="0"/>
              <a:t>pri nadjazde spojky Radvanice – Rokytnice ponad trať Břeclav – Bohumín pri Přerove. Preto sem bola presunutá pri stavbe trati. Ide o šikmý most. Aj keď leží v priamke, je šikmý pod uhlom  60°. </a:t>
            </a:r>
          </a:p>
          <a:p>
            <a:endParaRPr lang="sk-SK" altLang="sk-SK" smtClean="0"/>
          </a:p>
        </p:txBody>
      </p:sp>
      <p:sp>
        <p:nvSpPr>
          <p:cNvPr id="72708" name="Zástupný objekt pre text 3"/>
          <p:cNvSpPr>
            <a:spLocks noGrp="1"/>
          </p:cNvSpPr>
          <p:nvPr>
            <p:ph type="body" sz="quarter" idx="11"/>
          </p:nvPr>
        </p:nvSpPr>
        <p:spPr>
          <a:xfrm>
            <a:off x="468313" y="1112838"/>
            <a:ext cx="8207375" cy="379412"/>
          </a:xfrm>
        </p:spPr>
        <p:txBody>
          <a:bodyPr/>
          <a:lstStyle/>
          <a:p>
            <a:r>
              <a:rPr lang="sk-SK" altLang="sk-SK" smtClean="0"/>
              <a:t>Most cez rieku Krupinicu</a:t>
            </a:r>
          </a:p>
        </p:txBody>
      </p:sp>
      <p:pic>
        <p:nvPicPr>
          <p:cNvPr id="72709" name="Zástupný objekt pre obsah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48263" y="295275"/>
            <a:ext cx="3268662" cy="268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Nadpis 1"/>
          <p:cNvSpPr>
            <a:spLocks noGrp="1"/>
          </p:cNvSpPr>
          <p:nvPr>
            <p:ph type="title"/>
          </p:nvPr>
        </p:nvSpPr>
        <p:spPr/>
        <p:txBody>
          <a:bodyPr/>
          <a:lstStyle/>
          <a:p>
            <a:r>
              <a:rPr lang="sk-SK" altLang="sk-SK" smtClean="0"/>
              <a:t>Stavby na trati</a:t>
            </a:r>
          </a:p>
        </p:txBody>
      </p:sp>
      <p:pic>
        <p:nvPicPr>
          <p:cNvPr id="74755"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84213" y="1616075"/>
            <a:ext cx="2095500" cy="2862263"/>
          </a:xfrm>
        </p:spPr>
      </p:pic>
      <p:sp>
        <p:nvSpPr>
          <p:cNvPr id="74756" name="Zástupný objekt pre text 3"/>
          <p:cNvSpPr>
            <a:spLocks noGrp="1"/>
          </p:cNvSpPr>
          <p:nvPr>
            <p:ph type="body" sz="quarter" idx="11"/>
          </p:nvPr>
        </p:nvSpPr>
        <p:spPr>
          <a:xfrm>
            <a:off x="468313" y="1112838"/>
            <a:ext cx="8207375" cy="379412"/>
          </a:xfrm>
        </p:spPr>
        <p:txBody>
          <a:bodyPr/>
          <a:lstStyle/>
          <a:p>
            <a:r>
              <a:rPr lang="sk-SK" altLang="sk-SK" smtClean="0"/>
              <a:t>ŽST Krupina</a:t>
            </a:r>
          </a:p>
        </p:txBody>
      </p:sp>
      <p:pic>
        <p:nvPicPr>
          <p:cNvPr id="74757" name="Obrázok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43213" y="1635125"/>
            <a:ext cx="1806575" cy="289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8" name="Obrázok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713288" y="1635125"/>
            <a:ext cx="1741487"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Nadpis 1"/>
          <p:cNvSpPr>
            <a:spLocks noGrp="1"/>
          </p:cNvSpPr>
          <p:nvPr>
            <p:ph type="title"/>
          </p:nvPr>
        </p:nvSpPr>
        <p:spPr/>
        <p:txBody>
          <a:bodyPr/>
          <a:lstStyle/>
          <a:p>
            <a:r>
              <a:rPr lang="sk-SK" altLang="sk-SK" smtClean="0"/>
              <a:t>Stavby na trati</a:t>
            </a:r>
          </a:p>
        </p:txBody>
      </p:sp>
      <p:pic>
        <p:nvPicPr>
          <p:cNvPr id="76803"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11188" y="1571625"/>
            <a:ext cx="3487737" cy="2862263"/>
          </a:xfrm>
        </p:spPr>
      </p:pic>
      <p:sp>
        <p:nvSpPr>
          <p:cNvPr id="76804" name="Zástupný objekt pre text 3"/>
          <p:cNvSpPr>
            <a:spLocks noGrp="1"/>
          </p:cNvSpPr>
          <p:nvPr>
            <p:ph type="body" sz="quarter" idx="11"/>
          </p:nvPr>
        </p:nvSpPr>
        <p:spPr>
          <a:xfrm>
            <a:off x="468313" y="1112838"/>
            <a:ext cx="8207375" cy="379412"/>
          </a:xfrm>
        </p:spPr>
        <p:txBody>
          <a:bodyPr/>
          <a:lstStyle/>
          <a:p>
            <a:r>
              <a:rPr lang="sk-SK" altLang="sk-SK" smtClean="0"/>
              <a:t>ŽST Krupina</a:t>
            </a:r>
          </a:p>
        </p:txBody>
      </p:sp>
      <p:pic>
        <p:nvPicPr>
          <p:cNvPr id="76805" name="Obrázok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84663" y="268288"/>
            <a:ext cx="4516437" cy="350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Nadpis 1"/>
          <p:cNvSpPr>
            <a:spLocks noGrp="1"/>
          </p:cNvSpPr>
          <p:nvPr>
            <p:ph type="title"/>
          </p:nvPr>
        </p:nvSpPr>
        <p:spPr/>
        <p:txBody>
          <a:bodyPr/>
          <a:lstStyle/>
          <a:p>
            <a:r>
              <a:rPr lang="sk-SK" altLang="sk-SK" smtClean="0"/>
              <a:t>Stavby na trati</a:t>
            </a:r>
          </a:p>
        </p:txBody>
      </p:sp>
      <p:sp>
        <p:nvSpPr>
          <p:cNvPr id="78851" name="Zástupný objekt pre obsah 2"/>
          <p:cNvSpPr>
            <a:spLocks noGrp="1"/>
          </p:cNvSpPr>
          <p:nvPr>
            <p:ph idx="1"/>
          </p:nvPr>
        </p:nvSpPr>
        <p:spPr>
          <a:xfrm>
            <a:off x="457200" y="1546225"/>
            <a:ext cx="8229600" cy="2862263"/>
          </a:xfrm>
        </p:spPr>
        <p:txBody>
          <a:bodyPr/>
          <a:lstStyle/>
          <a:p>
            <a:endParaRPr lang="sk-SK" altLang="sk-SK" i="1" smtClean="0"/>
          </a:p>
          <a:p>
            <a:r>
              <a:rPr lang="sk-SK" altLang="sk-SK" i="1" smtClean="0"/>
              <a:t>Dne 1. 7.24 začata byla přestavba nádraží, t.j. budovy a celého kolejiště.</a:t>
            </a:r>
            <a:endParaRPr lang="sk-SK" altLang="sk-SK" smtClean="0"/>
          </a:p>
          <a:p>
            <a:endParaRPr lang="sk-SK" altLang="sk-SK" i="1" smtClean="0"/>
          </a:p>
          <a:p>
            <a:r>
              <a:rPr lang="sk-SK" altLang="sk-SK" i="1" smtClean="0"/>
              <a:t>Dne 1.11.24 byly aktivovány nové kancelářské místnosti v přijímací budově.</a:t>
            </a:r>
            <a:endParaRPr lang="sk-SK" altLang="sk-SK" smtClean="0"/>
          </a:p>
          <a:p>
            <a:r>
              <a:rPr lang="sk-SK" altLang="sk-SK" smtClean="0"/>
              <a:t>(Pamätná kniha ŽST Krupina, 1924)</a:t>
            </a:r>
          </a:p>
        </p:txBody>
      </p:sp>
      <p:sp>
        <p:nvSpPr>
          <p:cNvPr id="78852" name="Zástupný objekt pre text 3"/>
          <p:cNvSpPr>
            <a:spLocks noGrp="1"/>
          </p:cNvSpPr>
          <p:nvPr>
            <p:ph type="body" sz="quarter" idx="11"/>
          </p:nvPr>
        </p:nvSpPr>
        <p:spPr>
          <a:xfrm>
            <a:off x="468313" y="1112838"/>
            <a:ext cx="8207375" cy="379412"/>
          </a:xfrm>
        </p:spPr>
        <p:txBody>
          <a:bodyPr/>
          <a:lstStyle/>
          <a:p>
            <a:r>
              <a:rPr lang="sk-SK" altLang="sk-SK" smtClean="0"/>
              <a:t>ŽST Krupina</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Nadpis 1"/>
          <p:cNvSpPr>
            <a:spLocks noGrp="1"/>
          </p:cNvSpPr>
          <p:nvPr>
            <p:ph type="title"/>
          </p:nvPr>
        </p:nvSpPr>
        <p:spPr/>
        <p:txBody>
          <a:bodyPr/>
          <a:lstStyle/>
          <a:p>
            <a:r>
              <a:rPr lang="sk-SK" altLang="sk-SK" smtClean="0"/>
              <a:t>Stavby na trati</a:t>
            </a:r>
          </a:p>
        </p:txBody>
      </p:sp>
      <p:sp>
        <p:nvSpPr>
          <p:cNvPr id="80899" name="Zástupný objekt pre obsah 2"/>
          <p:cNvSpPr>
            <a:spLocks noGrp="1"/>
          </p:cNvSpPr>
          <p:nvPr>
            <p:ph idx="1"/>
          </p:nvPr>
        </p:nvSpPr>
        <p:spPr>
          <a:xfrm>
            <a:off x="457200" y="1546225"/>
            <a:ext cx="8229600" cy="2862263"/>
          </a:xfrm>
        </p:spPr>
        <p:txBody>
          <a:bodyPr/>
          <a:lstStyle/>
          <a:p>
            <a:pPr algn="just"/>
            <a:r>
              <a:rPr lang="sk-SK" altLang="sk-SK" smtClean="0"/>
              <a:t>Pri stavbe trate sa vykonala</a:t>
            </a:r>
          </a:p>
          <a:p>
            <a:pPr algn="just"/>
            <a:r>
              <a:rPr lang="sk-SK" altLang="sk-SK" smtClean="0"/>
              <a:t>prestavba stanice, adaptácia</a:t>
            </a:r>
          </a:p>
          <a:p>
            <a:pPr algn="just"/>
            <a:r>
              <a:rPr lang="sk-SK" altLang="sk-SK" smtClean="0"/>
              <a:t>a prístavba prijímacej budovy. </a:t>
            </a:r>
          </a:p>
          <a:p>
            <a:pPr algn="just"/>
            <a:r>
              <a:rPr lang="sk-SK" altLang="sk-SK" smtClean="0"/>
              <a:t>Dostavala sa vodáreň, </a:t>
            </a:r>
          </a:p>
          <a:p>
            <a:pPr algn="just"/>
            <a:r>
              <a:rPr lang="sk-SK" altLang="sk-SK" smtClean="0"/>
              <a:t>jednoposchodová obytná budova,</a:t>
            </a:r>
          </a:p>
          <a:p>
            <a:pPr algn="just"/>
            <a:r>
              <a:rPr lang="sk-SK" altLang="sk-SK" smtClean="0"/>
              <a:t>hospodárske stavby,</a:t>
            </a:r>
          </a:p>
          <a:p>
            <a:pPr algn="just"/>
            <a:r>
              <a:rPr lang="sk-SK" altLang="sk-SK" smtClean="0"/>
              <a:t>rampa pre nakladanie dreva.</a:t>
            </a:r>
          </a:p>
        </p:txBody>
      </p:sp>
      <p:sp>
        <p:nvSpPr>
          <p:cNvPr id="80900" name="Zástupný objekt pre text 3"/>
          <p:cNvSpPr>
            <a:spLocks noGrp="1"/>
          </p:cNvSpPr>
          <p:nvPr>
            <p:ph type="body" sz="quarter" idx="11"/>
          </p:nvPr>
        </p:nvSpPr>
        <p:spPr>
          <a:xfrm>
            <a:off x="468313" y="1112838"/>
            <a:ext cx="8207375" cy="379412"/>
          </a:xfrm>
        </p:spPr>
        <p:txBody>
          <a:bodyPr/>
          <a:lstStyle/>
          <a:p>
            <a:r>
              <a:rPr lang="sk-SK" altLang="sk-SK" smtClean="0"/>
              <a:t>ŽST Krupina</a:t>
            </a:r>
          </a:p>
        </p:txBody>
      </p:sp>
      <p:pic>
        <p:nvPicPr>
          <p:cNvPr id="80901" name="Obrázok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08400" y="-92075"/>
            <a:ext cx="3484563"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Nadpis 1"/>
          <p:cNvSpPr>
            <a:spLocks noGrp="1"/>
          </p:cNvSpPr>
          <p:nvPr>
            <p:ph type="title"/>
          </p:nvPr>
        </p:nvSpPr>
        <p:spPr/>
        <p:txBody>
          <a:bodyPr/>
          <a:lstStyle/>
          <a:p>
            <a:r>
              <a:rPr lang="sk-SK" altLang="sk-SK" smtClean="0"/>
              <a:t>Budovy</a:t>
            </a:r>
          </a:p>
        </p:txBody>
      </p:sp>
      <p:sp>
        <p:nvSpPr>
          <p:cNvPr id="82947" name="Zástupný objekt pre obsah 2"/>
          <p:cNvSpPr>
            <a:spLocks noGrp="1"/>
          </p:cNvSpPr>
          <p:nvPr>
            <p:ph idx="1"/>
          </p:nvPr>
        </p:nvSpPr>
        <p:spPr>
          <a:xfrm>
            <a:off x="468313" y="1577975"/>
            <a:ext cx="8229600" cy="2862263"/>
          </a:xfrm>
        </p:spPr>
        <p:txBody>
          <a:bodyPr/>
          <a:lstStyle/>
          <a:p>
            <a:r>
              <a:rPr lang="sk-SK" altLang="sk-SK" smtClean="0"/>
              <a:t>Všetky staničné stavby previedla Spojená stavebná účastinárska spoločnosť v Bratislave.</a:t>
            </a:r>
          </a:p>
          <a:p>
            <a:r>
              <a:rPr lang="sk-SK" altLang="sk-SK" smtClean="0"/>
              <a:t>Prijímacie budovy v nových staniciach majú vstup do budovy oddelený od východu zo stanice, aby sa nemiešali vystupujúci  s nastupujúcimi. Obytné prízemné domy sú riešené ako rodinné domy, kým v Krupine je postavená jednoposchodová obytná budova s bytmi v mestskom štýle. Ku každému bytu, alebo domu patria aj hospodárske stavby ako chliev, kurín, senník a tiež záhradka.  Sú tu aj postavené práčovne  a záchody. Všetky budovy majú aj bleskozvod.</a:t>
            </a:r>
          </a:p>
          <a:p>
            <a:endParaRPr lang="sk-SK" altLang="sk-SK" smtClean="0"/>
          </a:p>
        </p:txBody>
      </p:sp>
      <p:sp>
        <p:nvSpPr>
          <p:cNvPr id="82948"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ransition spd="slow" advTm="27727"/>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Nadpis 1"/>
          <p:cNvSpPr>
            <a:spLocks noGrp="1"/>
          </p:cNvSpPr>
          <p:nvPr>
            <p:ph type="title"/>
          </p:nvPr>
        </p:nvSpPr>
        <p:spPr/>
        <p:txBody>
          <a:bodyPr/>
          <a:lstStyle/>
          <a:p>
            <a:r>
              <a:rPr lang="sk-SK" altLang="sk-SK" smtClean="0"/>
              <a:t>Strážne domčeky</a:t>
            </a:r>
          </a:p>
        </p:txBody>
      </p:sp>
      <p:sp>
        <p:nvSpPr>
          <p:cNvPr id="84995" name="Zástupný objekt pre obsah 2"/>
          <p:cNvSpPr>
            <a:spLocks noGrp="1"/>
          </p:cNvSpPr>
          <p:nvPr>
            <p:ph idx="1"/>
          </p:nvPr>
        </p:nvSpPr>
        <p:spPr>
          <a:xfrm>
            <a:off x="457200" y="1254125"/>
            <a:ext cx="8229600" cy="3154363"/>
          </a:xfrm>
        </p:spPr>
        <p:txBody>
          <a:bodyPr/>
          <a:lstStyle/>
          <a:p>
            <a:r>
              <a:rPr lang="sk-SK" altLang="sk-SK" smtClean="0"/>
              <a:t>Na trati je postavených niekoľko strážnych domčekov, ktoré sú riešené ako obytné dvojdomy. Šesť z nich má aj služobné miestnosti.</a:t>
            </a:r>
          </a:p>
          <a:p>
            <a:endParaRPr lang="sk-SK" altLang="sk-SK" smtClean="0"/>
          </a:p>
        </p:txBody>
      </p:sp>
      <p:sp>
        <p:nvSpPr>
          <p:cNvPr id="84996" name="Zástupný objekt pre text 3"/>
          <p:cNvSpPr>
            <a:spLocks noGrp="1"/>
          </p:cNvSpPr>
          <p:nvPr>
            <p:ph type="body" sz="quarter" idx="11"/>
          </p:nvPr>
        </p:nvSpPr>
        <p:spPr>
          <a:xfrm>
            <a:off x="468313" y="1112838"/>
            <a:ext cx="8207375" cy="90487"/>
          </a:xfrm>
        </p:spPr>
        <p:txBody>
          <a:bodyPr/>
          <a:lstStyle/>
          <a:p>
            <a:endParaRPr lang="sk-SK" altLang="sk-SK" smtClean="0"/>
          </a:p>
        </p:txBody>
      </p:sp>
      <p:pic>
        <p:nvPicPr>
          <p:cNvPr id="84997" name="Obrázok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0825" y="2211388"/>
            <a:ext cx="3338513" cy="283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8" name="Obrázok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2109788"/>
            <a:ext cx="3475037" cy="293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1"/>
          <p:cNvSpPr>
            <a:spLocks noGrp="1"/>
          </p:cNvSpPr>
          <p:nvPr>
            <p:ph type="title"/>
          </p:nvPr>
        </p:nvSpPr>
        <p:spPr/>
        <p:txBody>
          <a:bodyPr/>
          <a:lstStyle/>
          <a:p>
            <a:r>
              <a:rPr lang="sk-SK" altLang="sk-SK" sz="3200" b="0" smtClean="0"/>
              <a:t>Premávka Zvolen - Krupina</a:t>
            </a:r>
          </a:p>
        </p:txBody>
      </p:sp>
      <p:sp>
        <p:nvSpPr>
          <p:cNvPr id="13315" name="Zástupný objekt pre text 3"/>
          <p:cNvSpPr>
            <a:spLocks noGrp="1"/>
          </p:cNvSpPr>
          <p:nvPr>
            <p:ph type="body" sz="quarter" idx="11"/>
          </p:nvPr>
        </p:nvSpPr>
        <p:spPr>
          <a:xfrm>
            <a:off x="468313" y="1112838"/>
            <a:ext cx="8207375" cy="379412"/>
          </a:xfrm>
        </p:spPr>
        <p:txBody>
          <a:bodyPr/>
          <a:lstStyle/>
          <a:p>
            <a:r>
              <a:rPr lang="sk-SK" altLang="sk-SK" sz="3200" smtClean="0"/>
              <a:t> </a:t>
            </a:r>
          </a:p>
          <a:p>
            <a:endParaRPr lang="sk-SK" altLang="sk-SK" smtClean="0"/>
          </a:p>
        </p:txBody>
      </p:sp>
      <p:sp>
        <p:nvSpPr>
          <p:cNvPr id="10245" name="Zástupný objekt pre obsah 1"/>
          <p:cNvSpPr>
            <a:spLocks noGrp="1"/>
          </p:cNvSpPr>
          <p:nvPr>
            <p:ph idx="1"/>
          </p:nvPr>
        </p:nvSpPr>
        <p:spPr>
          <a:xfrm>
            <a:off x="395288" y="1541463"/>
            <a:ext cx="8445500" cy="2947987"/>
          </a:xfrm>
        </p:spPr>
        <p:txBody>
          <a:bodyPr>
            <a:normAutofit fontScale="92500" lnSpcReduction="20000"/>
          </a:bodyPr>
          <a:lstStyle/>
          <a:p>
            <a:pPr>
              <a:defRPr/>
            </a:pPr>
            <a:r>
              <a:rPr lang="sk-SK" altLang="sk-SK" dirty="0" smtClean="0"/>
              <a:t>Prvá trať postavená podľa zákona č. 235 Zb. z. a n. z 30. marca 1920</a:t>
            </a:r>
          </a:p>
          <a:p>
            <a:pPr>
              <a:defRPr/>
            </a:pPr>
            <a:r>
              <a:rPr lang="sk-SK" altLang="sk-SK" dirty="0" smtClean="0"/>
              <a:t>Dôvody :</a:t>
            </a:r>
          </a:p>
          <a:p>
            <a:pPr marL="285750" indent="-285750">
              <a:buFontTx/>
              <a:buChar char="-"/>
              <a:defRPr/>
            </a:pPr>
            <a:r>
              <a:rPr lang="sk-SK" altLang="sk-SK" dirty="0" smtClean="0"/>
              <a:t>Zdokonalenie dopravného spojenia na juhu Slovenska</a:t>
            </a:r>
          </a:p>
          <a:p>
            <a:pPr marL="285750" indent="-285750">
              <a:buFontTx/>
              <a:buChar char="-"/>
              <a:defRPr/>
            </a:pPr>
            <a:r>
              <a:rPr lang="sk-SK" altLang="sk-SK" dirty="0" smtClean="0"/>
              <a:t>Poštové zásielky sa dopravovali nákladným autom</a:t>
            </a:r>
          </a:p>
          <a:p>
            <a:pPr marL="285750" indent="-285750">
              <a:buFontTx/>
              <a:buChar char="-"/>
              <a:defRPr/>
            </a:pPr>
            <a:r>
              <a:rPr lang="sk-SK" altLang="sk-SK" dirty="0" smtClean="0"/>
              <a:t>Potraviny sa dopravovali konským povozom</a:t>
            </a:r>
          </a:p>
          <a:p>
            <a:pPr marL="285750" indent="-285750">
              <a:buFontTx/>
              <a:buChar char="-"/>
              <a:defRPr/>
            </a:pPr>
            <a:r>
              <a:rPr lang="sk-SK" altLang="sk-SK" dirty="0"/>
              <a:t>Prerušenie spojenia Šahy – Lučenec, kde časť trate viedla cez Maďarsko</a:t>
            </a:r>
          </a:p>
          <a:p>
            <a:pPr marL="285750" indent="-285750">
              <a:buFontTx/>
              <a:buChar char="-"/>
              <a:defRPr/>
            </a:pPr>
            <a:endParaRPr lang="sk-SK" altLang="sk-SK" dirty="0" smtClean="0"/>
          </a:p>
          <a:p>
            <a:pPr>
              <a:defRPr/>
            </a:pPr>
            <a:endParaRPr lang="sk-SK" altLang="sk-SK" dirty="0" smtClean="0"/>
          </a:p>
          <a:p>
            <a:pPr>
              <a:defRPr/>
            </a:pPr>
            <a:r>
              <a:rPr lang="sk-SK" i="1" dirty="0"/>
              <a:t>„Dávno projektovaná trať  Krupina – Zvolen má </a:t>
            </a:r>
            <a:r>
              <a:rPr lang="sk-SK" i="1" dirty="0" err="1"/>
              <a:t>býti</a:t>
            </a:r>
            <a:r>
              <a:rPr lang="sk-SK" i="1" dirty="0"/>
              <a:t> na Slovensku prvou drahou, </a:t>
            </a:r>
            <a:r>
              <a:rPr lang="sk-SK" i="1" dirty="0" err="1"/>
              <a:t>která</a:t>
            </a:r>
            <a:r>
              <a:rPr lang="sk-SK" i="1" dirty="0"/>
              <a:t> </a:t>
            </a:r>
            <a:r>
              <a:rPr lang="sk-SK" i="1" dirty="0" err="1"/>
              <a:t>se</a:t>
            </a:r>
            <a:r>
              <a:rPr lang="sk-SK" i="1" dirty="0"/>
              <a:t> má </a:t>
            </a:r>
            <a:r>
              <a:rPr lang="sk-SK" i="1" dirty="0" err="1"/>
              <a:t>stavěti</a:t>
            </a:r>
            <a:r>
              <a:rPr lang="sk-SK" i="1" dirty="0" smtClean="0"/>
              <a:t>. </a:t>
            </a:r>
            <a:r>
              <a:rPr lang="sk-SK" i="1" dirty="0" err="1" smtClean="0"/>
              <a:t>Konají</a:t>
            </a:r>
            <a:r>
              <a:rPr lang="sk-SK" i="1" dirty="0" smtClean="0"/>
              <a:t> </a:t>
            </a:r>
            <a:r>
              <a:rPr lang="sk-SK" i="1" dirty="0" err="1"/>
              <a:t>se</a:t>
            </a:r>
            <a:r>
              <a:rPr lang="sk-SK" i="1" dirty="0"/>
              <a:t> </a:t>
            </a:r>
            <a:r>
              <a:rPr lang="sk-SK" i="1" dirty="0" err="1"/>
              <a:t>všechni</a:t>
            </a:r>
            <a:r>
              <a:rPr lang="sk-SK" i="1" dirty="0"/>
              <a:t> </a:t>
            </a:r>
            <a:r>
              <a:rPr lang="sk-SK" i="1" dirty="0" err="1"/>
              <a:t>přípravy</a:t>
            </a:r>
            <a:r>
              <a:rPr lang="sk-SK" i="1" dirty="0"/>
              <a:t>. </a:t>
            </a:r>
            <a:r>
              <a:rPr lang="sk-SK" i="1" dirty="0" smtClean="0"/>
              <a:t>„</a:t>
            </a:r>
            <a:endParaRPr lang="sk-SK" dirty="0" smtClean="0"/>
          </a:p>
          <a:p>
            <a:pPr>
              <a:defRPr/>
            </a:pPr>
            <a:r>
              <a:rPr lang="sk-SK" altLang="sk-SK" dirty="0" smtClean="0"/>
              <a:t>(Pamätná kniha ŽST Krupina, 1923)</a:t>
            </a:r>
          </a:p>
        </p:txBody>
      </p:sp>
    </p:spTree>
  </p:cSld>
  <p:clrMapOvr>
    <a:masterClrMapping/>
  </p:clrMapOvr>
  <p:transition spd="slow" advTm="61136"/>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Nadpis 1"/>
          <p:cNvSpPr>
            <a:spLocks noGrp="1"/>
          </p:cNvSpPr>
          <p:nvPr>
            <p:ph type="title"/>
          </p:nvPr>
        </p:nvSpPr>
        <p:spPr/>
        <p:txBody>
          <a:bodyPr/>
          <a:lstStyle/>
          <a:p>
            <a:r>
              <a:rPr lang="sk-SK" altLang="sk-SK" smtClean="0"/>
              <a:t>Železničný zvršok</a:t>
            </a:r>
          </a:p>
        </p:txBody>
      </p:sp>
      <p:sp>
        <p:nvSpPr>
          <p:cNvPr id="87043" name="Zástupný objekt pre obsah 2"/>
          <p:cNvSpPr>
            <a:spLocks noGrp="1"/>
          </p:cNvSpPr>
          <p:nvPr>
            <p:ph idx="1"/>
          </p:nvPr>
        </p:nvSpPr>
        <p:spPr>
          <a:xfrm>
            <a:off x="457200" y="1546225"/>
            <a:ext cx="8229600" cy="2862263"/>
          </a:xfrm>
        </p:spPr>
        <p:txBody>
          <a:bodyPr/>
          <a:lstStyle/>
          <a:p>
            <a:r>
              <a:rPr lang="sk-SK" altLang="sk-SK" smtClean="0"/>
              <a:t>Železničný zvršok sa skladá z koľajníc sústavy Xa s čiastočným použitím rozponkových podkladníc. </a:t>
            </a:r>
          </a:p>
          <a:p>
            <a:r>
              <a:rPr lang="sk-SK" altLang="sk-SK" smtClean="0"/>
              <a:t>Koľajnice sú 15.0m metra dlhé a ležia na neimpregnovaných pražcoch. Koľaje na staniciach sú položené na železných pražcoch, mimo stanice na dubových. Od výjazdovej výhybky vo Zvolene až k vjazdovej výhybke v Krupine je položených celkom 37,963 km koľají, 12 kusov výhybiek na železných pražcoch a 8 kusov na drevených. Koľajnice celkovo vážia 3680 t (368 vagónov). Počet dubových prahov je 55.000 kusov.</a:t>
            </a:r>
          </a:p>
        </p:txBody>
      </p:sp>
      <p:sp>
        <p:nvSpPr>
          <p:cNvPr id="87044"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Nadpis 1"/>
          <p:cNvSpPr>
            <a:spLocks noGrp="1"/>
          </p:cNvSpPr>
          <p:nvPr>
            <p:ph type="title"/>
          </p:nvPr>
        </p:nvSpPr>
        <p:spPr/>
        <p:txBody>
          <a:bodyPr/>
          <a:lstStyle/>
          <a:p>
            <a:r>
              <a:rPr lang="sk-SK" altLang="sk-SK" smtClean="0"/>
              <a:t>Dorozumievacie zariadenia</a:t>
            </a:r>
          </a:p>
        </p:txBody>
      </p:sp>
      <p:sp>
        <p:nvSpPr>
          <p:cNvPr id="89091" name="Zástupný objekt pre obsah 2"/>
          <p:cNvSpPr>
            <a:spLocks noGrp="1"/>
          </p:cNvSpPr>
          <p:nvPr>
            <p:ph idx="1"/>
          </p:nvPr>
        </p:nvSpPr>
        <p:spPr>
          <a:xfrm>
            <a:off x="457200" y="1546225"/>
            <a:ext cx="8229600" cy="2862263"/>
          </a:xfrm>
        </p:spPr>
        <p:txBody>
          <a:bodyPr/>
          <a:lstStyle/>
          <a:p>
            <a:r>
              <a:rPr lang="sk-SK" altLang="sk-SK" smtClean="0"/>
              <a:t>V staniciach na trati neboli vjazdové návesti s predzvesťami. Výmeny týchto staníc boli uzatvárané iba výmennými zámkami. Pre dorozumievanie dopravní bola zriadená jedna telegrafná linka a jedna telefónna.</a:t>
            </a:r>
          </a:p>
          <a:p>
            <a:endParaRPr lang="sk-SK" altLang="sk-SK" smtClean="0"/>
          </a:p>
        </p:txBody>
      </p:sp>
      <p:sp>
        <p:nvSpPr>
          <p:cNvPr id="89092"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89093" name="Obrázo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4188" y="2500313"/>
            <a:ext cx="1651000" cy="211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4" name="Obrázok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95513" y="2465388"/>
            <a:ext cx="1676400"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5" name="Obrázok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19538" y="2465388"/>
            <a:ext cx="1662112" cy="215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6" name="Obrázok 4"/>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630863" y="2462213"/>
            <a:ext cx="1679575" cy="219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9768"/>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Nadpis 1"/>
          <p:cNvSpPr>
            <a:spLocks noGrp="1"/>
          </p:cNvSpPr>
          <p:nvPr>
            <p:ph type="title"/>
          </p:nvPr>
        </p:nvSpPr>
        <p:spPr/>
        <p:txBody>
          <a:bodyPr/>
          <a:lstStyle/>
          <a:p>
            <a:r>
              <a:rPr lang="sk-SK" altLang="sk-SK" smtClean="0"/>
              <a:t>Vodárenské zariadenia</a:t>
            </a:r>
          </a:p>
        </p:txBody>
      </p:sp>
      <p:sp>
        <p:nvSpPr>
          <p:cNvPr id="91139" name="Zástupný objekt pre obsah 2"/>
          <p:cNvSpPr>
            <a:spLocks noGrp="1"/>
          </p:cNvSpPr>
          <p:nvPr>
            <p:ph idx="1"/>
          </p:nvPr>
        </p:nvSpPr>
        <p:spPr>
          <a:xfrm>
            <a:off x="457200" y="1546225"/>
            <a:ext cx="8229600" cy="2862263"/>
          </a:xfrm>
        </p:spPr>
        <p:txBody>
          <a:bodyPr/>
          <a:lstStyle/>
          <a:p>
            <a:pPr algn="just"/>
            <a:r>
              <a:rPr lang="sk-SK" altLang="sk-SK" smtClean="0"/>
              <a:t>Napriek tomu, že trať vedie popri riekach Neresnica a Krupina, bol tu problém so zásobovaním vody ako pre napájenie rušňov, tak aj s pitnou. </a:t>
            </a:r>
          </a:p>
          <a:p>
            <a:pPr algn="just"/>
            <a:r>
              <a:rPr lang="sk-SK" altLang="sk-SK" smtClean="0"/>
              <a:t>Nedostatok vody v jednom prípade sa vyriešil cisternou, kde sa zbiera dažďová voda. </a:t>
            </a:r>
          </a:p>
          <a:p>
            <a:pPr algn="just"/>
            <a:r>
              <a:rPr lang="sk-SK" altLang="sk-SK" smtClean="0"/>
              <a:t>Pre vodáreň na stanici Dobrá Niva bola vyhĺbená 15,7 m studňa a na dne rozšírená dvoma štôlňami. Táto studňa bola dostačujúca. Voda zo studne sa tlačí potrubím do vodojemu do výšky 29 m a odtiaľ  k dvom Spitznerovým vodným žeriavom, k výtokovým stojanom, vodovodným kohútikom na nástupištiach, v prijímacej budove v obytných domoch ale aj v práčovniach.</a:t>
            </a:r>
          </a:p>
        </p:txBody>
      </p:sp>
      <p:sp>
        <p:nvSpPr>
          <p:cNvPr id="91140"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Nadpis 1"/>
          <p:cNvSpPr>
            <a:spLocks noGrp="1"/>
          </p:cNvSpPr>
          <p:nvPr>
            <p:ph type="title"/>
          </p:nvPr>
        </p:nvSpPr>
        <p:spPr/>
        <p:txBody>
          <a:bodyPr/>
          <a:lstStyle/>
          <a:p>
            <a:r>
              <a:rPr lang="sk-SK" altLang="sk-SK" smtClean="0"/>
              <a:t>Vodárenské zariadenia</a:t>
            </a:r>
          </a:p>
        </p:txBody>
      </p:sp>
      <p:sp>
        <p:nvSpPr>
          <p:cNvPr id="93187" name="Zástupný objekt pre obsah 2"/>
          <p:cNvSpPr>
            <a:spLocks noGrp="1"/>
          </p:cNvSpPr>
          <p:nvPr>
            <p:ph idx="1"/>
          </p:nvPr>
        </p:nvSpPr>
        <p:spPr>
          <a:xfrm>
            <a:off x="457200" y="1546225"/>
            <a:ext cx="8229600" cy="2862263"/>
          </a:xfrm>
        </p:spPr>
        <p:txBody>
          <a:bodyPr/>
          <a:lstStyle/>
          <a:p>
            <a:pPr algn="just"/>
            <a:r>
              <a:rPr lang="sk-SK" altLang="sk-SK" smtClean="0"/>
              <a:t>Na stanici Pliešovce Sása, musela byť vyhĺbená až </a:t>
            </a:r>
          </a:p>
          <a:p>
            <a:pPr algn="just"/>
            <a:r>
              <a:rPr lang="sk-SK" altLang="sk-SK" smtClean="0"/>
              <a:t>19 m hlboká studňa. Odtiaľto sa vytláča do betónovej</a:t>
            </a:r>
          </a:p>
          <a:p>
            <a:pPr algn="just"/>
            <a:r>
              <a:rPr lang="sk-SK" altLang="sk-SK" smtClean="0"/>
              <a:t>nádrže na výšku 42m. Nádrž je umiestnená vedľa </a:t>
            </a:r>
          </a:p>
          <a:p>
            <a:pPr algn="just"/>
            <a:r>
              <a:rPr lang="sk-SK" altLang="sk-SK" smtClean="0"/>
              <a:t>prijímacej budovy a je vybavená ručnou pumpou </a:t>
            </a:r>
          </a:p>
          <a:p>
            <a:pPr algn="just"/>
            <a:r>
              <a:rPr lang="sk-SK" altLang="sk-SK" smtClean="0"/>
              <a:t>pre prípad požiaru.</a:t>
            </a:r>
          </a:p>
          <a:p>
            <a:pPr algn="just"/>
            <a:r>
              <a:rPr lang="sk-SK" altLang="sk-SK" smtClean="0"/>
              <a:t>Na stanici Babiná bola vykopaná studňa s pumpou a </a:t>
            </a:r>
          </a:p>
          <a:p>
            <a:pPr algn="just"/>
            <a:r>
              <a:rPr lang="sk-SK" altLang="sk-SK" smtClean="0"/>
              <a:t>v Krupine bol zriadený vežový železobetónový </a:t>
            </a:r>
          </a:p>
          <a:p>
            <a:pPr algn="just"/>
            <a:r>
              <a:rPr lang="sk-SK" altLang="sk-SK" smtClean="0"/>
              <a:t>vodojem.</a:t>
            </a:r>
          </a:p>
        </p:txBody>
      </p:sp>
      <p:sp>
        <p:nvSpPr>
          <p:cNvPr id="93188"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93189" name="Obrázo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35600" y="195263"/>
            <a:ext cx="2762250" cy="394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Nadpis 1"/>
          <p:cNvSpPr>
            <a:spLocks noGrp="1"/>
          </p:cNvSpPr>
          <p:nvPr>
            <p:ph type="title"/>
          </p:nvPr>
        </p:nvSpPr>
        <p:spPr/>
        <p:txBody>
          <a:bodyPr/>
          <a:lstStyle/>
          <a:p>
            <a:r>
              <a:rPr lang="sk-SK" altLang="sk-SK" smtClean="0"/>
              <a:t>Personálne veci</a:t>
            </a:r>
          </a:p>
        </p:txBody>
      </p:sp>
      <p:sp>
        <p:nvSpPr>
          <p:cNvPr id="95235" name="Zástupný objekt pre obsah 2"/>
          <p:cNvSpPr>
            <a:spLocks noGrp="1"/>
          </p:cNvSpPr>
          <p:nvPr>
            <p:ph idx="1"/>
          </p:nvPr>
        </p:nvSpPr>
        <p:spPr>
          <a:xfrm>
            <a:off x="457200" y="1546225"/>
            <a:ext cx="8229600" cy="2862263"/>
          </a:xfrm>
        </p:spPr>
        <p:txBody>
          <a:bodyPr/>
          <a:lstStyle/>
          <a:p>
            <a:r>
              <a:rPr lang="sk-SK" altLang="sk-SK" smtClean="0"/>
              <a:t>Na stavbe pracovalo 900 robotníkov, </a:t>
            </a:r>
          </a:p>
          <a:p>
            <a:r>
              <a:rPr lang="sk-SK" altLang="sk-SK" smtClean="0"/>
              <a:t>ktorí premiestnili 800 000 m</a:t>
            </a:r>
            <a:r>
              <a:rPr lang="sk-SK" altLang="sk-SK" baseline="30000" smtClean="0"/>
              <a:t>3</a:t>
            </a:r>
            <a:r>
              <a:rPr lang="sk-SK" altLang="sk-SK" smtClean="0"/>
              <a:t> zeminy </a:t>
            </a:r>
          </a:p>
          <a:p>
            <a:r>
              <a:rPr lang="sk-SK" altLang="sk-SK" smtClean="0"/>
              <a:t>a spotrebovali 50 000 m</a:t>
            </a:r>
            <a:r>
              <a:rPr lang="sk-SK" altLang="sk-SK" baseline="30000" smtClean="0"/>
              <a:t>3 </a:t>
            </a:r>
            <a:r>
              <a:rPr lang="sk-SK" altLang="sk-SK" smtClean="0"/>
              <a:t>muriva a </a:t>
            </a:r>
          </a:p>
          <a:p>
            <a:r>
              <a:rPr lang="sk-SK" altLang="sk-SK" smtClean="0"/>
              <a:t>betónu. Mechanizmov veľa nebolo,</a:t>
            </a:r>
          </a:p>
          <a:p>
            <a:r>
              <a:rPr lang="sk-SK" altLang="sk-SK" smtClean="0"/>
              <a:t>jedinými pomocníkmi boli krompáče, </a:t>
            </a:r>
          </a:p>
          <a:p>
            <a:r>
              <a:rPr lang="sk-SK" altLang="sk-SK" smtClean="0"/>
              <a:t>lopaty a huntíky.</a:t>
            </a:r>
          </a:p>
          <a:p>
            <a:endParaRPr lang="sk-SK" altLang="sk-SK" smtClean="0"/>
          </a:p>
          <a:p>
            <a:endParaRPr lang="sk-SK" altLang="sk-SK" smtClean="0"/>
          </a:p>
        </p:txBody>
      </p:sp>
      <p:sp>
        <p:nvSpPr>
          <p:cNvPr id="95236"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95237" name="Obrázok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11638" y="915988"/>
            <a:ext cx="4645025" cy="319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40387"/>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Nadpis 1"/>
          <p:cNvSpPr>
            <a:spLocks noGrp="1"/>
          </p:cNvSpPr>
          <p:nvPr>
            <p:ph type="title"/>
          </p:nvPr>
        </p:nvSpPr>
        <p:spPr/>
        <p:txBody>
          <a:bodyPr/>
          <a:lstStyle/>
          <a:p>
            <a:r>
              <a:rPr lang="sk-SK" altLang="sk-SK" smtClean="0"/>
              <a:t>Peronálne veci</a:t>
            </a:r>
          </a:p>
        </p:txBody>
      </p:sp>
      <p:pic>
        <p:nvPicPr>
          <p:cNvPr id="97283"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4356100" y="915988"/>
            <a:ext cx="4151313" cy="2862262"/>
          </a:xfrm>
        </p:spPr>
      </p:pic>
      <p:sp>
        <p:nvSpPr>
          <p:cNvPr id="97284" name="Zástupný objekt pre text 3"/>
          <p:cNvSpPr>
            <a:spLocks noGrp="1"/>
          </p:cNvSpPr>
          <p:nvPr>
            <p:ph type="body" sz="quarter" idx="11"/>
          </p:nvPr>
        </p:nvSpPr>
        <p:spPr>
          <a:xfrm>
            <a:off x="468313" y="1112838"/>
            <a:ext cx="8207375" cy="379412"/>
          </a:xfrm>
        </p:spPr>
        <p:txBody>
          <a:bodyPr/>
          <a:lstStyle/>
          <a:p>
            <a:endParaRPr lang="sk-SK" altLang="sk-SK" smtClean="0"/>
          </a:p>
        </p:txBody>
      </p:sp>
      <p:sp>
        <p:nvSpPr>
          <p:cNvPr id="2" name="Obdĺžnik 1"/>
          <p:cNvSpPr/>
          <p:nvPr/>
        </p:nvSpPr>
        <p:spPr>
          <a:xfrm>
            <a:off x="323850" y="1708150"/>
            <a:ext cx="6534150" cy="2030413"/>
          </a:xfrm>
          <a:prstGeom prst="rect">
            <a:avLst/>
          </a:prstGeom>
        </p:spPr>
        <p:txBody>
          <a:bodyPr>
            <a:spAutoFit/>
          </a:bodyPr>
          <a:lstStyle/>
          <a:p>
            <a:pPr algn="just">
              <a:defRPr/>
            </a:pPr>
            <a:r>
              <a:rPr lang="sk-SK" altLang="sk-SK" dirty="0">
                <a:latin typeface="+mn-lt"/>
              </a:rPr>
              <a:t>Mzdy boli nízke, často dochádzalo </a:t>
            </a:r>
          </a:p>
          <a:p>
            <a:pPr algn="just">
              <a:defRPr/>
            </a:pPr>
            <a:r>
              <a:rPr lang="sk-SK" altLang="sk-SK" dirty="0">
                <a:latin typeface="+mn-lt"/>
              </a:rPr>
              <a:t>k prerušeniu prác pre nedostatok </a:t>
            </a:r>
          </a:p>
          <a:p>
            <a:pPr algn="just">
              <a:defRPr/>
            </a:pPr>
            <a:r>
              <a:rPr lang="sk-SK" altLang="sk-SK" dirty="0">
                <a:latin typeface="+mn-lt"/>
              </a:rPr>
              <a:t>finančných prostriedkov, čo viedlo </a:t>
            </a:r>
          </a:p>
          <a:p>
            <a:pPr algn="just">
              <a:defRPr/>
            </a:pPr>
            <a:r>
              <a:rPr lang="sk-SK" altLang="sk-SK" dirty="0">
                <a:latin typeface="+mn-lt"/>
              </a:rPr>
              <a:t>k prepúšťaniu. Napr.na </a:t>
            </a:r>
            <a:r>
              <a:rPr lang="sk-SK" altLang="sk-SK" dirty="0" err="1">
                <a:latin typeface="+mn-lt"/>
              </a:rPr>
              <a:t>babinskom</a:t>
            </a:r>
            <a:r>
              <a:rPr lang="sk-SK" altLang="sk-SK" dirty="0">
                <a:latin typeface="+mn-lt"/>
              </a:rPr>
              <a:t> úseku, </a:t>
            </a:r>
          </a:p>
          <a:p>
            <a:pPr algn="just">
              <a:defRPr/>
            </a:pPr>
            <a:r>
              <a:rPr lang="sk-SK" altLang="sk-SK" dirty="0">
                <a:latin typeface="+mn-lt"/>
              </a:rPr>
              <a:t>v auguste 1924 bolo prepustených </a:t>
            </a:r>
          </a:p>
          <a:p>
            <a:pPr algn="just">
              <a:defRPr/>
            </a:pPr>
            <a:r>
              <a:rPr lang="sk-SK" altLang="sk-SK" dirty="0">
                <a:latin typeface="+mn-lt"/>
              </a:rPr>
              <a:t>až 500 robotníkov. Napriek tomu sa </a:t>
            </a:r>
          </a:p>
          <a:p>
            <a:pPr algn="just">
              <a:defRPr/>
            </a:pPr>
            <a:r>
              <a:rPr lang="sk-SK" altLang="sk-SK" dirty="0">
                <a:latin typeface="+mn-lt"/>
              </a:rPr>
              <a:t>na mzdách vyplatilo 25 mil. Kč.</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Nadpis 1"/>
          <p:cNvSpPr>
            <a:spLocks noGrp="1"/>
          </p:cNvSpPr>
          <p:nvPr>
            <p:ph type="title"/>
          </p:nvPr>
        </p:nvSpPr>
        <p:spPr/>
        <p:txBody>
          <a:bodyPr/>
          <a:lstStyle/>
          <a:p>
            <a:endParaRPr lang="sk-SK" altLang="sk-SK" smtClean="0"/>
          </a:p>
        </p:txBody>
      </p:sp>
      <p:pic>
        <p:nvPicPr>
          <p:cNvPr id="99331"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79388" y="60325"/>
            <a:ext cx="4097337" cy="2862263"/>
          </a:xfrm>
        </p:spPr>
      </p:pic>
      <p:sp>
        <p:nvSpPr>
          <p:cNvPr id="99332"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99333" name="Obrázok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17575" y="2673350"/>
            <a:ext cx="3502025"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334" name="Obrázok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62475" y="739775"/>
            <a:ext cx="3643313"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Nadpis 1"/>
          <p:cNvSpPr>
            <a:spLocks noGrp="1"/>
          </p:cNvSpPr>
          <p:nvPr>
            <p:ph type="title"/>
          </p:nvPr>
        </p:nvSpPr>
        <p:spPr/>
        <p:txBody>
          <a:bodyPr/>
          <a:lstStyle/>
          <a:p>
            <a:r>
              <a:rPr lang="sk-SK" altLang="sk-SK" smtClean="0"/>
              <a:t>Personálne veci</a:t>
            </a:r>
          </a:p>
        </p:txBody>
      </p:sp>
      <p:sp>
        <p:nvSpPr>
          <p:cNvPr id="101379" name="Zástupný objekt pre obsah 2"/>
          <p:cNvSpPr>
            <a:spLocks noGrp="1"/>
          </p:cNvSpPr>
          <p:nvPr>
            <p:ph idx="1"/>
          </p:nvPr>
        </p:nvSpPr>
        <p:spPr>
          <a:xfrm>
            <a:off x="457200" y="1546225"/>
            <a:ext cx="8229600" cy="2862263"/>
          </a:xfrm>
        </p:spPr>
        <p:txBody>
          <a:bodyPr/>
          <a:lstStyle/>
          <a:p>
            <a:r>
              <a:rPr lang="sk-SK" altLang="sk-SK" smtClean="0"/>
              <a:t>Stavbu sprevádzalo aj niekoľko štrajkov, najmä kvôli už vyššie spomenutým dôvodom.</a:t>
            </a:r>
          </a:p>
          <a:p>
            <a:endParaRPr lang="sk-SK" altLang="sk-SK" smtClean="0"/>
          </a:p>
          <a:p>
            <a:r>
              <a:rPr lang="sk-SK" altLang="sk-SK" smtClean="0"/>
              <a:t>Marec 1923 – štrajk na 5. úseku za zvýšenie miezd</a:t>
            </a:r>
          </a:p>
          <a:p>
            <a:r>
              <a:rPr lang="sk-SK" altLang="sk-SK" smtClean="0"/>
              <a:t>Máj 1924 – štrajk na 3. úseku za dodržiavanie kolektívnej zmluvy</a:t>
            </a:r>
          </a:p>
          <a:p>
            <a:r>
              <a:rPr lang="sk-SK" altLang="sk-SK" smtClean="0"/>
              <a:t>1924 – štrajky na celej trati za dodržiavanie 8 hodinového pracovného času a proti prepúšťaniu</a:t>
            </a:r>
          </a:p>
        </p:txBody>
      </p:sp>
      <p:sp>
        <p:nvSpPr>
          <p:cNvPr id="101380"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Nadpis 1"/>
          <p:cNvSpPr>
            <a:spLocks noGrp="1"/>
          </p:cNvSpPr>
          <p:nvPr>
            <p:ph type="title"/>
          </p:nvPr>
        </p:nvSpPr>
        <p:spPr/>
        <p:txBody>
          <a:bodyPr/>
          <a:lstStyle/>
          <a:p>
            <a:r>
              <a:rPr lang="sk-SK" altLang="sk-SK" smtClean="0"/>
              <a:t>Personálne veci</a:t>
            </a:r>
          </a:p>
        </p:txBody>
      </p:sp>
      <p:sp>
        <p:nvSpPr>
          <p:cNvPr id="103427" name="Zástupný objekt pre obsah 2"/>
          <p:cNvSpPr>
            <a:spLocks noGrp="1"/>
          </p:cNvSpPr>
          <p:nvPr>
            <p:ph idx="1"/>
          </p:nvPr>
        </p:nvSpPr>
        <p:spPr>
          <a:xfrm>
            <a:off x="457200" y="1546225"/>
            <a:ext cx="8229600" cy="2862263"/>
          </a:xfrm>
        </p:spPr>
        <p:txBody>
          <a:bodyPr/>
          <a:lstStyle/>
          <a:p>
            <a:pPr marL="285750" indent="-285750">
              <a:buFont typeface="Arial" panose="020B0604020202020204" pitchFamily="34" charset="0"/>
              <a:buChar char="•"/>
            </a:pPr>
            <a:r>
              <a:rPr lang="sk-SK" altLang="sk-SK" smtClean="0"/>
              <a:t>6.júna 1923 o 15,30 v záreze Krupina – Rybníky 26-ročný robotník  spadol z vrchu zárezu priamo na koľajnice, po ktorých išli hunty naložené materiálom. Prešli mu cez hruď a na mieste ho usmrtili</a:t>
            </a:r>
          </a:p>
          <a:p>
            <a:pPr marL="285750" indent="-285750">
              <a:buFont typeface="Arial" panose="020B0604020202020204" pitchFamily="34" charset="0"/>
              <a:buChar char="•"/>
            </a:pPr>
            <a:r>
              <a:rPr lang="sk-SK" altLang="sk-SK" smtClean="0"/>
              <a:t>7.februára 1924 o 17,00 v Krupinici 25-ročný robotník odstraňoval veľkú skalu, ktorá ho privalila a na mieste usmrtila</a:t>
            </a:r>
          </a:p>
        </p:txBody>
      </p:sp>
      <p:sp>
        <p:nvSpPr>
          <p:cNvPr id="103428" name="Zástupný objekt pre text 3"/>
          <p:cNvSpPr>
            <a:spLocks noGrp="1"/>
          </p:cNvSpPr>
          <p:nvPr>
            <p:ph type="body" sz="quarter" idx="11"/>
          </p:nvPr>
        </p:nvSpPr>
        <p:spPr>
          <a:xfrm>
            <a:off x="468313" y="1112838"/>
            <a:ext cx="8207375" cy="379412"/>
          </a:xfrm>
        </p:spPr>
        <p:txBody>
          <a:bodyPr/>
          <a:lstStyle/>
          <a:p>
            <a:r>
              <a:rPr lang="sk-SK" altLang="sk-SK" smtClean="0"/>
              <a:t>Smrteľné pracovné úrazy</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Nadpis 1"/>
          <p:cNvSpPr>
            <a:spLocks noGrp="1"/>
          </p:cNvSpPr>
          <p:nvPr>
            <p:ph type="title"/>
          </p:nvPr>
        </p:nvSpPr>
        <p:spPr/>
        <p:txBody>
          <a:bodyPr/>
          <a:lstStyle/>
          <a:p>
            <a:r>
              <a:rPr lang="sk-SK" altLang="sk-SK" smtClean="0"/>
              <a:t>Personálne veci</a:t>
            </a:r>
          </a:p>
        </p:txBody>
      </p:sp>
      <p:sp>
        <p:nvSpPr>
          <p:cNvPr id="105475" name="Zástupný objekt pre obsah 2"/>
          <p:cNvSpPr>
            <a:spLocks noGrp="1"/>
          </p:cNvSpPr>
          <p:nvPr>
            <p:ph idx="1"/>
          </p:nvPr>
        </p:nvSpPr>
        <p:spPr>
          <a:xfrm>
            <a:off x="477838" y="1511300"/>
            <a:ext cx="8229600" cy="2862263"/>
          </a:xfrm>
        </p:spPr>
        <p:txBody>
          <a:bodyPr/>
          <a:lstStyle/>
          <a:p>
            <a:r>
              <a:rPr lang="sk-SK" altLang="sk-SK" smtClean="0"/>
              <a:t>Napriek všetkým problémom, </a:t>
            </a:r>
          </a:p>
          <a:p>
            <a:r>
              <a:rPr lang="sk-SK" altLang="sk-SK" smtClean="0"/>
              <a:t>sa usporiadala zábava pri príležitosti </a:t>
            </a:r>
          </a:p>
          <a:p>
            <a:r>
              <a:rPr lang="sk-SK" altLang="sk-SK" smtClean="0"/>
              <a:t>ukončenia stavby.</a:t>
            </a:r>
          </a:p>
        </p:txBody>
      </p:sp>
      <p:sp>
        <p:nvSpPr>
          <p:cNvPr id="105476"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105477" name="Obrázok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95738" y="484188"/>
            <a:ext cx="4064000"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Nadpis 1"/>
          <p:cNvSpPr>
            <a:spLocks noGrp="1"/>
          </p:cNvSpPr>
          <p:nvPr>
            <p:ph type="title"/>
          </p:nvPr>
        </p:nvSpPr>
        <p:spPr/>
        <p:txBody>
          <a:bodyPr/>
          <a:lstStyle/>
          <a:p>
            <a:r>
              <a:rPr lang="sk-SK" altLang="sk-SK" smtClean="0"/>
              <a:t>Projekt</a:t>
            </a:r>
          </a:p>
        </p:txBody>
      </p:sp>
      <p:sp>
        <p:nvSpPr>
          <p:cNvPr id="15363" name="Zástupný objekt pre text 3"/>
          <p:cNvSpPr>
            <a:spLocks noGrp="1"/>
          </p:cNvSpPr>
          <p:nvPr>
            <p:ph type="body" sz="quarter" idx="11"/>
          </p:nvPr>
        </p:nvSpPr>
        <p:spPr>
          <a:xfrm>
            <a:off x="468313" y="1112838"/>
            <a:ext cx="8207375" cy="379412"/>
          </a:xfrm>
        </p:spPr>
        <p:txBody>
          <a:bodyPr/>
          <a:lstStyle/>
          <a:p>
            <a:endParaRPr lang="sk-SK" altLang="sk-SK" smtClean="0"/>
          </a:p>
        </p:txBody>
      </p:sp>
      <p:sp>
        <p:nvSpPr>
          <p:cNvPr id="13316" name="Zástupný objekt pre obsah 1"/>
          <p:cNvSpPr>
            <a:spLocks noGrp="1"/>
          </p:cNvSpPr>
          <p:nvPr>
            <p:ph idx="1"/>
          </p:nvPr>
        </p:nvSpPr>
        <p:spPr>
          <a:xfrm>
            <a:off x="457200" y="1546225"/>
            <a:ext cx="8229600" cy="2862263"/>
          </a:xfrm>
        </p:spPr>
        <p:txBody>
          <a:bodyPr/>
          <a:lstStyle/>
          <a:p>
            <a:pPr>
              <a:defRPr/>
            </a:pPr>
            <a:r>
              <a:rPr lang="sk-SK" altLang="sk-SK" dirty="0" smtClean="0"/>
              <a:t>Verejná súťaž na projekt z roku 1919. Projekt vypracoval Ing. A. Zdráhal.</a:t>
            </a:r>
          </a:p>
          <a:p>
            <a:pPr>
              <a:defRPr/>
            </a:pPr>
            <a:r>
              <a:rPr lang="sk-SK" altLang="sk-SK" dirty="0" smtClean="0"/>
              <a:t>Projekt bol upravený stavebnou správou nasledovne</a:t>
            </a:r>
          </a:p>
          <a:p>
            <a:pPr marL="285750" indent="-285750">
              <a:buFont typeface="Arial" panose="020B0604020202020204" pitchFamily="34" charset="0"/>
              <a:buChar char="•"/>
              <a:defRPr/>
            </a:pPr>
            <a:r>
              <a:rPr lang="sk-SK" altLang="sk-SK" dirty="0" smtClean="0"/>
              <a:t>Trať sa skrátila z 35 km na 33,796 km</a:t>
            </a:r>
          </a:p>
          <a:p>
            <a:pPr marL="285750" indent="-285750">
              <a:buFont typeface="Arial" panose="020B0604020202020204" pitchFamily="34" charset="0"/>
              <a:buChar char="•"/>
              <a:defRPr/>
            </a:pPr>
            <a:r>
              <a:rPr lang="sk-SK" altLang="sk-SK" dirty="0" smtClean="0"/>
              <a:t>Znížilo sa stúpanie z 15</a:t>
            </a:r>
            <a:r>
              <a:rPr lang="sk-SK" dirty="0"/>
              <a:t>‰ </a:t>
            </a:r>
            <a:r>
              <a:rPr lang="sk-SK" dirty="0" smtClean="0"/>
              <a:t> na 14</a:t>
            </a:r>
            <a:r>
              <a:rPr lang="sk-SK" dirty="0"/>
              <a:t>‰ </a:t>
            </a:r>
            <a:endParaRPr lang="sk-SK" dirty="0" smtClean="0"/>
          </a:p>
          <a:p>
            <a:pPr>
              <a:defRPr/>
            </a:pPr>
            <a:r>
              <a:rPr lang="sk-SK" altLang="sk-SK" dirty="0" smtClean="0"/>
              <a:t>Tým pádom sa zmenšil objem premiestnenej zeminy o 110.000 </a:t>
            </a:r>
            <a:r>
              <a:rPr lang="sk-SK" altLang="sk-SK" dirty="0"/>
              <a:t> </a:t>
            </a:r>
            <a:r>
              <a:rPr lang="sk-SK" dirty="0"/>
              <a:t>m</a:t>
            </a:r>
            <a:r>
              <a:rPr lang="sk-SK" baseline="30000" dirty="0"/>
              <a:t>3</a:t>
            </a:r>
            <a:r>
              <a:rPr lang="sk-SK" altLang="sk-SK" dirty="0" smtClean="0"/>
              <a:t>.</a:t>
            </a:r>
          </a:p>
          <a:p>
            <a:pPr>
              <a:defRPr/>
            </a:pPr>
            <a:endParaRPr lang="sk-SK" altLang="sk-SK" dirty="0"/>
          </a:p>
        </p:txBody>
      </p:sp>
    </p:spTree>
  </p:cSld>
  <p:clrMapOvr>
    <a:masterClrMapping/>
  </p:clrMapOvr>
  <p:transition spd="slow" advTm="65632"/>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Nadpis 1"/>
          <p:cNvSpPr>
            <a:spLocks noGrp="1"/>
          </p:cNvSpPr>
          <p:nvPr>
            <p:ph type="title"/>
          </p:nvPr>
        </p:nvSpPr>
        <p:spPr/>
        <p:txBody>
          <a:bodyPr/>
          <a:lstStyle/>
          <a:p>
            <a:r>
              <a:rPr lang="sk-SK" altLang="sk-SK" smtClean="0"/>
              <a:t>Z výstavby</a:t>
            </a:r>
          </a:p>
        </p:txBody>
      </p:sp>
      <p:sp>
        <p:nvSpPr>
          <p:cNvPr id="107523" name="Zástupný objekt pre obsah 2"/>
          <p:cNvSpPr>
            <a:spLocks noGrp="1"/>
          </p:cNvSpPr>
          <p:nvPr>
            <p:ph idx="1"/>
          </p:nvPr>
        </p:nvSpPr>
        <p:spPr>
          <a:xfrm>
            <a:off x="457200" y="1546225"/>
            <a:ext cx="8229600" cy="2862263"/>
          </a:xfrm>
        </p:spPr>
        <p:txBody>
          <a:bodyPr/>
          <a:lstStyle/>
          <a:p>
            <a:r>
              <a:rPr lang="sk-SK" altLang="sk-SK" smtClean="0"/>
              <a:t>Počas výstavby trate, pri hľadaní vhodného kameňa pre stavbu, sa v okolí našiel čierny andezit. Konkrétne ho objavili kamenári, jeden talianskeho pôvodu Marcello Colosetti a druhý Ján Šimánek v roku 1924 na vrchu Ficberk. 14. januára 1925 dostali aj povolenie na ťažbu kameňa a jeho spracovanie. Čierny andezit je vhodný na výrobu pomníkov a dlažobných kociek. </a:t>
            </a:r>
          </a:p>
        </p:txBody>
      </p:sp>
      <p:sp>
        <p:nvSpPr>
          <p:cNvPr id="107524"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Nadpis 1"/>
          <p:cNvSpPr>
            <a:spLocks noGrp="1"/>
          </p:cNvSpPr>
          <p:nvPr>
            <p:ph type="title"/>
          </p:nvPr>
        </p:nvSpPr>
        <p:spPr/>
        <p:txBody>
          <a:bodyPr/>
          <a:lstStyle/>
          <a:p>
            <a:r>
              <a:rPr lang="sk-SK" altLang="sk-SK" smtClean="0"/>
              <a:t>Počasie</a:t>
            </a:r>
          </a:p>
        </p:txBody>
      </p:sp>
      <p:sp>
        <p:nvSpPr>
          <p:cNvPr id="109571" name="Zástupný objekt pre obsah 2"/>
          <p:cNvSpPr>
            <a:spLocks noGrp="1"/>
          </p:cNvSpPr>
          <p:nvPr>
            <p:ph idx="1"/>
          </p:nvPr>
        </p:nvSpPr>
        <p:spPr>
          <a:xfrm>
            <a:off x="457200" y="1546225"/>
            <a:ext cx="8229600" cy="2862263"/>
          </a:xfrm>
        </p:spPr>
        <p:txBody>
          <a:bodyPr/>
          <a:lstStyle/>
          <a:p>
            <a:r>
              <a:rPr lang="sk-SK" altLang="sk-SK" i="1" smtClean="0"/>
              <a:t>„Stavba novodáhy od listopoadu 1923 pro deštivý čas stanula. Dělníci odešli do svých domovú. Prosinec 1923, leden až březen 1924 byli takové mrazy, že se pracovati nedalo. Práce na stavbě se otevěla teprve koncem března 1924.“</a:t>
            </a:r>
          </a:p>
          <a:p>
            <a:r>
              <a:rPr lang="sk-SK" altLang="sk-SK" smtClean="0"/>
              <a:t>(Pamätná kniha ŽST Krupina, 1924)</a:t>
            </a:r>
          </a:p>
          <a:p>
            <a:endParaRPr lang="sk-SK" altLang="sk-SK" smtClean="0"/>
          </a:p>
        </p:txBody>
      </p:sp>
      <p:sp>
        <p:nvSpPr>
          <p:cNvPr id="109572"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ransition spd="slow" advTm="48079"/>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Nadpis 1"/>
          <p:cNvSpPr>
            <a:spLocks noGrp="1"/>
          </p:cNvSpPr>
          <p:nvPr>
            <p:ph type="title"/>
          </p:nvPr>
        </p:nvSpPr>
        <p:spPr/>
        <p:txBody>
          <a:bodyPr/>
          <a:lstStyle/>
          <a:p>
            <a:r>
              <a:rPr lang="sk-SK" altLang="sk-SK" smtClean="0"/>
              <a:t>Stavebné náklady</a:t>
            </a:r>
          </a:p>
        </p:txBody>
      </p:sp>
      <p:sp>
        <p:nvSpPr>
          <p:cNvPr id="111619" name="Zástupný objekt pre obsah 2"/>
          <p:cNvSpPr>
            <a:spLocks noGrp="1"/>
          </p:cNvSpPr>
          <p:nvPr>
            <p:ph idx="1"/>
          </p:nvPr>
        </p:nvSpPr>
        <p:spPr>
          <a:xfrm>
            <a:off x="446088" y="1563688"/>
            <a:ext cx="8229600" cy="2862262"/>
          </a:xfrm>
        </p:spPr>
        <p:txBody>
          <a:bodyPr/>
          <a:lstStyle/>
          <a:p>
            <a:r>
              <a:rPr lang="sk-SK" altLang="sk-SK" smtClean="0"/>
              <a:t>Celkové stavebné náklady boli podľa jedného zdroja 75, podľa iného 76 mil. Kč. Teda na jeden kilometer trate to vychádzalo približne na 2,2 mil. Kč.</a:t>
            </a:r>
          </a:p>
          <a:p>
            <a:endParaRPr lang="sk-SK" altLang="sk-SK" smtClean="0"/>
          </a:p>
        </p:txBody>
      </p:sp>
      <p:sp>
        <p:nvSpPr>
          <p:cNvPr id="111620"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ransition spd="slow" advTm="18567"/>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Nadpis 1"/>
          <p:cNvSpPr>
            <a:spLocks noGrp="1"/>
          </p:cNvSpPr>
          <p:nvPr>
            <p:ph type="title"/>
          </p:nvPr>
        </p:nvSpPr>
        <p:spPr/>
        <p:txBody>
          <a:bodyPr/>
          <a:lstStyle/>
          <a:p>
            <a:r>
              <a:rPr lang="sk-SK" altLang="sk-SK" smtClean="0"/>
              <a:t>Pred zahájením</a:t>
            </a:r>
          </a:p>
        </p:txBody>
      </p:sp>
      <p:sp>
        <p:nvSpPr>
          <p:cNvPr id="113667" name="Zástupný objekt pre obsah 2"/>
          <p:cNvSpPr>
            <a:spLocks noGrp="1"/>
          </p:cNvSpPr>
          <p:nvPr>
            <p:ph idx="1"/>
          </p:nvPr>
        </p:nvSpPr>
        <p:spPr>
          <a:xfrm>
            <a:off x="457200" y="1546225"/>
            <a:ext cx="8229600" cy="2862263"/>
          </a:xfrm>
        </p:spPr>
        <p:txBody>
          <a:bodyPr/>
          <a:lstStyle/>
          <a:p>
            <a:endParaRPr lang="sk-SK" altLang="sk-SK" i="1" smtClean="0"/>
          </a:p>
          <a:p>
            <a:r>
              <a:rPr lang="sk-SK" altLang="sk-SK" i="1" smtClean="0"/>
              <a:t>„Dne 18.12.24 přijeli ze Zvolena dva stroje na nové trati, jimiž se prováděla mostní zatěžkávací zkouška. Přijeli ve 14 hodin a 6 min a po vyzbrojení uhlím a vodou odjeli v 15 hodin a 9 min zpět do Zvolena.</a:t>
            </a:r>
          </a:p>
          <a:p>
            <a:r>
              <a:rPr lang="sk-SK" altLang="sk-SK" i="1" smtClean="0"/>
              <a:t>Dne 17. 18. a 19.12 24 odbývala se kolaudace na nové dráze. Zdejší V. úsek fy ing. Prášil a Vojáček byl pro různé závady ve stavbě pokutován obnosem  kč 30.000.“</a:t>
            </a:r>
            <a:endParaRPr lang="sk-SK" altLang="sk-SK" smtClean="0"/>
          </a:p>
          <a:p>
            <a:r>
              <a:rPr lang="sk-SK" altLang="sk-SK" smtClean="0"/>
              <a:t>(Pamätná kniha ŽST Krupina, 1924)</a:t>
            </a:r>
          </a:p>
        </p:txBody>
      </p:sp>
      <p:sp>
        <p:nvSpPr>
          <p:cNvPr id="113668"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Nadpis 1"/>
          <p:cNvSpPr>
            <a:spLocks noGrp="1"/>
          </p:cNvSpPr>
          <p:nvPr>
            <p:ph type="title"/>
          </p:nvPr>
        </p:nvSpPr>
        <p:spPr/>
        <p:txBody>
          <a:bodyPr/>
          <a:lstStyle/>
          <a:p>
            <a:r>
              <a:rPr lang="sk-SK" altLang="sk-SK" smtClean="0"/>
              <a:t>Pred zahájením</a:t>
            </a:r>
          </a:p>
        </p:txBody>
      </p:sp>
      <p:sp>
        <p:nvSpPr>
          <p:cNvPr id="111619" name="Zástupný objekt pre obsah 2"/>
          <p:cNvSpPr>
            <a:spLocks noGrp="1"/>
          </p:cNvSpPr>
          <p:nvPr>
            <p:ph idx="1"/>
          </p:nvPr>
        </p:nvSpPr>
        <p:spPr>
          <a:xfrm>
            <a:off x="457200" y="1546225"/>
            <a:ext cx="8229600" cy="2862263"/>
          </a:xfrm>
        </p:spPr>
        <p:txBody>
          <a:bodyPr>
            <a:normAutofit lnSpcReduction="10000"/>
          </a:bodyPr>
          <a:lstStyle/>
          <a:p>
            <a:pPr>
              <a:defRPr/>
            </a:pPr>
            <a:endParaRPr lang="sk-SK" altLang="sk-SK" i="1" dirty="0" smtClean="0"/>
          </a:p>
          <a:p>
            <a:pPr>
              <a:defRPr/>
            </a:pPr>
            <a:r>
              <a:rPr lang="sk-SK" altLang="sk-SK" i="1" dirty="0" smtClean="0"/>
              <a:t>Dne 19.12.24 </a:t>
            </a:r>
            <a:r>
              <a:rPr lang="sk-SK" altLang="sk-SK" i="1" dirty="0" err="1" smtClean="0"/>
              <a:t>dojeli</a:t>
            </a:r>
            <a:r>
              <a:rPr lang="sk-SK" altLang="sk-SK" i="1" dirty="0" smtClean="0"/>
              <a:t> do Krupiny s prvou </a:t>
            </a:r>
            <a:r>
              <a:rPr lang="sk-SK" altLang="sk-SK" i="1" dirty="0" err="1" smtClean="0"/>
              <a:t>zkušební</a:t>
            </a:r>
            <a:r>
              <a:rPr lang="sk-SK" altLang="sk-SK" i="1" dirty="0" smtClean="0"/>
              <a:t> </a:t>
            </a:r>
            <a:r>
              <a:rPr lang="sk-SK" altLang="sk-SK" i="1" dirty="0" err="1" smtClean="0"/>
              <a:t>jízdou</a:t>
            </a:r>
            <a:r>
              <a:rPr lang="sk-SK" altLang="sk-SK" i="1" dirty="0" smtClean="0"/>
              <a:t> sekční šéf </a:t>
            </a:r>
            <a:r>
              <a:rPr lang="sk-SK" altLang="sk-SK" i="1" dirty="0" err="1" smtClean="0"/>
              <a:t>Iserle</a:t>
            </a:r>
            <a:r>
              <a:rPr lang="sk-SK" altLang="sk-SK" i="1" dirty="0" smtClean="0"/>
              <a:t> </a:t>
            </a:r>
            <a:r>
              <a:rPr lang="sk-SK" altLang="sk-SK" i="1" dirty="0" err="1" smtClean="0"/>
              <a:t>Josef</a:t>
            </a:r>
            <a:r>
              <a:rPr lang="sk-SK" altLang="sk-SK" i="1" dirty="0" smtClean="0"/>
              <a:t>, Dr. </a:t>
            </a:r>
            <a:r>
              <a:rPr lang="sk-SK" altLang="sk-SK" i="1" dirty="0" err="1" smtClean="0"/>
              <a:t>tech</a:t>
            </a:r>
            <a:r>
              <a:rPr lang="sk-SK" altLang="sk-SK" i="1" dirty="0" smtClean="0"/>
              <a:t>. </a:t>
            </a:r>
            <a:r>
              <a:rPr lang="sk-SK" altLang="sk-SK" i="1" dirty="0" err="1" smtClean="0"/>
              <a:t>Koněrza</a:t>
            </a:r>
            <a:r>
              <a:rPr lang="sk-SK" altLang="sk-SK" i="1" dirty="0" smtClean="0"/>
              <a:t> </a:t>
            </a:r>
            <a:r>
              <a:rPr lang="sk-SK" altLang="sk-SK" i="1" dirty="0" err="1" smtClean="0"/>
              <a:t>Josef</a:t>
            </a:r>
            <a:r>
              <a:rPr lang="sk-SK" altLang="sk-SK" i="1" dirty="0" smtClean="0"/>
              <a:t> a Dr. </a:t>
            </a:r>
            <a:r>
              <a:rPr lang="sk-SK" altLang="sk-SK" i="1" dirty="0" err="1" smtClean="0"/>
              <a:t>tech</a:t>
            </a:r>
            <a:r>
              <a:rPr lang="sk-SK" altLang="sk-SK" i="1" dirty="0" smtClean="0"/>
              <a:t>. </a:t>
            </a:r>
            <a:r>
              <a:rPr lang="sk-SK" altLang="sk-SK" i="1" dirty="0" err="1" smtClean="0"/>
              <a:t>Bartoň</a:t>
            </a:r>
            <a:r>
              <a:rPr lang="sk-SK" altLang="sk-SK" i="1" dirty="0" smtClean="0"/>
              <a:t> Emil od </a:t>
            </a:r>
            <a:r>
              <a:rPr lang="sk-SK" altLang="sk-SK" i="1" dirty="0" err="1" smtClean="0"/>
              <a:t>ústřední</a:t>
            </a:r>
            <a:r>
              <a:rPr lang="sk-SK" altLang="sk-SK" i="1" dirty="0" smtClean="0"/>
              <a:t> stavební správy a </a:t>
            </a:r>
            <a:r>
              <a:rPr lang="sk-SK" altLang="sk-SK" i="1" dirty="0" err="1" smtClean="0"/>
              <a:t>přednosta</a:t>
            </a:r>
            <a:r>
              <a:rPr lang="sk-SK" altLang="sk-SK" i="1" dirty="0" smtClean="0"/>
              <a:t> stavební správy zvolenské </a:t>
            </a:r>
            <a:r>
              <a:rPr lang="sk-SK" altLang="sk-SK" i="1" dirty="0" err="1" smtClean="0"/>
              <a:t>ústřední</a:t>
            </a:r>
            <a:r>
              <a:rPr lang="sk-SK" altLang="sk-SK" i="1" dirty="0" smtClean="0"/>
              <a:t> </a:t>
            </a:r>
            <a:r>
              <a:rPr lang="sk-SK" altLang="sk-SK" i="1" dirty="0" err="1" smtClean="0"/>
              <a:t>inspektor</a:t>
            </a:r>
            <a:r>
              <a:rPr lang="sk-SK" altLang="sk-SK" i="1" dirty="0" smtClean="0"/>
              <a:t> </a:t>
            </a:r>
            <a:r>
              <a:rPr lang="sk-SK" altLang="sk-SK" i="1" dirty="0" err="1" smtClean="0"/>
              <a:t>inž</a:t>
            </a:r>
            <a:r>
              <a:rPr lang="sk-SK" altLang="sk-SK" i="1" dirty="0" smtClean="0"/>
              <a:t>. </a:t>
            </a:r>
            <a:r>
              <a:rPr lang="sk-SK" altLang="sk-SK" i="1" dirty="0" err="1" smtClean="0"/>
              <a:t>Pavlíček</a:t>
            </a:r>
            <a:r>
              <a:rPr lang="sk-SK" altLang="sk-SK" i="1" dirty="0" smtClean="0"/>
              <a:t> </a:t>
            </a:r>
            <a:r>
              <a:rPr lang="sk-SK" altLang="sk-SK" i="1" dirty="0" err="1" smtClean="0"/>
              <a:t>Matěj</a:t>
            </a:r>
            <a:r>
              <a:rPr lang="sk-SK" altLang="sk-SK" i="1" dirty="0" smtClean="0"/>
              <a:t>.</a:t>
            </a:r>
          </a:p>
          <a:p>
            <a:pPr>
              <a:defRPr/>
            </a:pPr>
            <a:endParaRPr lang="sk-SK" altLang="sk-SK" dirty="0" smtClean="0"/>
          </a:p>
          <a:p>
            <a:pPr>
              <a:defRPr/>
            </a:pPr>
            <a:r>
              <a:rPr lang="sk-SK" altLang="sk-SK" i="1" dirty="0" smtClean="0"/>
              <a:t>Dne 3. </a:t>
            </a:r>
            <a:r>
              <a:rPr lang="sk-SK" altLang="sk-SK" i="1" dirty="0" err="1" smtClean="0"/>
              <a:t>ledna</a:t>
            </a:r>
            <a:r>
              <a:rPr lang="sk-SK" altLang="sk-SK" i="1" dirty="0" smtClean="0"/>
              <a:t> 1925 </a:t>
            </a:r>
            <a:r>
              <a:rPr lang="sk-SK" altLang="sk-SK" i="1" dirty="0" err="1" smtClean="0"/>
              <a:t>ze</a:t>
            </a:r>
            <a:r>
              <a:rPr lang="sk-SK" altLang="sk-SK" i="1" dirty="0" smtClean="0"/>
              <a:t> stanice </a:t>
            </a:r>
            <a:r>
              <a:rPr lang="sk-SK" altLang="sk-SK" i="1" dirty="0" err="1" smtClean="0"/>
              <a:t>zdejší</a:t>
            </a:r>
            <a:r>
              <a:rPr lang="sk-SK" altLang="sk-SK" i="1" dirty="0" smtClean="0"/>
              <a:t> </a:t>
            </a:r>
            <a:r>
              <a:rPr lang="sk-SK" altLang="sk-SK" i="1" dirty="0" err="1" smtClean="0"/>
              <a:t>vyjel</a:t>
            </a:r>
            <a:r>
              <a:rPr lang="sk-SK" altLang="sk-SK" i="1" dirty="0" smtClean="0"/>
              <a:t> obsadzovací vlak (9hod.), </a:t>
            </a:r>
            <a:r>
              <a:rPr lang="sk-SK" altLang="sk-SK" i="1" dirty="0" err="1" smtClean="0"/>
              <a:t>který</a:t>
            </a:r>
            <a:r>
              <a:rPr lang="sk-SK" altLang="sk-SK" i="1" dirty="0" smtClean="0"/>
              <a:t> </a:t>
            </a:r>
            <a:r>
              <a:rPr lang="sk-SK" altLang="sk-SK" i="1" dirty="0" err="1" smtClean="0"/>
              <a:t>rozvezl</a:t>
            </a:r>
            <a:r>
              <a:rPr lang="sk-SK" altLang="sk-SK" i="1" dirty="0" smtClean="0"/>
              <a:t>  do Stanice </a:t>
            </a:r>
            <a:r>
              <a:rPr lang="sk-SK" altLang="sk-SK" i="1" dirty="0" err="1" smtClean="0"/>
              <a:t>Babiny</a:t>
            </a:r>
            <a:r>
              <a:rPr lang="sk-SK" altLang="sk-SK" i="1" dirty="0" smtClean="0"/>
              <a:t>, Pliešovce – Sása a </a:t>
            </a:r>
            <a:r>
              <a:rPr lang="sk-SK" altLang="sk-SK" i="1" dirty="0" err="1" smtClean="0"/>
              <a:t>Dobronivy</a:t>
            </a:r>
            <a:r>
              <a:rPr lang="sk-SK" altLang="sk-SK" i="1" dirty="0" smtClean="0"/>
              <a:t> </a:t>
            </a:r>
            <a:r>
              <a:rPr lang="sk-SK" altLang="sk-SK" i="1" dirty="0" err="1" smtClean="0"/>
              <a:t>nejen</a:t>
            </a:r>
            <a:r>
              <a:rPr lang="sk-SK" altLang="sk-SK" i="1" dirty="0" smtClean="0"/>
              <a:t> personál, </a:t>
            </a:r>
            <a:r>
              <a:rPr lang="sk-SK" altLang="sk-SK" i="1" dirty="0" err="1" smtClean="0"/>
              <a:t>nýbrž</a:t>
            </a:r>
            <a:r>
              <a:rPr lang="sk-SK" altLang="sk-SK" i="1" dirty="0" smtClean="0"/>
              <a:t> i </a:t>
            </a:r>
            <a:r>
              <a:rPr lang="sk-SK" altLang="sk-SK" i="1" dirty="0" err="1" smtClean="0"/>
              <a:t>i</a:t>
            </a:r>
            <a:r>
              <a:rPr lang="sk-SK" altLang="sk-SK" i="1" dirty="0" smtClean="0"/>
              <a:t> </a:t>
            </a:r>
            <a:r>
              <a:rPr lang="sk-SK" altLang="sk-SK" i="1" dirty="0" err="1" smtClean="0"/>
              <a:t>nábytek</a:t>
            </a:r>
            <a:r>
              <a:rPr lang="sk-SK" altLang="sk-SK" i="1" dirty="0" smtClean="0"/>
              <a:t>, </a:t>
            </a:r>
            <a:r>
              <a:rPr lang="sk-SK" altLang="sk-SK" i="1" dirty="0" err="1" smtClean="0"/>
              <a:t>inventář</a:t>
            </a:r>
            <a:r>
              <a:rPr lang="sk-SK" altLang="sk-SK" i="1" dirty="0" smtClean="0"/>
              <a:t> a ....Vlak tento </a:t>
            </a:r>
            <a:r>
              <a:rPr lang="sk-SK" altLang="sk-SK" i="1" dirty="0" err="1" smtClean="0"/>
              <a:t>měl</a:t>
            </a:r>
            <a:r>
              <a:rPr lang="sk-SK" altLang="sk-SK" i="1" dirty="0" smtClean="0"/>
              <a:t> stroj serie 423 nový, </a:t>
            </a:r>
            <a:r>
              <a:rPr lang="sk-SK" altLang="sk-SK" i="1" dirty="0" err="1" smtClean="0"/>
              <a:t>táhl</a:t>
            </a:r>
            <a:r>
              <a:rPr lang="sk-SK" altLang="sk-SK" i="1" dirty="0" smtClean="0"/>
              <a:t> 25 </a:t>
            </a:r>
            <a:r>
              <a:rPr lang="sk-SK" altLang="sk-SK" i="1" dirty="0" err="1" smtClean="0"/>
              <a:t>vozů</a:t>
            </a:r>
            <a:r>
              <a:rPr lang="sk-SK" altLang="sk-SK" i="1" dirty="0" smtClean="0"/>
              <a:t> 340 ton. </a:t>
            </a:r>
            <a:r>
              <a:rPr lang="sk-SK" altLang="sk-SK" i="1" dirty="0" err="1" smtClean="0"/>
              <a:t>Zástupci</a:t>
            </a:r>
            <a:r>
              <a:rPr lang="sk-SK" altLang="sk-SK" i="1" dirty="0" smtClean="0"/>
              <a:t> </a:t>
            </a:r>
            <a:r>
              <a:rPr lang="sk-SK" altLang="sk-SK" i="1" dirty="0" err="1" smtClean="0"/>
              <a:t>všech</a:t>
            </a:r>
            <a:r>
              <a:rPr lang="sk-SK" altLang="sk-SK" i="1" dirty="0" smtClean="0"/>
              <a:t> </a:t>
            </a:r>
            <a:r>
              <a:rPr lang="sk-SK" altLang="sk-SK" i="1" dirty="0" err="1" smtClean="0"/>
              <a:t>ředitelských</a:t>
            </a:r>
            <a:r>
              <a:rPr lang="sk-SK" altLang="sk-SK" i="1" dirty="0" smtClean="0"/>
              <a:t> </a:t>
            </a:r>
            <a:r>
              <a:rPr lang="sk-SK" altLang="sk-SK" i="1" dirty="0" err="1" smtClean="0"/>
              <a:t>oddělení</a:t>
            </a:r>
            <a:r>
              <a:rPr lang="sk-SK" altLang="sk-SK" i="1" dirty="0" smtClean="0"/>
              <a:t> byli </a:t>
            </a:r>
            <a:r>
              <a:rPr lang="sk-SK" altLang="sk-SK" i="1" dirty="0" err="1" smtClean="0"/>
              <a:t>přítomni</a:t>
            </a:r>
            <a:r>
              <a:rPr lang="sk-SK" altLang="sk-SK" i="1" dirty="0" smtClean="0"/>
              <a:t>.“</a:t>
            </a:r>
            <a:endParaRPr lang="sk-SK" altLang="sk-SK" dirty="0" smtClean="0"/>
          </a:p>
          <a:p>
            <a:pPr>
              <a:defRPr/>
            </a:pPr>
            <a:r>
              <a:rPr lang="sk-SK" altLang="sk-SK" dirty="0" smtClean="0"/>
              <a:t>(Pamätná kniha ŽST Krupina, 1924)</a:t>
            </a:r>
          </a:p>
        </p:txBody>
      </p:sp>
      <p:sp>
        <p:nvSpPr>
          <p:cNvPr id="115716"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115717" name="Obrázo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72225" y="428625"/>
            <a:ext cx="1350963"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Nadpis 1"/>
          <p:cNvSpPr>
            <a:spLocks noGrp="1"/>
          </p:cNvSpPr>
          <p:nvPr>
            <p:ph type="title"/>
          </p:nvPr>
        </p:nvSpPr>
        <p:spPr/>
        <p:txBody>
          <a:bodyPr/>
          <a:lstStyle/>
          <a:p>
            <a:r>
              <a:rPr lang="sk-SK" altLang="sk-SK" smtClean="0"/>
              <a:t>Zahájenie prevádzky</a:t>
            </a:r>
          </a:p>
        </p:txBody>
      </p:sp>
      <p:pic>
        <p:nvPicPr>
          <p:cNvPr id="117763"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11188" y="1543050"/>
            <a:ext cx="1819275" cy="2862263"/>
          </a:xfrm>
        </p:spPr>
      </p:pic>
      <p:sp>
        <p:nvSpPr>
          <p:cNvPr id="117764" name="Zástupný objekt pre text 3"/>
          <p:cNvSpPr>
            <a:spLocks noGrp="1"/>
          </p:cNvSpPr>
          <p:nvPr>
            <p:ph type="body" sz="quarter" idx="11"/>
          </p:nvPr>
        </p:nvSpPr>
        <p:spPr>
          <a:xfrm>
            <a:off x="468313" y="1112838"/>
            <a:ext cx="8207375" cy="379412"/>
          </a:xfrm>
        </p:spPr>
        <p:txBody>
          <a:bodyPr/>
          <a:lstStyle/>
          <a:p>
            <a:r>
              <a:rPr lang="sk-SK" altLang="sk-SK" smtClean="0"/>
              <a:t>Obežník - program</a:t>
            </a:r>
          </a:p>
        </p:txBody>
      </p:sp>
      <p:pic>
        <p:nvPicPr>
          <p:cNvPr id="117765" name="Obrázok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55875" y="1541463"/>
            <a:ext cx="1903413" cy="287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7766" name="Obrázok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30975" y="268288"/>
            <a:ext cx="2608263"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7767" name="Zástupný objekt pre obsah 4"/>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06925" y="915988"/>
            <a:ext cx="1663700" cy="272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Nadpis 1"/>
          <p:cNvSpPr>
            <a:spLocks noGrp="1"/>
          </p:cNvSpPr>
          <p:nvPr>
            <p:ph type="title"/>
          </p:nvPr>
        </p:nvSpPr>
        <p:spPr/>
        <p:txBody>
          <a:bodyPr/>
          <a:lstStyle/>
          <a:p>
            <a:r>
              <a:rPr lang="sk-SK" altLang="sk-SK" smtClean="0"/>
              <a:t>Zahájenie prevádzky</a:t>
            </a:r>
          </a:p>
        </p:txBody>
      </p:sp>
      <p:sp>
        <p:nvSpPr>
          <p:cNvPr id="119811" name="Zástupný objekt pre obsah 2"/>
          <p:cNvSpPr>
            <a:spLocks noGrp="1"/>
          </p:cNvSpPr>
          <p:nvPr>
            <p:ph idx="1"/>
          </p:nvPr>
        </p:nvSpPr>
        <p:spPr>
          <a:xfrm>
            <a:off x="457200" y="1546225"/>
            <a:ext cx="8229600" cy="2862263"/>
          </a:xfrm>
        </p:spPr>
        <p:txBody>
          <a:bodyPr/>
          <a:lstStyle/>
          <a:p>
            <a:r>
              <a:rPr lang="sk-SK" altLang="sk-SK" smtClean="0"/>
              <a:t>Pozvánka</a:t>
            </a:r>
          </a:p>
        </p:txBody>
      </p:sp>
      <p:sp>
        <p:nvSpPr>
          <p:cNvPr id="119812"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119813" name="Obrázok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063625"/>
            <a:ext cx="4968875" cy="319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4" name="Obrázok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37125" y="2000250"/>
            <a:ext cx="4094163" cy="261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Nadpis 1"/>
          <p:cNvSpPr>
            <a:spLocks noGrp="1"/>
          </p:cNvSpPr>
          <p:nvPr>
            <p:ph type="title"/>
          </p:nvPr>
        </p:nvSpPr>
        <p:spPr/>
        <p:txBody>
          <a:bodyPr/>
          <a:lstStyle/>
          <a:p>
            <a:r>
              <a:rPr lang="sk-SK" altLang="sk-SK" smtClean="0"/>
              <a:t>Zahájenie prevádzky</a:t>
            </a:r>
          </a:p>
        </p:txBody>
      </p:sp>
      <p:pic>
        <p:nvPicPr>
          <p:cNvPr id="121859"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612900" y="1851025"/>
            <a:ext cx="1908175" cy="2862263"/>
          </a:xfrm>
        </p:spPr>
      </p:pic>
      <p:sp>
        <p:nvSpPr>
          <p:cNvPr id="121860" name="Zástupný objekt pre text 3"/>
          <p:cNvSpPr>
            <a:spLocks noGrp="1"/>
          </p:cNvSpPr>
          <p:nvPr>
            <p:ph type="body" sz="quarter" idx="11"/>
          </p:nvPr>
        </p:nvSpPr>
        <p:spPr>
          <a:xfrm>
            <a:off x="468313" y="1112838"/>
            <a:ext cx="8207375" cy="379412"/>
          </a:xfrm>
        </p:spPr>
        <p:txBody>
          <a:bodyPr/>
          <a:lstStyle/>
          <a:p>
            <a:r>
              <a:rPr lang="sk-SK" altLang="sk-SK" smtClean="0"/>
              <a:t>Príprava na slávnosť</a:t>
            </a:r>
          </a:p>
          <a:p>
            <a:r>
              <a:rPr lang="sk-SK" altLang="sk-SK" smtClean="0"/>
              <a:t>v Krupine</a:t>
            </a:r>
          </a:p>
        </p:txBody>
      </p:sp>
      <p:pic>
        <p:nvPicPr>
          <p:cNvPr id="121861" name="Obrázok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98863" y="717550"/>
            <a:ext cx="2535237" cy="386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2" name="Obrázok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292850" y="411163"/>
            <a:ext cx="2538413" cy="388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Nadpis 1"/>
          <p:cNvSpPr>
            <a:spLocks noGrp="1"/>
          </p:cNvSpPr>
          <p:nvPr>
            <p:ph type="title"/>
          </p:nvPr>
        </p:nvSpPr>
        <p:spPr/>
        <p:txBody>
          <a:bodyPr/>
          <a:lstStyle/>
          <a:p>
            <a:r>
              <a:rPr lang="sk-SK" altLang="sk-SK" smtClean="0"/>
              <a:t>Zahájenie prevádzky</a:t>
            </a:r>
          </a:p>
        </p:txBody>
      </p:sp>
      <p:sp>
        <p:nvSpPr>
          <p:cNvPr id="123907" name="Zástupný objekt pre text 3"/>
          <p:cNvSpPr>
            <a:spLocks noGrp="1"/>
          </p:cNvSpPr>
          <p:nvPr>
            <p:ph type="body" sz="quarter" idx="11"/>
          </p:nvPr>
        </p:nvSpPr>
        <p:spPr>
          <a:xfrm>
            <a:off x="468313" y="1112838"/>
            <a:ext cx="8207375" cy="379412"/>
          </a:xfrm>
        </p:spPr>
        <p:txBody>
          <a:bodyPr/>
          <a:lstStyle/>
          <a:p>
            <a:r>
              <a:rPr lang="sk-SK" altLang="sk-SK" smtClean="0"/>
              <a:t>Príprava na slávnosť</a:t>
            </a:r>
          </a:p>
        </p:txBody>
      </p:sp>
      <p:pic>
        <p:nvPicPr>
          <p:cNvPr id="123908" name="Zástupný objekt pre obsah 6"/>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265363" y="1546225"/>
            <a:ext cx="4613275" cy="2862263"/>
          </a:xfr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Nadpis 1"/>
          <p:cNvSpPr>
            <a:spLocks noGrp="1"/>
          </p:cNvSpPr>
          <p:nvPr>
            <p:ph type="title"/>
          </p:nvPr>
        </p:nvSpPr>
        <p:spPr/>
        <p:txBody>
          <a:bodyPr/>
          <a:lstStyle/>
          <a:p>
            <a:r>
              <a:rPr lang="sk-SK" altLang="sk-SK" smtClean="0"/>
              <a:t>Zahájenie prevádzky</a:t>
            </a:r>
          </a:p>
        </p:txBody>
      </p:sp>
      <p:pic>
        <p:nvPicPr>
          <p:cNvPr id="125955"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692275" y="1397000"/>
            <a:ext cx="2271713" cy="3533775"/>
          </a:xfrm>
        </p:spPr>
      </p:pic>
      <p:sp>
        <p:nvSpPr>
          <p:cNvPr id="125956" name="Zástupný objekt pre text 3"/>
          <p:cNvSpPr>
            <a:spLocks noGrp="1"/>
          </p:cNvSpPr>
          <p:nvPr>
            <p:ph type="body" sz="quarter" idx="11"/>
          </p:nvPr>
        </p:nvSpPr>
        <p:spPr>
          <a:xfrm>
            <a:off x="468313" y="1112838"/>
            <a:ext cx="8207375" cy="379412"/>
          </a:xfrm>
        </p:spPr>
        <p:txBody>
          <a:bodyPr/>
          <a:lstStyle/>
          <a:p>
            <a:r>
              <a:rPr lang="sk-SK" altLang="sk-SK" smtClean="0"/>
              <a:t>Rozkaz</a:t>
            </a:r>
          </a:p>
        </p:txBody>
      </p:sp>
      <p:pic>
        <p:nvPicPr>
          <p:cNvPr id="125957" name="Obrázok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00563" y="1403350"/>
            <a:ext cx="2257425"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dpis 1"/>
          <p:cNvSpPr>
            <a:spLocks noGrp="1"/>
          </p:cNvSpPr>
          <p:nvPr>
            <p:ph type="title"/>
          </p:nvPr>
        </p:nvSpPr>
        <p:spPr/>
        <p:txBody>
          <a:bodyPr/>
          <a:lstStyle/>
          <a:p>
            <a:r>
              <a:rPr lang="sk-SK" altLang="sk-SK" smtClean="0"/>
              <a:t>Výkup pozemkov </a:t>
            </a:r>
          </a:p>
        </p:txBody>
      </p:sp>
      <p:sp>
        <p:nvSpPr>
          <p:cNvPr id="17411" name="Zástupný objekt pre obsah 2"/>
          <p:cNvSpPr>
            <a:spLocks noGrp="1"/>
          </p:cNvSpPr>
          <p:nvPr>
            <p:ph idx="1"/>
          </p:nvPr>
        </p:nvSpPr>
        <p:spPr>
          <a:xfrm>
            <a:off x="468313" y="1492250"/>
            <a:ext cx="8229600" cy="2862263"/>
          </a:xfrm>
        </p:spPr>
        <p:txBody>
          <a:bodyPr/>
          <a:lstStyle/>
          <a:p>
            <a:r>
              <a:rPr lang="sk-SK" altLang="sk-SK" smtClean="0"/>
              <a:t>Geologický výskum robil Doc. Jos. Pluhař.</a:t>
            </a:r>
          </a:p>
          <a:p>
            <a:r>
              <a:rPr lang="sk-SK" altLang="sk-SK" smtClean="0"/>
              <a:t>Rozhodnutím ministerstva bolo v roku 1922 udelené právo záberu pozemkov podľa uhorského zákona z roku 1881.</a:t>
            </a:r>
          </a:p>
          <a:p>
            <a:r>
              <a:rPr lang="sk-SK" altLang="sk-SK" smtClean="0"/>
              <a:t>Vykúpených bolo celkovo 89 ha, 25 a a 57 m</a:t>
            </a:r>
            <a:r>
              <a:rPr lang="sk-SK" altLang="sk-SK" baseline="30000" smtClean="0"/>
              <a:t>2</a:t>
            </a:r>
            <a:r>
              <a:rPr lang="sk-SK" altLang="sk-SK" smtClean="0"/>
              <a:t>.</a:t>
            </a:r>
          </a:p>
          <a:p>
            <a:endParaRPr lang="sk-SK" altLang="sk-SK" smtClean="0"/>
          </a:p>
        </p:txBody>
      </p:sp>
      <p:sp>
        <p:nvSpPr>
          <p:cNvPr id="17412"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ransition spd="slow" advTm="92159"/>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Nadpis 1"/>
          <p:cNvSpPr>
            <a:spLocks noGrp="1"/>
          </p:cNvSpPr>
          <p:nvPr>
            <p:ph type="title"/>
          </p:nvPr>
        </p:nvSpPr>
        <p:spPr/>
        <p:txBody>
          <a:bodyPr/>
          <a:lstStyle/>
          <a:p>
            <a:r>
              <a:rPr lang="sk-SK" altLang="sk-SK" smtClean="0"/>
              <a:t>Zahájenie prevádzky</a:t>
            </a:r>
          </a:p>
        </p:txBody>
      </p:sp>
      <p:pic>
        <p:nvPicPr>
          <p:cNvPr id="128003"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771775" y="1063625"/>
            <a:ext cx="3036888" cy="3732213"/>
          </a:xfrm>
        </p:spPr>
      </p:pic>
      <p:sp>
        <p:nvSpPr>
          <p:cNvPr id="128004"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Nadpis 1"/>
          <p:cNvSpPr>
            <a:spLocks noGrp="1"/>
          </p:cNvSpPr>
          <p:nvPr>
            <p:ph type="title"/>
          </p:nvPr>
        </p:nvSpPr>
        <p:spPr/>
        <p:txBody>
          <a:bodyPr/>
          <a:lstStyle/>
          <a:p>
            <a:r>
              <a:rPr lang="sk-SK" altLang="sk-SK" smtClean="0"/>
              <a:t>Zahájenie prevádzky</a:t>
            </a:r>
          </a:p>
        </p:txBody>
      </p:sp>
      <p:sp>
        <p:nvSpPr>
          <p:cNvPr id="130051" name="Zástupný objekt pre obsah 2"/>
          <p:cNvSpPr>
            <a:spLocks noGrp="1"/>
          </p:cNvSpPr>
          <p:nvPr>
            <p:ph idx="1"/>
          </p:nvPr>
        </p:nvSpPr>
        <p:spPr>
          <a:xfrm>
            <a:off x="468313" y="1555750"/>
            <a:ext cx="8229600" cy="2862263"/>
          </a:xfrm>
        </p:spPr>
        <p:txBody>
          <a:bodyPr/>
          <a:lstStyle/>
          <a:p>
            <a:r>
              <a:rPr lang="sk-SK" altLang="sk-SK" i="1" smtClean="0"/>
              <a:t>„ Dne 15. ledna 1925 byl slavnostně zahájen provoz na nově vybudované dráze Zvolen – Krupina v prítomnosti  pana ministra železnic Jiřího Stříbrného, ministra pro správu Slovenska Dr. Kállaya, náčelníka generálního štábu Mittelhausera a mnoha vysokých hodnostářů ministerstev z Prahy a Bratislavy.“</a:t>
            </a:r>
            <a:endParaRPr lang="sk-SK" altLang="sk-SK" smtClean="0"/>
          </a:p>
          <a:p>
            <a:r>
              <a:rPr lang="sk-SK" altLang="sk-SK" i="1" smtClean="0"/>
              <a:t>„Vlak s oficielními hosty přijel z Prahy jako zvláštní vlak číslo 108a do Zvolena v 8 hodin 33 minut.“</a:t>
            </a:r>
            <a:endParaRPr lang="sk-SK" altLang="sk-SK" smtClean="0"/>
          </a:p>
          <a:p>
            <a:r>
              <a:rPr lang="sk-SK" altLang="sk-SK" i="1" smtClean="0"/>
              <a:t>„Na vkusně vyzdobeném nástupišti očekávala zástupce vlády čestná rota peš. Pl. Č. 25 s praporem a plukovnú hudbou.“</a:t>
            </a:r>
          </a:p>
          <a:p>
            <a:r>
              <a:rPr lang="sk-SK" altLang="sk-SK" smtClean="0"/>
              <a:t>(Pamätná kniha ŽST Zvolen, 1925)</a:t>
            </a:r>
          </a:p>
          <a:p>
            <a:endParaRPr lang="sk-SK" altLang="sk-SK" smtClean="0"/>
          </a:p>
        </p:txBody>
      </p:sp>
      <p:sp>
        <p:nvSpPr>
          <p:cNvPr id="130052" name="Zástupný objekt pre text 3"/>
          <p:cNvSpPr>
            <a:spLocks noGrp="1"/>
          </p:cNvSpPr>
          <p:nvPr>
            <p:ph type="body" sz="quarter" idx="11"/>
          </p:nvPr>
        </p:nvSpPr>
        <p:spPr>
          <a:xfrm>
            <a:off x="468313" y="1112838"/>
            <a:ext cx="8207375" cy="379412"/>
          </a:xfrm>
        </p:spPr>
        <p:txBody>
          <a:bodyPr/>
          <a:lstStyle/>
          <a:p>
            <a:r>
              <a:rPr lang="sk-SK" altLang="sk-SK" smtClean="0"/>
              <a:t>Spomienky z pamätných kníh</a:t>
            </a:r>
          </a:p>
        </p:txBody>
      </p:sp>
    </p:spTree>
  </p:cSld>
  <p:clrMapOvr>
    <a:masterClrMapping/>
  </p:clrMapOvr>
  <p:transition spd="slow" advTm="35712"/>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Nadpis 1"/>
          <p:cNvSpPr>
            <a:spLocks noGrp="1"/>
          </p:cNvSpPr>
          <p:nvPr>
            <p:ph type="title"/>
          </p:nvPr>
        </p:nvSpPr>
        <p:spPr/>
        <p:txBody>
          <a:bodyPr/>
          <a:lstStyle/>
          <a:p>
            <a:r>
              <a:rPr lang="sk-SK" altLang="sk-SK" smtClean="0"/>
              <a:t>Zahájenie prevádzky</a:t>
            </a:r>
          </a:p>
        </p:txBody>
      </p:sp>
      <p:pic>
        <p:nvPicPr>
          <p:cNvPr id="132099"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619250" y="1065213"/>
            <a:ext cx="4702175" cy="3152775"/>
          </a:xfrm>
        </p:spPr>
      </p:pic>
      <p:sp>
        <p:nvSpPr>
          <p:cNvPr id="132100"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Nadpis 1"/>
          <p:cNvSpPr>
            <a:spLocks noGrp="1"/>
          </p:cNvSpPr>
          <p:nvPr>
            <p:ph type="title"/>
          </p:nvPr>
        </p:nvSpPr>
        <p:spPr/>
        <p:txBody>
          <a:bodyPr/>
          <a:lstStyle/>
          <a:p>
            <a:r>
              <a:rPr lang="sk-SK" altLang="sk-SK" smtClean="0"/>
              <a:t>Zahájenie prevádzky</a:t>
            </a:r>
          </a:p>
        </p:txBody>
      </p:sp>
      <p:sp>
        <p:nvSpPr>
          <p:cNvPr id="134147" name="Zástupný objekt pre obsah 2"/>
          <p:cNvSpPr>
            <a:spLocks noGrp="1"/>
          </p:cNvSpPr>
          <p:nvPr>
            <p:ph idx="1"/>
          </p:nvPr>
        </p:nvSpPr>
        <p:spPr>
          <a:xfrm>
            <a:off x="457200" y="1546225"/>
            <a:ext cx="8229600" cy="2862263"/>
          </a:xfrm>
        </p:spPr>
        <p:txBody>
          <a:bodyPr/>
          <a:lstStyle/>
          <a:p>
            <a:r>
              <a:rPr lang="sk-SK" altLang="sk-SK" i="1" smtClean="0"/>
              <a:t>„Po uvítání hostí byla vlastní slavnost otevření dráhy na náměstní před přijímací budovou, které k tomu účelu bylo vkusně ozdobeno prapory se státními barvami a stožáry ovenčenými chvojím. Slavnostní akt otevření dráhy její předání provedl pak minister železnic Stříbrný odevzdávaje dráhu v právomoc panu řediteli státních drah ing. Benešovi.</a:t>
            </a:r>
            <a:endParaRPr lang="sk-SK" altLang="sk-SK" smtClean="0"/>
          </a:p>
          <a:p>
            <a:r>
              <a:rPr lang="sk-SK" altLang="sk-SK" i="1" smtClean="0"/>
              <a:t>Na to bylo nastoupenie cesty v ozdobeném slavnostním vlaku na trať do Krupiny.“</a:t>
            </a:r>
          </a:p>
          <a:p>
            <a:r>
              <a:rPr lang="sk-SK" altLang="sk-SK" smtClean="0"/>
              <a:t>(Pamätná kniha ŽST Zvolen, 1925)</a:t>
            </a:r>
          </a:p>
          <a:p>
            <a:endParaRPr lang="sk-SK" altLang="sk-SK" smtClean="0"/>
          </a:p>
          <a:p>
            <a:endParaRPr lang="sk-SK" altLang="sk-SK" smtClean="0"/>
          </a:p>
        </p:txBody>
      </p:sp>
      <p:sp>
        <p:nvSpPr>
          <p:cNvPr id="134148" name="Zástupný objekt pre text 3"/>
          <p:cNvSpPr>
            <a:spLocks noGrp="1"/>
          </p:cNvSpPr>
          <p:nvPr>
            <p:ph type="body" sz="quarter" idx="11"/>
          </p:nvPr>
        </p:nvSpPr>
        <p:spPr>
          <a:xfrm>
            <a:off x="468313" y="1112838"/>
            <a:ext cx="8207375" cy="379412"/>
          </a:xfrm>
        </p:spPr>
        <p:txBody>
          <a:bodyPr/>
          <a:lstStyle/>
          <a:p>
            <a:r>
              <a:rPr lang="sk-SK" altLang="sk-SK" smtClean="0"/>
              <a:t>Spomienky z pamätných kníh</a:t>
            </a:r>
          </a:p>
        </p:txBody>
      </p:sp>
    </p:spTree>
  </p:cSld>
  <p:clrMapOvr>
    <a:masterClrMapping/>
  </p:clrMapOvr>
  <p:transition spd="slow" advTm="62521"/>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Nadpis 1"/>
          <p:cNvSpPr>
            <a:spLocks noGrp="1"/>
          </p:cNvSpPr>
          <p:nvPr>
            <p:ph type="title"/>
          </p:nvPr>
        </p:nvSpPr>
        <p:spPr/>
        <p:txBody>
          <a:bodyPr/>
          <a:lstStyle/>
          <a:p>
            <a:r>
              <a:rPr lang="sk-SK" altLang="sk-SK" smtClean="0"/>
              <a:t>Zahájenie prevádzky</a:t>
            </a:r>
          </a:p>
        </p:txBody>
      </p:sp>
      <p:pic>
        <p:nvPicPr>
          <p:cNvPr id="136195"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23850" y="1090613"/>
            <a:ext cx="4070350" cy="2862262"/>
          </a:xfrm>
        </p:spPr>
      </p:pic>
      <p:sp>
        <p:nvSpPr>
          <p:cNvPr id="136196"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136197" name="Obrázok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08488" y="1779588"/>
            <a:ext cx="4030662" cy="283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Nadpis 1"/>
          <p:cNvSpPr>
            <a:spLocks noGrp="1"/>
          </p:cNvSpPr>
          <p:nvPr>
            <p:ph type="title"/>
          </p:nvPr>
        </p:nvSpPr>
        <p:spPr/>
        <p:txBody>
          <a:bodyPr/>
          <a:lstStyle/>
          <a:p>
            <a:r>
              <a:rPr lang="sk-SK" altLang="sk-SK" smtClean="0"/>
              <a:t>Zahájenie prevádzky</a:t>
            </a:r>
          </a:p>
        </p:txBody>
      </p:sp>
      <p:sp>
        <p:nvSpPr>
          <p:cNvPr id="138243" name="Zástupný objekt pre text 3"/>
          <p:cNvSpPr>
            <a:spLocks noGrp="1"/>
          </p:cNvSpPr>
          <p:nvPr>
            <p:ph type="body" sz="quarter" idx="11"/>
          </p:nvPr>
        </p:nvSpPr>
        <p:spPr>
          <a:xfrm>
            <a:off x="468313" y="1112838"/>
            <a:ext cx="8207375" cy="379412"/>
          </a:xfrm>
        </p:spPr>
        <p:txBody>
          <a:bodyPr/>
          <a:lstStyle/>
          <a:p>
            <a:r>
              <a:rPr lang="sk-SK" altLang="sk-SK" smtClean="0"/>
              <a:t>Spomienky z pamätných kníh</a:t>
            </a:r>
          </a:p>
        </p:txBody>
      </p:sp>
      <p:sp>
        <p:nvSpPr>
          <p:cNvPr id="138244" name="Zástupný objekt pre obsah 1"/>
          <p:cNvSpPr>
            <a:spLocks noGrp="1"/>
          </p:cNvSpPr>
          <p:nvPr>
            <p:ph idx="1"/>
          </p:nvPr>
        </p:nvSpPr>
        <p:spPr>
          <a:xfrm>
            <a:off x="457200" y="1546225"/>
            <a:ext cx="8229600" cy="2862263"/>
          </a:xfrm>
        </p:spPr>
        <p:txBody>
          <a:bodyPr/>
          <a:lstStyle/>
          <a:p>
            <a:r>
              <a:rPr lang="sk-SK" altLang="sk-SK" i="1" smtClean="0"/>
              <a:t>„Zástupy obecenstva tvořily špalír od nádraží ve Zvolene po celé trati a srdečně vítali vlak s oficialními hosty. Návrat zahajovací úřední jízdy byl v 16h 30 našež se konala v nádražní restauraci ve Zvolene slavnostní hostina. Zpáteční cestu do Prahy a Bratislavy nastoupili hosté zvláštním rychlíkom v 20 h 40. „</a:t>
            </a:r>
          </a:p>
          <a:p>
            <a:r>
              <a:rPr lang="sk-SK" altLang="sk-SK" smtClean="0"/>
              <a:t>(Pamätná kniha ŽST Zvolen, 1925)</a:t>
            </a:r>
          </a:p>
          <a:p>
            <a:endParaRPr lang="sk-SK" altLang="sk-SK" smtClean="0"/>
          </a:p>
          <a:p>
            <a:endParaRPr lang="sk-SK" altLang="sk-SK" smtClean="0"/>
          </a:p>
        </p:txBody>
      </p:sp>
    </p:spTree>
  </p:cSld>
  <p:clrMapOvr>
    <a:masterClrMapping/>
  </p:clrMapOvr>
  <p:transition spd="slow" advTm="23904"/>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Nadpis 1"/>
          <p:cNvSpPr>
            <a:spLocks noGrp="1"/>
          </p:cNvSpPr>
          <p:nvPr>
            <p:ph type="title"/>
          </p:nvPr>
        </p:nvSpPr>
        <p:spPr/>
        <p:txBody>
          <a:bodyPr/>
          <a:lstStyle/>
          <a:p>
            <a:r>
              <a:rPr lang="sk-SK" altLang="sk-SK" smtClean="0"/>
              <a:t>Zahájenie prevádzky</a:t>
            </a:r>
          </a:p>
        </p:txBody>
      </p:sp>
      <p:pic>
        <p:nvPicPr>
          <p:cNvPr id="140291"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4859338" y="3319463"/>
            <a:ext cx="2649537" cy="1760537"/>
          </a:xfrm>
        </p:spPr>
      </p:pic>
      <p:sp>
        <p:nvSpPr>
          <p:cNvPr id="140292"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140293" name="Obrázok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16463" y="633413"/>
            <a:ext cx="3849687"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294" name="Obrázok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635125"/>
            <a:ext cx="3914775" cy="274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Nadpis 1"/>
          <p:cNvSpPr>
            <a:spLocks noGrp="1"/>
          </p:cNvSpPr>
          <p:nvPr>
            <p:ph type="title"/>
          </p:nvPr>
        </p:nvSpPr>
        <p:spPr/>
        <p:txBody>
          <a:bodyPr/>
          <a:lstStyle/>
          <a:p>
            <a:r>
              <a:rPr lang="sk-SK" altLang="sk-SK" smtClean="0"/>
              <a:t>Zahájenie prevádzky</a:t>
            </a:r>
          </a:p>
        </p:txBody>
      </p:sp>
      <p:sp>
        <p:nvSpPr>
          <p:cNvPr id="142339" name="Zástupný objekt pre text 3"/>
          <p:cNvSpPr>
            <a:spLocks noGrp="1"/>
          </p:cNvSpPr>
          <p:nvPr>
            <p:ph type="body" sz="quarter" idx="11"/>
          </p:nvPr>
        </p:nvSpPr>
        <p:spPr>
          <a:xfrm>
            <a:off x="468313" y="1112838"/>
            <a:ext cx="8207375" cy="379412"/>
          </a:xfrm>
        </p:spPr>
        <p:txBody>
          <a:bodyPr/>
          <a:lstStyle/>
          <a:p>
            <a:r>
              <a:rPr lang="sk-SK" altLang="sk-SK" smtClean="0"/>
              <a:t>Spomienky z pamätných kníh</a:t>
            </a:r>
          </a:p>
        </p:txBody>
      </p:sp>
      <p:sp>
        <p:nvSpPr>
          <p:cNvPr id="142340" name="Zástupný objekt pre obsah 1"/>
          <p:cNvSpPr>
            <a:spLocks noGrp="1"/>
          </p:cNvSpPr>
          <p:nvPr>
            <p:ph idx="1"/>
          </p:nvPr>
        </p:nvSpPr>
        <p:spPr>
          <a:xfrm>
            <a:off x="457200" y="1546225"/>
            <a:ext cx="8229600" cy="2862263"/>
          </a:xfrm>
        </p:spPr>
        <p:txBody>
          <a:bodyPr/>
          <a:lstStyle/>
          <a:p>
            <a:r>
              <a:rPr lang="sk-SK" altLang="sk-SK" i="1" smtClean="0"/>
              <a:t>„Slávnostný vlak na stanici privítali za obec richtár Ján Paulíny, notár Linhart, p.p. farári ev.a.v. Slávik a r.k. Frohmajer s občanmi a mládežou z Dobrej Nivy vo svojich rázovitých slovenských krojoch. Zahájením dopravy na novej trati bol náš kraj povznesený jak hospodársky tak aj kultúrne, lebo bolo umožnené dochádzanie robotníctvu do zamestnania, roľníctvu so svojimi produktami do spotrebiteľských krajov a žiactvu do školy za ďalšími štúdiami, čo predtým, zvlášť deťom chudobnejších rodičov nebolo možné, pre veľký finančný náklad.“</a:t>
            </a:r>
            <a:endParaRPr lang="sk-SK" altLang="sk-SK" smtClean="0"/>
          </a:p>
          <a:p>
            <a:r>
              <a:rPr lang="sk-SK" altLang="sk-SK" smtClean="0"/>
              <a:t>(Pamätná kniha ŽST Dobrá Niva, 1925)</a:t>
            </a:r>
          </a:p>
          <a:p>
            <a:endParaRPr lang="sk-SK" altLang="sk-SK" smtClean="0"/>
          </a:p>
        </p:txBody>
      </p:sp>
    </p:spTree>
  </p:cSld>
  <p:clrMapOvr>
    <a:masterClrMapping/>
  </p:clrMapOvr>
  <p:transition spd="slow" advTm="41168"/>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Nadpis 1"/>
          <p:cNvSpPr>
            <a:spLocks noGrp="1"/>
          </p:cNvSpPr>
          <p:nvPr>
            <p:ph type="title"/>
          </p:nvPr>
        </p:nvSpPr>
        <p:spPr/>
        <p:txBody>
          <a:bodyPr/>
          <a:lstStyle/>
          <a:p>
            <a:r>
              <a:rPr lang="sk-SK" altLang="sk-SK" smtClean="0"/>
              <a:t>Zahájenie prevádzky</a:t>
            </a:r>
          </a:p>
        </p:txBody>
      </p:sp>
      <p:sp>
        <p:nvSpPr>
          <p:cNvPr id="144387" name="Zástupný objekt pre obsah 2"/>
          <p:cNvSpPr>
            <a:spLocks noGrp="1"/>
          </p:cNvSpPr>
          <p:nvPr>
            <p:ph idx="1"/>
          </p:nvPr>
        </p:nvSpPr>
        <p:spPr>
          <a:xfrm>
            <a:off x="457200" y="1546225"/>
            <a:ext cx="8229600" cy="2862263"/>
          </a:xfrm>
        </p:spPr>
        <p:txBody>
          <a:bodyPr/>
          <a:lstStyle/>
          <a:p>
            <a:r>
              <a:rPr lang="sk-SK" altLang="sk-SK" i="1" smtClean="0"/>
              <a:t>„Dne 16. ledna 1925 byla zahájená slavnostním vlakem doprava na nově postavené trati Krupina – Zvolen.</a:t>
            </a:r>
            <a:endParaRPr lang="sk-SK" altLang="sk-SK" smtClean="0"/>
          </a:p>
          <a:p>
            <a:r>
              <a:rPr lang="sk-SK" altLang="sk-SK" i="1" smtClean="0"/>
              <a:t>Tento vlak dojel do Krupiny 13 hodin 42 min a dovezl množstvá pozvaných i nepozvaných hostí, pro které mesto Krupina připravilo v čekárně  druhé i třetí třídy občerstvení. Zahájení dopravy súčastnil se minister železnic Jiří Stříbrný, zemský vojenský velitel francouzský general Eugene Mittelhauser, minister pro správu Slovenska Kalaj a mnoho jiních poslanců a .............., ředitel drah ing. Beneš Jindřich.“</a:t>
            </a:r>
            <a:endParaRPr lang="sk-SK" altLang="sk-SK" smtClean="0"/>
          </a:p>
          <a:p>
            <a:r>
              <a:rPr lang="sk-SK" altLang="sk-SK" smtClean="0"/>
              <a:t>(Pamätná kniha ŽST Krupina, 1925)</a:t>
            </a:r>
          </a:p>
          <a:p>
            <a:endParaRPr lang="sk-SK" altLang="sk-SK" smtClean="0"/>
          </a:p>
        </p:txBody>
      </p:sp>
      <p:sp>
        <p:nvSpPr>
          <p:cNvPr id="144388" name="Zástupný objekt pre text 3"/>
          <p:cNvSpPr>
            <a:spLocks noGrp="1"/>
          </p:cNvSpPr>
          <p:nvPr>
            <p:ph type="body" sz="quarter" idx="11"/>
          </p:nvPr>
        </p:nvSpPr>
        <p:spPr>
          <a:xfrm>
            <a:off x="468313" y="1112838"/>
            <a:ext cx="8207375" cy="379412"/>
          </a:xfrm>
        </p:spPr>
        <p:txBody>
          <a:bodyPr/>
          <a:lstStyle/>
          <a:p>
            <a:r>
              <a:rPr lang="sk-SK" altLang="sk-SK" smtClean="0"/>
              <a:t>Spomienky z pamätných kníh</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Nadpis 1"/>
          <p:cNvSpPr>
            <a:spLocks noGrp="1"/>
          </p:cNvSpPr>
          <p:nvPr>
            <p:ph type="title"/>
          </p:nvPr>
        </p:nvSpPr>
        <p:spPr/>
        <p:txBody>
          <a:bodyPr/>
          <a:lstStyle/>
          <a:p>
            <a:r>
              <a:rPr lang="sk-SK" altLang="sk-SK" smtClean="0"/>
              <a:t>Prevádzka</a:t>
            </a:r>
          </a:p>
        </p:txBody>
      </p:sp>
      <p:pic>
        <p:nvPicPr>
          <p:cNvPr id="146435"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132138" y="771525"/>
            <a:ext cx="2776537" cy="3922713"/>
          </a:xfrm>
        </p:spPr>
      </p:pic>
      <p:sp>
        <p:nvSpPr>
          <p:cNvPr id="146436" name="Zástupný objekt pre text 3"/>
          <p:cNvSpPr>
            <a:spLocks noGrp="1"/>
          </p:cNvSpPr>
          <p:nvPr>
            <p:ph type="body" sz="quarter" idx="11"/>
          </p:nvPr>
        </p:nvSpPr>
        <p:spPr>
          <a:xfrm>
            <a:off x="468313" y="1112838"/>
            <a:ext cx="8207375" cy="379412"/>
          </a:xfrm>
        </p:spPr>
        <p:txBody>
          <a:bodyPr/>
          <a:lstStyle/>
          <a:p>
            <a:r>
              <a:rPr lang="sk-SK" altLang="sk-SK" smtClean="0"/>
              <a:t>Cestovný poriadok</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Nadpis 1"/>
          <p:cNvSpPr>
            <a:spLocks noGrp="1"/>
          </p:cNvSpPr>
          <p:nvPr>
            <p:ph type="title"/>
          </p:nvPr>
        </p:nvSpPr>
        <p:spPr/>
        <p:txBody>
          <a:bodyPr/>
          <a:lstStyle/>
          <a:p>
            <a:r>
              <a:rPr lang="sk-SK" altLang="sk-SK" smtClean="0"/>
              <a:t>Stavebná správa</a:t>
            </a:r>
          </a:p>
        </p:txBody>
      </p:sp>
      <p:pic>
        <p:nvPicPr>
          <p:cNvPr id="19459" name="Zástupný objekt pre obsah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908175" y="1476375"/>
            <a:ext cx="4994275" cy="3159125"/>
          </a:xfrm>
        </p:spPr>
      </p:pic>
      <p:sp>
        <p:nvSpPr>
          <p:cNvPr id="19460"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Nadpis 1"/>
          <p:cNvSpPr>
            <a:spLocks noGrp="1"/>
          </p:cNvSpPr>
          <p:nvPr>
            <p:ph type="title"/>
          </p:nvPr>
        </p:nvSpPr>
        <p:spPr/>
        <p:txBody>
          <a:bodyPr/>
          <a:lstStyle/>
          <a:p>
            <a:r>
              <a:rPr lang="sk-SK" altLang="sk-SK" smtClean="0"/>
              <a:t>Prevádzka</a:t>
            </a:r>
          </a:p>
        </p:txBody>
      </p:sp>
      <p:sp>
        <p:nvSpPr>
          <p:cNvPr id="148483" name="Zástupný objekt pre obsah 2"/>
          <p:cNvSpPr>
            <a:spLocks noGrp="1"/>
          </p:cNvSpPr>
          <p:nvPr>
            <p:ph idx="1"/>
          </p:nvPr>
        </p:nvSpPr>
        <p:spPr>
          <a:xfrm>
            <a:off x="457200" y="1546225"/>
            <a:ext cx="8229600" cy="2862263"/>
          </a:xfrm>
        </p:spPr>
        <p:txBody>
          <a:bodyPr/>
          <a:lstStyle/>
          <a:p>
            <a:r>
              <a:rPr lang="sk-SK" altLang="sk-SK" i="1" smtClean="0"/>
              <a:t>„ Provoz osob a tovaru počal na nové dráze dne 16 ledna 1925 vlakom čís. 5601 ve 4h 30 a to v každém směru 4 vlaky osobními. Nákladních vlaků nebylo.</a:t>
            </a:r>
            <a:endParaRPr lang="sk-SK" altLang="sk-SK" smtClean="0"/>
          </a:p>
          <a:p>
            <a:r>
              <a:rPr lang="sk-SK" altLang="sk-SK" i="1" smtClean="0"/>
              <a:t>Osobní doprava hned od počátku byla dosti čilá a to zvlášť proto, že výstavbou tratě Zvolen – Krupina byla provedena nová spoj přes Šahy – Čatu do Parkáň Nány a dále do N. Zámkov. Vystavěním dráhy Zvolen – Krupina vyhověno dávnemu přání obyvatelstva a to hlavně velkých obcí  Dobronivá, Pliešovce a Sásy které se již za Maďarska domáhaly spojení železničního – ovšem že marně.“</a:t>
            </a:r>
          </a:p>
          <a:p>
            <a:r>
              <a:rPr lang="sk-SK" altLang="sk-SK" smtClean="0"/>
              <a:t>(Pamätná kniha ŽST Zvolen, 1925)</a:t>
            </a:r>
          </a:p>
          <a:p>
            <a:endParaRPr lang="sk-SK" altLang="sk-SK" smtClean="0"/>
          </a:p>
        </p:txBody>
      </p:sp>
      <p:sp>
        <p:nvSpPr>
          <p:cNvPr id="148484" name="Zástupný objekt pre text 3"/>
          <p:cNvSpPr>
            <a:spLocks noGrp="1"/>
          </p:cNvSpPr>
          <p:nvPr>
            <p:ph type="body" sz="quarter" idx="11"/>
          </p:nvPr>
        </p:nvSpPr>
        <p:spPr>
          <a:xfrm>
            <a:off x="468313" y="1112838"/>
            <a:ext cx="8207375" cy="379412"/>
          </a:xfrm>
        </p:spPr>
        <p:txBody>
          <a:bodyPr/>
          <a:lstStyle/>
          <a:p>
            <a:r>
              <a:rPr lang="sk-SK" altLang="sk-SK" smtClean="0"/>
              <a:t>Spomienky z pamätných kníh</a:t>
            </a:r>
          </a:p>
          <a:p>
            <a:endParaRPr lang="sk-SK" altLang="sk-SK" smtClean="0"/>
          </a:p>
        </p:txBody>
      </p:sp>
    </p:spTree>
  </p:cSld>
  <p:clrMapOvr>
    <a:masterClrMapping/>
  </p:clrMapOvr>
  <p:transition spd="slow" advTm="47415"/>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Nadpis 1"/>
          <p:cNvSpPr>
            <a:spLocks noGrp="1"/>
          </p:cNvSpPr>
          <p:nvPr>
            <p:ph type="title"/>
          </p:nvPr>
        </p:nvSpPr>
        <p:spPr/>
        <p:txBody>
          <a:bodyPr/>
          <a:lstStyle/>
          <a:p>
            <a:r>
              <a:rPr lang="sk-SK" altLang="sk-SK" smtClean="0"/>
              <a:t>Prevádzka</a:t>
            </a:r>
          </a:p>
        </p:txBody>
      </p:sp>
      <p:sp>
        <p:nvSpPr>
          <p:cNvPr id="150531" name="Zástupný objekt pre obsah 2"/>
          <p:cNvSpPr>
            <a:spLocks noGrp="1"/>
          </p:cNvSpPr>
          <p:nvPr>
            <p:ph idx="1"/>
          </p:nvPr>
        </p:nvSpPr>
        <p:spPr>
          <a:xfrm>
            <a:off x="457200" y="1546225"/>
            <a:ext cx="8229600" cy="2862263"/>
          </a:xfrm>
        </p:spPr>
        <p:txBody>
          <a:bodyPr/>
          <a:lstStyle/>
          <a:p>
            <a:r>
              <a:rPr lang="sk-SK" altLang="sk-SK" i="1" smtClean="0"/>
              <a:t>„Správcom stanice na novej stanici bol menovaný Bedrich Novotný oficial št. žel., staničným pomocníkom bol Ján Horváth pom. zam. II.sl.sk.</a:t>
            </a:r>
            <a:endParaRPr lang="sk-SK" altLang="sk-SK" smtClean="0"/>
          </a:p>
          <a:p>
            <a:r>
              <a:rPr lang="sk-SK" altLang="sk-SK" i="1" smtClean="0"/>
              <a:t>Doprava na novootvorenej trati sa vykonávala podľa predpisu D 9, zjednodušene, až do 4. mája 1945. Dirigujúcou stanicou bola Krupina.“</a:t>
            </a:r>
            <a:endParaRPr lang="sk-SK" altLang="sk-SK" smtClean="0"/>
          </a:p>
          <a:p>
            <a:r>
              <a:rPr lang="sk-SK" altLang="sk-SK" smtClean="0"/>
              <a:t>(Pamätná kniha ŽST Dobrá Niva, 1925)</a:t>
            </a:r>
          </a:p>
        </p:txBody>
      </p:sp>
      <p:sp>
        <p:nvSpPr>
          <p:cNvPr id="150532" name="Zástupný objekt pre text 3"/>
          <p:cNvSpPr>
            <a:spLocks noGrp="1"/>
          </p:cNvSpPr>
          <p:nvPr>
            <p:ph type="body" sz="quarter" idx="11"/>
          </p:nvPr>
        </p:nvSpPr>
        <p:spPr>
          <a:xfrm>
            <a:off x="468313" y="1112838"/>
            <a:ext cx="8207375" cy="379412"/>
          </a:xfrm>
        </p:spPr>
        <p:txBody>
          <a:bodyPr/>
          <a:lstStyle/>
          <a:p>
            <a:r>
              <a:rPr lang="sk-SK" altLang="sk-SK" smtClean="0"/>
              <a:t>Spomienky z pamätných kníh</a:t>
            </a:r>
          </a:p>
          <a:p>
            <a:endParaRPr lang="sk-SK" altLang="sk-SK" smtClean="0"/>
          </a:p>
        </p:txBody>
      </p:sp>
    </p:spTree>
  </p:cSld>
  <p:clrMapOvr>
    <a:masterClrMapping/>
  </p:clrMapOvr>
  <p:transition spd="slow" advTm="22751"/>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Nadpis 1"/>
          <p:cNvSpPr>
            <a:spLocks noGrp="1"/>
          </p:cNvSpPr>
          <p:nvPr>
            <p:ph type="title"/>
          </p:nvPr>
        </p:nvSpPr>
        <p:spPr/>
        <p:txBody>
          <a:bodyPr/>
          <a:lstStyle/>
          <a:p>
            <a:r>
              <a:rPr lang="sk-SK" altLang="sk-SK" smtClean="0"/>
              <a:t>Obnova po 2. svetovej vojne</a:t>
            </a:r>
          </a:p>
        </p:txBody>
      </p:sp>
      <p:sp>
        <p:nvSpPr>
          <p:cNvPr id="152579" name="Zástupný objekt pre obsah 2"/>
          <p:cNvSpPr>
            <a:spLocks noGrp="1"/>
          </p:cNvSpPr>
          <p:nvPr>
            <p:ph idx="1"/>
          </p:nvPr>
        </p:nvSpPr>
        <p:spPr>
          <a:xfrm>
            <a:off x="468313" y="1577975"/>
            <a:ext cx="8229600" cy="2862263"/>
          </a:xfrm>
        </p:spPr>
        <p:txBody>
          <a:bodyPr/>
          <a:lstStyle/>
          <a:p>
            <a:r>
              <a:rPr lang="sk-SK" altLang="sk-SK" i="1" smtClean="0"/>
              <a:t>„Koncom decembra 1944 priblížila sa vojna blízko Krupiny, vlaky od začiatku roka premávaly len v trati Zvolen – Krupina.“</a:t>
            </a:r>
          </a:p>
          <a:p>
            <a:pPr algn="just"/>
            <a:r>
              <a:rPr lang="sk-SK" altLang="sk-SK" smtClean="0"/>
              <a:t>Trať si svoje prežila počas SNP. Povstaleckí vojaci a </a:t>
            </a:r>
          </a:p>
          <a:p>
            <a:pPr algn="just"/>
            <a:r>
              <a:rPr lang="sk-SK" altLang="sk-SK" smtClean="0"/>
              <a:t>robotníci zo železničných dielní vo Zvolene robili </a:t>
            </a:r>
          </a:p>
          <a:p>
            <a:pPr algn="just"/>
            <a:r>
              <a:rPr lang="sk-SK" altLang="sk-SK" smtClean="0"/>
              <a:t>skúšobné streľby z pancierových vlakov. </a:t>
            </a:r>
          </a:p>
          <a:p>
            <a:pPr algn="just"/>
            <a:r>
              <a:rPr lang="sk-SK" altLang="sk-SK" smtClean="0"/>
              <a:t>Po tejto trati v októbri 1944 prišiel jeden </a:t>
            </a:r>
          </a:p>
          <a:p>
            <a:pPr algn="just"/>
            <a:r>
              <a:rPr lang="sk-SK" altLang="sk-SK" smtClean="0"/>
              <a:t>z pancierových vlakov (Štefánik) na pomoc vojakom, </a:t>
            </a:r>
          </a:p>
          <a:p>
            <a:pPr algn="just"/>
            <a:r>
              <a:rPr lang="sk-SK" altLang="sk-SK" smtClean="0"/>
              <a:t>ktorí bránili povstalecké územie pri Dobrej Nive.</a:t>
            </a:r>
          </a:p>
        </p:txBody>
      </p:sp>
      <p:sp>
        <p:nvSpPr>
          <p:cNvPr id="152580"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152581" name="Obrázo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67350" y="1924050"/>
            <a:ext cx="3373438"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7727"/>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Nadpis 1"/>
          <p:cNvSpPr>
            <a:spLocks noGrp="1"/>
          </p:cNvSpPr>
          <p:nvPr>
            <p:ph type="title"/>
          </p:nvPr>
        </p:nvSpPr>
        <p:spPr/>
        <p:txBody>
          <a:bodyPr/>
          <a:lstStyle/>
          <a:p>
            <a:r>
              <a:rPr lang="sk-SK" altLang="sk-SK" smtClean="0"/>
              <a:t>Obnova po 2. svetovej vojne</a:t>
            </a:r>
          </a:p>
        </p:txBody>
      </p:sp>
      <p:sp>
        <p:nvSpPr>
          <p:cNvPr id="154627" name="Zástupný objekt pre obsah 2"/>
          <p:cNvSpPr>
            <a:spLocks noGrp="1"/>
          </p:cNvSpPr>
          <p:nvPr>
            <p:ph idx="1"/>
          </p:nvPr>
        </p:nvSpPr>
        <p:spPr>
          <a:xfrm>
            <a:off x="468313" y="1577975"/>
            <a:ext cx="8229600" cy="2862263"/>
          </a:xfrm>
        </p:spPr>
        <p:txBody>
          <a:bodyPr/>
          <a:lstStyle/>
          <a:p>
            <a:r>
              <a:rPr lang="sk-SK" altLang="sk-SK" i="1" smtClean="0"/>
              <a:t>„Dňa 4.II. bombardovali rusi Krupinu 3 krát, 5. II. asi v 15 hod. 30 min dopadol 1 delový granát do koľajišťa pred dopravnou kanceláriou ale nevybuchlo, dňa 8.II. dopadlo do mesta viac delových granátov ale väčšie škody nespravily, až do 10.II. ráno o 6 hod.  bola Krupina odstrelovaná, kedy staničná budova bola zasiahnutá na plno, takže severná časť budovy sa úplne zrútila, nemecké vojsko vodáreň tento deň vyhodilo, vlaky zo Zvolena premávajú ďalej len po Babinu.“</a:t>
            </a:r>
          </a:p>
          <a:p>
            <a:r>
              <a:rPr lang="sk-SK" altLang="sk-SK" smtClean="0"/>
              <a:t>(Pamätná kniha ŽST Krupina, 1945)</a:t>
            </a:r>
          </a:p>
          <a:p>
            <a:endParaRPr lang="sk-SK" altLang="sk-SK" i="1" smtClean="0"/>
          </a:p>
          <a:p>
            <a:endParaRPr lang="sk-SK" altLang="sk-SK" smtClean="0"/>
          </a:p>
        </p:txBody>
      </p:sp>
      <p:sp>
        <p:nvSpPr>
          <p:cNvPr id="154628"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ransition spd="slow" advTm="27727"/>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Nadpis 1"/>
          <p:cNvSpPr>
            <a:spLocks noGrp="1"/>
          </p:cNvSpPr>
          <p:nvPr>
            <p:ph type="title"/>
          </p:nvPr>
        </p:nvSpPr>
        <p:spPr/>
        <p:txBody>
          <a:bodyPr/>
          <a:lstStyle/>
          <a:p>
            <a:endParaRPr lang="sk-SK" altLang="sk-SK" smtClean="0"/>
          </a:p>
        </p:txBody>
      </p:sp>
      <p:pic>
        <p:nvPicPr>
          <p:cNvPr id="156675" name="Zástupný objekt pre obsah 1"/>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23850" y="0"/>
            <a:ext cx="3994150" cy="2862263"/>
          </a:xfrm>
        </p:spPr>
      </p:pic>
      <p:sp>
        <p:nvSpPr>
          <p:cNvPr id="156676"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156677" name="Obrázok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30650" y="1216025"/>
            <a:ext cx="4868863"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7727"/>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Nadpis 1"/>
          <p:cNvSpPr>
            <a:spLocks noGrp="1"/>
          </p:cNvSpPr>
          <p:nvPr>
            <p:ph type="title"/>
          </p:nvPr>
        </p:nvSpPr>
        <p:spPr/>
        <p:txBody>
          <a:bodyPr/>
          <a:lstStyle/>
          <a:p>
            <a:r>
              <a:rPr lang="sk-SK" altLang="sk-SK" smtClean="0"/>
              <a:t>Obnova po 2. svetovej vojne</a:t>
            </a:r>
          </a:p>
        </p:txBody>
      </p:sp>
      <p:sp>
        <p:nvSpPr>
          <p:cNvPr id="115715" name="Zástupný objekt pre obsah 2"/>
          <p:cNvSpPr>
            <a:spLocks noGrp="1"/>
          </p:cNvSpPr>
          <p:nvPr>
            <p:ph idx="1"/>
          </p:nvPr>
        </p:nvSpPr>
        <p:spPr>
          <a:xfrm>
            <a:off x="469900" y="1557338"/>
            <a:ext cx="8229600" cy="2862262"/>
          </a:xfrm>
        </p:spPr>
        <p:txBody>
          <a:bodyPr>
            <a:normAutofit fontScale="92500" lnSpcReduction="20000"/>
          </a:bodyPr>
          <a:lstStyle/>
          <a:p>
            <a:pPr>
              <a:defRPr/>
            </a:pPr>
            <a:r>
              <a:rPr lang="sk-SK" i="1" dirty="0" smtClean="0"/>
              <a:t>„Dňa </a:t>
            </a:r>
            <a:r>
              <a:rPr lang="sk-SK" i="1" dirty="0"/>
              <a:t>10.II. 1945 ráno v 6 hodín bola staničná budova v Krupine zasiahnutá delovou strelou naplno, zničené boli miestnosti byt správcu stanice, kancelária osobnej a nákladnej pokladnice. Od tohoto dňa sa už dopravná služba v Krupine nevykonávala. Pri zasiahnutí staničnej budovy bol jeden nemecký vojak zabitý, jeden zbláznil a jeden bol poranený na nohu. Dňa  12.II. 1945 bola trať od z. Devičie po Krupinu pluhom zoraná, ďalej nemohli trať rozorať, lebo sa zlomil pluh a pre husté dopady delových striel. Dňa 18. II.  1945 bola Krupina bombardovaná kedy okolo obytného </a:t>
            </a:r>
            <a:r>
              <a:rPr lang="sk-SK" i="1" dirty="0" err="1"/>
              <a:t>činžáku</a:t>
            </a:r>
            <a:r>
              <a:rPr lang="sk-SK" i="1" dirty="0"/>
              <a:t> ČSD padlo niekoľko ťažkých </a:t>
            </a:r>
            <a:r>
              <a:rPr lang="sk-SK" i="1" dirty="0" err="1"/>
              <a:t>bomb</a:t>
            </a:r>
            <a:r>
              <a:rPr lang="sk-SK" i="1" dirty="0"/>
              <a:t>. Jedna padla 2 m pred vchod do budovy, ktorá sa zlomila a nevybuchla, budova zasiahnutá nebola, len </a:t>
            </a:r>
            <a:r>
              <a:rPr lang="sk-SK" i="1" dirty="0" err="1"/>
              <a:t>boly</a:t>
            </a:r>
            <a:r>
              <a:rPr lang="sk-SK" i="1" dirty="0"/>
              <a:t> vytlčené okná a rozbité dvere a obitá omietka s budovy. Bombardovanie sa od toho času opakovalo 6 krát za sebou v noci. Dňa 25.II. 1945 bol vyhodený most na trati Krupina – Pliešovce – Sása cez rieku Krupinicu, ďalej most pri Zn. Babiná a most pri strážnom </a:t>
            </a:r>
            <a:r>
              <a:rPr lang="sk-SK" i="1" dirty="0" err="1"/>
              <a:t>domku</a:t>
            </a:r>
            <a:r>
              <a:rPr lang="sk-SK" i="1" dirty="0"/>
              <a:t> </a:t>
            </a:r>
            <a:r>
              <a:rPr lang="sk-SK" i="1" dirty="0" err="1"/>
              <a:t>čís</a:t>
            </a:r>
            <a:r>
              <a:rPr lang="sk-SK" i="1" dirty="0"/>
              <a:t>. 12</a:t>
            </a:r>
            <a:r>
              <a:rPr lang="sk-SK" i="1" dirty="0" smtClean="0"/>
              <a:t>.“</a:t>
            </a:r>
            <a:endParaRPr lang="sk-SK" i="1" dirty="0"/>
          </a:p>
          <a:p>
            <a:pPr>
              <a:defRPr/>
            </a:pPr>
            <a:r>
              <a:rPr lang="sk-SK" altLang="sk-SK" dirty="0"/>
              <a:t>(Pamätná kniha </a:t>
            </a:r>
            <a:r>
              <a:rPr lang="sk-SK" altLang="sk-SK" dirty="0" smtClean="0"/>
              <a:t>ŽST Krupina</a:t>
            </a:r>
            <a:r>
              <a:rPr lang="sk-SK" altLang="sk-SK" dirty="0"/>
              <a:t>, 1945)</a:t>
            </a:r>
          </a:p>
          <a:p>
            <a:pPr>
              <a:defRPr/>
            </a:pPr>
            <a:endParaRPr lang="sk-SK" altLang="sk-SK" dirty="0" smtClean="0"/>
          </a:p>
        </p:txBody>
      </p:sp>
      <p:sp>
        <p:nvSpPr>
          <p:cNvPr id="158724"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ransition spd="slow" advTm="27727"/>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Nadpis 1"/>
          <p:cNvSpPr>
            <a:spLocks noGrp="1"/>
          </p:cNvSpPr>
          <p:nvPr>
            <p:ph type="title"/>
          </p:nvPr>
        </p:nvSpPr>
        <p:spPr/>
        <p:txBody>
          <a:bodyPr/>
          <a:lstStyle/>
          <a:p>
            <a:endParaRPr lang="sk-SK" altLang="sk-SK" smtClean="0"/>
          </a:p>
        </p:txBody>
      </p:sp>
      <p:pic>
        <p:nvPicPr>
          <p:cNvPr id="160771" name="Zástupný objekt pre obsah 1"/>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539750" y="1347788"/>
            <a:ext cx="4119563" cy="2862262"/>
          </a:xfrm>
        </p:spPr>
      </p:pic>
      <p:sp>
        <p:nvSpPr>
          <p:cNvPr id="160772"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160773" name="Obrázok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97463" y="19050"/>
            <a:ext cx="3068637" cy="431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7727"/>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Nadpis 1"/>
          <p:cNvSpPr>
            <a:spLocks noGrp="1"/>
          </p:cNvSpPr>
          <p:nvPr>
            <p:ph type="title"/>
          </p:nvPr>
        </p:nvSpPr>
        <p:spPr/>
        <p:txBody>
          <a:bodyPr/>
          <a:lstStyle/>
          <a:p>
            <a:r>
              <a:rPr lang="sk-SK" altLang="sk-SK" smtClean="0"/>
              <a:t>Obnova po 2 svetovej vojne</a:t>
            </a:r>
          </a:p>
        </p:txBody>
      </p:sp>
      <p:sp>
        <p:nvSpPr>
          <p:cNvPr id="162819" name="Zástupný objekt pre obsah 2"/>
          <p:cNvSpPr>
            <a:spLocks noGrp="1"/>
          </p:cNvSpPr>
          <p:nvPr>
            <p:ph idx="1"/>
          </p:nvPr>
        </p:nvSpPr>
        <p:spPr>
          <a:xfrm>
            <a:off x="468313" y="1577975"/>
            <a:ext cx="8229600" cy="2862263"/>
          </a:xfrm>
        </p:spPr>
        <p:txBody>
          <a:bodyPr>
            <a:normAutofit lnSpcReduction="10000"/>
          </a:bodyPr>
          <a:lstStyle/>
          <a:p>
            <a:pPr>
              <a:defRPr/>
            </a:pPr>
            <a:r>
              <a:rPr lang="sk-SK" altLang="sk-SK" i="1" dirty="0" smtClean="0"/>
              <a:t>„Dňa 3.III. 1945 o 5. hod. 20 min. </a:t>
            </a:r>
            <a:r>
              <a:rPr lang="sk-SK" altLang="sk-SK" i="1" dirty="0" err="1" smtClean="0"/>
              <a:t>došly</a:t>
            </a:r>
            <a:r>
              <a:rPr lang="sk-SK" altLang="sk-SK" i="1" dirty="0" smtClean="0"/>
              <a:t> do Krupiny prvé jednotky Č.A. Hneď dňom 4.III. 1945 sa </a:t>
            </a:r>
            <a:r>
              <a:rPr lang="sk-SK" altLang="sk-SK" i="1" dirty="0" err="1" smtClean="0"/>
              <a:t>započalo</a:t>
            </a:r>
            <a:r>
              <a:rPr lang="sk-SK" altLang="sk-SK" i="1" dirty="0" smtClean="0"/>
              <a:t> s rekonštrukciou rozoranej trate a oprava výhybiek a koľají a zničených mostov. Opravu zmienenej železničnej trate previedli občania mesta Krupiny a okolitých dedín asi 2.000 ľudí za dozoru </a:t>
            </a:r>
            <a:r>
              <a:rPr lang="sk-SK" altLang="sk-SK" i="1" dirty="0" err="1" smtClean="0"/>
              <a:t>železnič</a:t>
            </a:r>
            <a:r>
              <a:rPr lang="sk-SK" altLang="sk-SK" i="1" dirty="0" smtClean="0"/>
              <a:t>. zamestnancov a vojakov Č.A. Tento čas to vypadalo na úseku trate Devičie – Krupina ako v </a:t>
            </a:r>
            <a:r>
              <a:rPr lang="sk-SK" altLang="sk-SK" i="1" dirty="0" err="1" smtClean="0"/>
              <a:t>mraveništi</a:t>
            </a:r>
            <a:r>
              <a:rPr lang="sk-SK" altLang="sk-SK" i="1" dirty="0" smtClean="0"/>
              <a:t>, plno ľudí a každý pracoval. Súčasne sa </a:t>
            </a:r>
            <a:r>
              <a:rPr lang="sk-SK" altLang="sk-SK" i="1" dirty="0" err="1" smtClean="0"/>
              <a:t>započalo</a:t>
            </a:r>
            <a:r>
              <a:rPr lang="sk-SK" altLang="sk-SK" i="1" dirty="0" smtClean="0"/>
              <a:t> s opravou vodovodného potrubia k žeriavom na vodu pre rušne. Bola zrekvirovaná </a:t>
            </a:r>
            <a:r>
              <a:rPr lang="sk-SK" altLang="sk-SK" i="1" dirty="0" err="1" smtClean="0"/>
              <a:t>lokomopíla</a:t>
            </a:r>
            <a:r>
              <a:rPr lang="sk-SK" altLang="sk-SK" i="1" dirty="0" smtClean="0"/>
              <a:t> parnej píly „Drevopriemysel“ Krupina, čím boli nahradené stroje vodárne. Dňa 4.  a 5. III. 1945 sa </a:t>
            </a:r>
            <a:r>
              <a:rPr lang="sk-SK" altLang="sk-SK" i="1" dirty="0" err="1" smtClean="0"/>
              <a:t>soskupili</a:t>
            </a:r>
            <a:r>
              <a:rPr lang="sk-SK" altLang="sk-SK" i="1" dirty="0" smtClean="0"/>
              <a:t> železniční zamestnanci na stanici Krupina, všetci vlastní v počte 11 zamestnancov evakuovaných od iných služobných miest a tiež 11 a 34 zamestnancov od T.S.S. </a:t>
            </a:r>
            <a:r>
              <a:rPr lang="sk-SK" altLang="sk-SK" i="1" dirty="0" err="1" smtClean="0"/>
              <a:t>tratm</a:t>
            </a:r>
            <a:r>
              <a:rPr lang="sk-SK" altLang="sk-SK" i="1" dirty="0" smtClean="0"/>
              <a:t>. úsek Krupina“</a:t>
            </a:r>
          </a:p>
          <a:p>
            <a:pPr>
              <a:defRPr/>
            </a:pPr>
            <a:r>
              <a:rPr lang="sk-SK" altLang="sk-SK" dirty="0"/>
              <a:t>(Pamätná kniha </a:t>
            </a:r>
            <a:r>
              <a:rPr lang="sk-SK" altLang="sk-SK" dirty="0" smtClean="0"/>
              <a:t>ŽST Krupina</a:t>
            </a:r>
            <a:r>
              <a:rPr lang="sk-SK" altLang="sk-SK" dirty="0"/>
              <a:t>, 1945)</a:t>
            </a:r>
          </a:p>
          <a:p>
            <a:pPr>
              <a:defRPr/>
            </a:pPr>
            <a:endParaRPr lang="sk-SK" altLang="sk-SK" i="1" dirty="0" smtClean="0"/>
          </a:p>
        </p:txBody>
      </p:sp>
      <p:sp>
        <p:nvSpPr>
          <p:cNvPr id="162820"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ransition spd="slow" advTm="27727"/>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Nadpis 1"/>
          <p:cNvSpPr>
            <a:spLocks noGrp="1"/>
          </p:cNvSpPr>
          <p:nvPr>
            <p:ph type="title"/>
          </p:nvPr>
        </p:nvSpPr>
        <p:spPr/>
        <p:txBody>
          <a:bodyPr/>
          <a:lstStyle/>
          <a:p>
            <a:r>
              <a:rPr lang="sk-SK" altLang="sk-SK" smtClean="0"/>
              <a:t>Obnova po 2. svetovej vojne</a:t>
            </a:r>
          </a:p>
        </p:txBody>
      </p:sp>
      <p:sp>
        <p:nvSpPr>
          <p:cNvPr id="164867" name="Zástupný objekt pre obsah 2"/>
          <p:cNvSpPr>
            <a:spLocks noGrp="1"/>
          </p:cNvSpPr>
          <p:nvPr>
            <p:ph idx="1"/>
          </p:nvPr>
        </p:nvSpPr>
        <p:spPr>
          <a:xfrm>
            <a:off x="468313" y="1577975"/>
            <a:ext cx="8229600" cy="2862263"/>
          </a:xfrm>
        </p:spPr>
        <p:txBody>
          <a:bodyPr/>
          <a:lstStyle/>
          <a:p>
            <a:endParaRPr lang="sk-SK" altLang="sk-SK" smtClean="0"/>
          </a:p>
          <a:p>
            <a:r>
              <a:rPr lang="sk-SK" altLang="sk-SK" i="1" smtClean="0"/>
              <a:t>„Doprava  smerom na Pliešovce –Sása  bola zahájená 15. IV. 1945. Zo zamestnancov žel. stanice Krupina nebol popravený ani zabitý nikto. Dňa 15. IV. 1945 došiel do Krupiny správca stanice Pavel Dananaj, vedenie stanice a služby sme prevzali 10.VI.1945 od Č.A.“</a:t>
            </a:r>
          </a:p>
          <a:p>
            <a:r>
              <a:rPr lang="sk-SK" altLang="sk-SK" smtClean="0"/>
              <a:t>(Pamätná kniha ŽST Krupina, 1945)</a:t>
            </a:r>
          </a:p>
          <a:p>
            <a:endParaRPr lang="sk-SK" altLang="sk-SK" smtClean="0"/>
          </a:p>
        </p:txBody>
      </p:sp>
      <p:sp>
        <p:nvSpPr>
          <p:cNvPr id="164868"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ransition spd="slow" advTm="27727"/>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Nadpis 1"/>
          <p:cNvSpPr>
            <a:spLocks noGrp="1"/>
          </p:cNvSpPr>
          <p:nvPr>
            <p:ph type="title"/>
          </p:nvPr>
        </p:nvSpPr>
        <p:spPr/>
        <p:txBody>
          <a:bodyPr/>
          <a:lstStyle/>
          <a:p>
            <a:r>
              <a:rPr lang="sk-SK" altLang="sk-SK" smtClean="0"/>
              <a:t>Nová staničná budova</a:t>
            </a:r>
          </a:p>
        </p:txBody>
      </p:sp>
      <p:sp>
        <p:nvSpPr>
          <p:cNvPr id="166915" name="Zástupný objekt pre obsah 2"/>
          <p:cNvSpPr>
            <a:spLocks noGrp="1"/>
          </p:cNvSpPr>
          <p:nvPr>
            <p:ph idx="1"/>
          </p:nvPr>
        </p:nvSpPr>
        <p:spPr>
          <a:xfrm>
            <a:off x="468313" y="1577975"/>
            <a:ext cx="8229600" cy="2862263"/>
          </a:xfrm>
        </p:spPr>
        <p:txBody>
          <a:bodyPr/>
          <a:lstStyle/>
          <a:p>
            <a:r>
              <a:rPr lang="sk-SK" altLang="sk-SK" i="1" smtClean="0"/>
              <a:t>„Dňa 18. júna 1947 bola začatá novostavba staničnej budovy, ktorá bola vojnou zničená. Začalo sa s výstavbou miestností pre reštavráciu, čakárne, lampárne a batožiny.“</a:t>
            </a:r>
          </a:p>
          <a:p>
            <a:endParaRPr lang="sk-SK" altLang="sk-SK" i="1" smtClean="0"/>
          </a:p>
          <a:p>
            <a:r>
              <a:rPr lang="sk-SK" altLang="sk-SK" i="1" smtClean="0"/>
              <a:t>15. augusta 1955 bola nová staničná budova odovzdaná</a:t>
            </a:r>
          </a:p>
          <a:p>
            <a:r>
              <a:rPr lang="sk-SK" altLang="sk-SK" i="1" smtClean="0"/>
              <a:t> do prevádzky.</a:t>
            </a:r>
          </a:p>
          <a:p>
            <a:r>
              <a:rPr lang="sk-SK" altLang="sk-SK" smtClean="0"/>
              <a:t>(Pamätná kniha </a:t>
            </a:r>
          </a:p>
          <a:p>
            <a:r>
              <a:rPr lang="sk-SK" altLang="sk-SK" smtClean="0"/>
              <a:t>ŽST Krupina)</a:t>
            </a:r>
          </a:p>
          <a:p>
            <a:endParaRPr lang="sk-SK" altLang="sk-SK" smtClean="0"/>
          </a:p>
        </p:txBody>
      </p:sp>
      <p:sp>
        <p:nvSpPr>
          <p:cNvPr id="166916"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166917" name="Obrázo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3076575"/>
            <a:ext cx="2451100"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6918" name="Obrázok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2139950"/>
            <a:ext cx="2674938"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7727"/>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Nadpis 1"/>
          <p:cNvSpPr>
            <a:spLocks noGrp="1"/>
          </p:cNvSpPr>
          <p:nvPr>
            <p:ph type="title"/>
          </p:nvPr>
        </p:nvSpPr>
        <p:spPr/>
        <p:txBody>
          <a:bodyPr/>
          <a:lstStyle/>
          <a:p>
            <a:r>
              <a:rPr lang="sk-SK" altLang="sk-SK" smtClean="0"/>
              <a:t>Stavebná správa</a:t>
            </a:r>
          </a:p>
        </p:txBody>
      </p:sp>
      <p:sp>
        <p:nvSpPr>
          <p:cNvPr id="19459" name="Zástupný objekt pre obsah 2"/>
          <p:cNvSpPr>
            <a:spLocks noGrp="1"/>
          </p:cNvSpPr>
          <p:nvPr>
            <p:ph idx="1"/>
          </p:nvPr>
        </p:nvSpPr>
        <p:spPr>
          <a:xfrm>
            <a:off x="457200" y="1546225"/>
            <a:ext cx="8229600" cy="2862263"/>
          </a:xfrm>
        </p:spPr>
        <p:txBody>
          <a:bodyPr/>
          <a:lstStyle/>
          <a:p>
            <a:pPr>
              <a:defRPr/>
            </a:pPr>
            <a:r>
              <a:rPr lang="sk-SK" altLang="sk-SK" dirty="0" smtClean="0"/>
              <a:t>Stavba bola rozdelená na 5 úsekov a viedla ju Stavebná správa vo Zvolene.</a:t>
            </a:r>
          </a:p>
          <a:p>
            <a:pPr>
              <a:defRPr/>
            </a:pPr>
            <a:r>
              <a:rPr lang="sk-SK" altLang="sk-SK" dirty="0" smtClean="0"/>
              <a:t>Boli vypísané verejné súťaže :</a:t>
            </a:r>
          </a:p>
          <a:p>
            <a:pPr>
              <a:defRPr/>
            </a:pPr>
            <a:endParaRPr lang="sk-SK" altLang="sk-SK" dirty="0" smtClean="0"/>
          </a:p>
          <a:p>
            <a:pPr marL="342900" indent="-342900">
              <a:buFont typeface="Arial" panose="020B0604020202020204" pitchFamily="34" charset="0"/>
              <a:buAutoNum type="arabicPeriod"/>
              <a:defRPr/>
            </a:pPr>
            <a:r>
              <a:rPr lang="sk-SK" altLang="sk-SK" dirty="0" smtClean="0"/>
              <a:t>27. septembra 1922 pre 1., 2. a 5 úsek – zadaná 19.12.1922</a:t>
            </a:r>
          </a:p>
          <a:p>
            <a:pPr marL="342900" indent="-342900">
              <a:buFont typeface="Arial" panose="020B0604020202020204" pitchFamily="34" charset="0"/>
              <a:buAutoNum type="arabicPeriod"/>
              <a:defRPr/>
            </a:pPr>
            <a:r>
              <a:rPr lang="sk-SK" altLang="sk-SK" dirty="0" smtClean="0"/>
              <a:t>február, 1923 pre 3. a 4. úsek – zadaná 25.5. 1923</a:t>
            </a:r>
          </a:p>
          <a:p>
            <a:pPr>
              <a:defRPr/>
            </a:pPr>
            <a:r>
              <a:rPr lang="sk-SK" dirty="0"/>
              <a:t>Úseky boli rozdelené približne rovnako, v približnej dĺžke 7 km</a:t>
            </a:r>
            <a:r>
              <a:rPr lang="sk-SK" dirty="0" smtClean="0"/>
              <a:t>.</a:t>
            </a:r>
          </a:p>
          <a:p>
            <a:pPr>
              <a:defRPr/>
            </a:pPr>
            <a:endParaRPr lang="sk-SK" altLang="sk-SK" dirty="0" smtClean="0"/>
          </a:p>
          <a:p>
            <a:pPr marL="342900" indent="-342900">
              <a:buFont typeface="+mj-lt"/>
              <a:buAutoNum type="arabicPeriod" startAt="3"/>
              <a:defRPr/>
            </a:pPr>
            <a:r>
              <a:rPr lang="sk-SK" altLang="sk-SK" dirty="0" smtClean="0"/>
              <a:t>máj, 1923 pre pozemné stavby</a:t>
            </a:r>
          </a:p>
        </p:txBody>
      </p:sp>
      <p:sp>
        <p:nvSpPr>
          <p:cNvPr id="21508"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transition spd="slow" advTm="18727"/>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Nadpis 1"/>
          <p:cNvSpPr>
            <a:spLocks noGrp="1"/>
          </p:cNvSpPr>
          <p:nvPr>
            <p:ph type="title"/>
          </p:nvPr>
        </p:nvSpPr>
        <p:spPr/>
        <p:txBody>
          <a:bodyPr/>
          <a:lstStyle/>
          <a:p>
            <a:endParaRPr lang="sk-SK" altLang="sk-SK" smtClean="0"/>
          </a:p>
        </p:txBody>
      </p:sp>
      <p:sp>
        <p:nvSpPr>
          <p:cNvPr id="168963" name="Zástupný objekt pre text 3"/>
          <p:cNvSpPr>
            <a:spLocks noGrp="1"/>
          </p:cNvSpPr>
          <p:nvPr>
            <p:ph type="body" sz="quarter" idx="11"/>
          </p:nvPr>
        </p:nvSpPr>
        <p:spPr>
          <a:xfrm>
            <a:off x="468313" y="1112838"/>
            <a:ext cx="8207375" cy="379412"/>
          </a:xfrm>
        </p:spPr>
        <p:txBody>
          <a:bodyPr/>
          <a:lstStyle/>
          <a:p>
            <a:endParaRPr lang="sk-SK" altLang="sk-SK" smtClean="0"/>
          </a:p>
        </p:txBody>
      </p:sp>
      <p:pic>
        <p:nvPicPr>
          <p:cNvPr id="168964" name="Obrázo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25938" y="1250950"/>
            <a:ext cx="4514850" cy="326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8965" name="Zástupný objekt pre obsah 6"/>
          <p:cNvPicPr>
            <a:picLocks noGrp="1" noChangeAspect="1"/>
          </p:cNvPicPr>
          <p:nvPr>
            <p:ph idx="1"/>
          </p:nvPr>
        </p:nvPicPr>
        <p:blipFill>
          <a:blip r:embed="rId4">
            <a:extLst>
              <a:ext uri="{28A0092B-C50C-407E-A947-70E740481C1C}">
                <a14:useLocalDpi xmlns:a14="http://schemas.microsoft.com/office/drawing/2010/main" val="0"/>
              </a:ext>
            </a:extLst>
          </a:blip>
          <a:srcRect/>
          <a:stretch>
            <a:fillRect/>
          </a:stretch>
        </p:blipFill>
        <p:spPr>
          <a:xfrm>
            <a:off x="319088" y="657225"/>
            <a:ext cx="3994150" cy="2862263"/>
          </a:xfrm>
        </p:spPr>
      </p:pic>
    </p:spTree>
  </p:cSld>
  <p:clrMapOvr>
    <a:masterClrMapping/>
  </p:clrMapOvr>
  <p:transition spd="slow" advTm="27727"/>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Nadpis 1"/>
          <p:cNvSpPr>
            <a:spLocks noGrp="1"/>
          </p:cNvSpPr>
          <p:nvPr>
            <p:ph type="title"/>
          </p:nvPr>
        </p:nvSpPr>
        <p:spPr/>
        <p:txBody>
          <a:bodyPr/>
          <a:lstStyle/>
          <a:p>
            <a:r>
              <a:rPr lang="sk-SK" altLang="sk-SK" smtClean="0"/>
              <a:t>Zoznam použitej literatúry</a:t>
            </a:r>
          </a:p>
        </p:txBody>
      </p:sp>
      <p:sp>
        <p:nvSpPr>
          <p:cNvPr id="3" name="Zástupný objekt pre obsah 2"/>
          <p:cNvSpPr>
            <a:spLocks noGrp="1"/>
          </p:cNvSpPr>
          <p:nvPr>
            <p:ph idx="1"/>
          </p:nvPr>
        </p:nvSpPr>
        <p:spPr>
          <a:xfrm>
            <a:off x="446088" y="1492250"/>
            <a:ext cx="8229600" cy="2862263"/>
          </a:xfrm>
        </p:spPr>
        <p:txBody>
          <a:bodyPr>
            <a:normAutofit lnSpcReduction="10000"/>
          </a:bodyPr>
          <a:lstStyle/>
          <a:p>
            <a:pPr>
              <a:defRPr/>
            </a:pPr>
            <a:r>
              <a:rPr lang="sk-SK" sz="1900" dirty="0"/>
              <a:t>Pamätné knihy železničných </a:t>
            </a:r>
            <a:r>
              <a:rPr lang="sk-SK" sz="1900" dirty="0" smtClean="0"/>
              <a:t>staníc. </a:t>
            </a:r>
            <a:endParaRPr lang="sk-SK" sz="1900" dirty="0"/>
          </a:p>
          <a:p>
            <a:pPr>
              <a:defRPr/>
            </a:pPr>
            <a:r>
              <a:rPr lang="sk-SK" sz="1900" dirty="0"/>
              <a:t>Dráha Zvolen = Krupina [brožúra]. - Praha, 1925. - 23 s. </a:t>
            </a:r>
            <a:endParaRPr lang="sk-SK" sz="1900" dirty="0" smtClean="0"/>
          </a:p>
          <a:p>
            <a:pPr>
              <a:defRPr/>
            </a:pPr>
            <a:r>
              <a:rPr lang="sk-SK" sz="1900" dirty="0" smtClean="0"/>
              <a:t>KOŽUCH</a:t>
            </a:r>
            <a:r>
              <a:rPr lang="sk-SK" sz="1900" dirty="0"/>
              <a:t>, M. Sprievodca k mimoriadnej jazde historického vlaku na trati Zvolen os. St. – Krupina - Šahy : Vlaky.net, </a:t>
            </a:r>
            <a:r>
              <a:rPr lang="sk-SK" sz="1900" dirty="0" smtClean="0"/>
              <a:t>2012.</a:t>
            </a:r>
            <a:endParaRPr lang="sk-SK" sz="1900" dirty="0"/>
          </a:p>
          <a:p>
            <a:pPr>
              <a:defRPr/>
            </a:pPr>
            <a:r>
              <a:rPr lang="sk-SK" sz="1900" dirty="0"/>
              <a:t>KMEŤ, L. Železničná stanica Zvolen 1871 – 1959 od vzniku do otvorenia osobnej stanice. 1. vyd. – Zvolen : EM </a:t>
            </a:r>
            <a:r>
              <a:rPr lang="sk-SK" sz="1900" dirty="0" err="1"/>
              <a:t>Desing</a:t>
            </a:r>
            <a:r>
              <a:rPr lang="sk-SK" sz="1900" dirty="0"/>
              <a:t> pre OZŽ, 2006. -212 s. – ISBN 80-969577-2-4. </a:t>
            </a:r>
          </a:p>
          <a:p>
            <a:pPr>
              <a:defRPr/>
            </a:pPr>
            <a:r>
              <a:rPr lang="sk-SK" sz="1900" dirty="0" err="1"/>
              <a:t>Úředný</a:t>
            </a:r>
            <a:r>
              <a:rPr lang="sk-SK" sz="1900" dirty="0"/>
              <a:t> </a:t>
            </a:r>
            <a:r>
              <a:rPr lang="sk-SK" sz="1900" dirty="0" err="1"/>
              <a:t>věstník</a:t>
            </a:r>
            <a:r>
              <a:rPr lang="sk-SK" sz="1900" dirty="0"/>
              <a:t> ministerstva </a:t>
            </a:r>
            <a:r>
              <a:rPr lang="sk-SK" sz="1900" dirty="0" err="1"/>
              <a:t>železnic</a:t>
            </a:r>
            <a:r>
              <a:rPr lang="sk-SK" sz="1900" dirty="0"/>
              <a:t> republiky československé, </a:t>
            </a:r>
            <a:r>
              <a:rPr lang="sk-SK" sz="1900" dirty="0" smtClean="0"/>
              <a:t>1923.</a:t>
            </a:r>
            <a:endParaRPr lang="sk-SK" sz="1900" dirty="0"/>
          </a:p>
          <a:p>
            <a:pPr>
              <a:defRPr/>
            </a:pPr>
            <a:r>
              <a:rPr lang="sk-SK" sz="1900" dirty="0" err="1"/>
              <a:t>Úředný</a:t>
            </a:r>
            <a:r>
              <a:rPr lang="sk-SK" sz="1900" dirty="0"/>
              <a:t> </a:t>
            </a:r>
            <a:r>
              <a:rPr lang="sk-SK" sz="1900" dirty="0" err="1"/>
              <a:t>věstník</a:t>
            </a:r>
            <a:r>
              <a:rPr lang="sk-SK" sz="1900" dirty="0"/>
              <a:t> ministerstva </a:t>
            </a:r>
            <a:r>
              <a:rPr lang="sk-SK" sz="1900" dirty="0" err="1"/>
              <a:t>železnic</a:t>
            </a:r>
            <a:r>
              <a:rPr lang="sk-SK" sz="1900" dirty="0"/>
              <a:t> republiky československé, </a:t>
            </a:r>
            <a:r>
              <a:rPr lang="sk-SK" sz="1900" dirty="0" smtClean="0"/>
              <a:t>1925.</a:t>
            </a:r>
            <a:endParaRPr lang="sk-SK" sz="1900" dirty="0"/>
          </a:p>
          <a:p>
            <a:pPr>
              <a:defRPr/>
            </a:pPr>
            <a:r>
              <a:rPr lang="sk-SK" sz="1900" dirty="0"/>
              <a:t>Z výstavby Trate Zvolen – Krupiny, 1925. – Zbierka </a:t>
            </a:r>
            <a:r>
              <a:rPr lang="sk-SK" sz="1900" dirty="0" smtClean="0"/>
              <a:t>fotografií.</a:t>
            </a:r>
            <a:endParaRPr lang="sk-SK" sz="1900" dirty="0"/>
          </a:p>
          <a:p>
            <a:pPr>
              <a:defRPr/>
            </a:pPr>
            <a:endParaRPr lang="sk-SK" dirty="0"/>
          </a:p>
        </p:txBody>
      </p:sp>
      <p:sp>
        <p:nvSpPr>
          <p:cNvPr id="171012" name="Zástupný objekt pre text 3"/>
          <p:cNvSpPr>
            <a:spLocks noGrp="1"/>
          </p:cNvSpPr>
          <p:nvPr>
            <p:ph type="body" sz="quarter" idx="11"/>
          </p:nvPr>
        </p:nvSpPr>
        <p:spPr>
          <a:xfrm>
            <a:off x="468313" y="1112838"/>
            <a:ext cx="8207375" cy="379412"/>
          </a:xfrm>
        </p:spPr>
        <p:txBody>
          <a:bodyPr/>
          <a:lstStyle/>
          <a:p>
            <a:endParaRPr lang="sk-SK" altLang="sk-SK" smtClean="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Nadpis 1"/>
          <p:cNvSpPr>
            <a:spLocks noGrp="1"/>
          </p:cNvSpPr>
          <p:nvPr>
            <p:ph type="ctrTitle"/>
          </p:nvPr>
        </p:nvSpPr>
        <p:spPr>
          <a:xfrm>
            <a:off x="3563938" y="1409700"/>
            <a:ext cx="4968875" cy="1533525"/>
          </a:xfrm>
        </p:spPr>
        <p:txBody>
          <a:bodyPr>
            <a:normAutofit fontScale="90000"/>
          </a:bodyPr>
          <a:lstStyle/>
          <a:p>
            <a:pPr eaLnBrk="1" hangingPunct="1">
              <a:defRPr/>
            </a:pPr>
            <a:r>
              <a:rPr lang="sk-SK" altLang="sk-SK" dirty="0" smtClean="0"/>
              <a:t>Ďakujem za pozornosť.</a:t>
            </a:r>
          </a:p>
        </p:txBody>
      </p:sp>
      <p:pic>
        <p:nvPicPr>
          <p:cNvPr id="173059" name="Obrázok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5650" y="1411288"/>
            <a:ext cx="1655763"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Nadpis 1"/>
          <p:cNvSpPr>
            <a:spLocks noGrp="1"/>
          </p:cNvSpPr>
          <p:nvPr>
            <p:ph type="title"/>
          </p:nvPr>
        </p:nvSpPr>
        <p:spPr/>
        <p:txBody>
          <a:bodyPr/>
          <a:lstStyle/>
          <a:p>
            <a:r>
              <a:rPr lang="sk-SK" altLang="sk-SK" smtClean="0"/>
              <a:t>Stavebné úseky</a:t>
            </a:r>
          </a:p>
        </p:txBody>
      </p:sp>
      <p:sp>
        <p:nvSpPr>
          <p:cNvPr id="26627" name="Zástupný objekt pre obsah 2"/>
          <p:cNvSpPr>
            <a:spLocks noGrp="1"/>
          </p:cNvSpPr>
          <p:nvPr>
            <p:ph idx="1"/>
          </p:nvPr>
        </p:nvSpPr>
        <p:spPr>
          <a:xfrm>
            <a:off x="457200" y="1546225"/>
            <a:ext cx="8229600" cy="2862263"/>
          </a:xfrm>
        </p:spPr>
        <p:txBody>
          <a:bodyPr>
            <a:normAutofit fontScale="92500" lnSpcReduction="10000"/>
          </a:bodyPr>
          <a:lstStyle/>
          <a:p>
            <a:pPr marL="342900" indent="-342900">
              <a:buFont typeface="+mj-lt"/>
              <a:buAutoNum type="arabicPeriod"/>
              <a:defRPr/>
            </a:pPr>
            <a:endParaRPr lang="sk-SK" dirty="0" smtClean="0"/>
          </a:p>
          <a:p>
            <a:pPr>
              <a:defRPr/>
            </a:pPr>
            <a:r>
              <a:rPr lang="sk-SK" dirty="0" smtClean="0"/>
              <a:t>1</a:t>
            </a:r>
            <a:r>
              <a:rPr lang="sk-SK" dirty="0"/>
              <a:t>. úsek - Zvolenský  - v km 0,5 -7,0, firma Ing. Vladimír Vlček, </a:t>
            </a:r>
            <a:r>
              <a:rPr lang="sk-SK" dirty="0" err="1"/>
              <a:t>podnikatelství</a:t>
            </a:r>
            <a:r>
              <a:rPr lang="sk-SK" dirty="0"/>
              <a:t> </a:t>
            </a:r>
            <a:r>
              <a:rPr lang="sk-SK" dirty="0" err="1"/>
              <a:t>staveb</a:t>
            </a:r>
            <a:r>
              <a:rPr lang="sk-SK" dirty="0"/>
              <a:t>, Praha II - Lucerna</a:t>
            </a:r>
          </a:p>
          <a:p>
            <a:pPr>
              <a:defRPr/>
            </a:pPr>
            <a:r>
              <a:rPr lang="sk-SK" dirty="0"/>
              <a:t>2. úsek - </a:t>
            </a:r>
            <a:r>
              <a:rPr lang="sk-SK" dirty="0" err="1"/>
              <a:t>Dobronivský</a:t>
            </a:r>
            <a:r>
              <a:rPr lang="sk-SK" dirty="0"/>
              <a:t> – v km 7,0 – 14,05, firma Ing. </a:t>
            </a:r>
            <a:r>
              <a:rPr lang="sk-SK" dirty="0" err="1"/>
              <a:t>Rosenberg</a:t>
            </a:r>
            <a:r>
              <a:rPr lang="sk-SK" dirty="0"/>
              <a:t> a Ing. </a:t>
            </a:r>
            <a:r>
              <a:rPr lang="sk-SK" dirty="0" err="1"/>
              <a:t>Hradecký</a:t>
            </a:r>
            <a:r>
              <a:rPr lang="sk-SK" dirty="0"/>
              <a:t>, </a:t>
            </a:r>
            <a:r>
              <a:rPr lang="sk-SK" dirty="0" err="1"/>
              <a:t>podnikatelství</a:t>
            </a:r>
            <a:r>
              <a:rPr lang="sk-SK" dirty="0"/>
              <a:t> </a:t>
            </a:r>
            <a:r>
              <a:rPr lang="sk-SK" dirty="0" err="1"/>
              <a:t>staveb</a:t>
            </a:r>
            <a:r>
              <a:rPr lang="sk-SK" dirty="0"/>
              <a:t> v Brne</a:t>
            </a:r>
          </a:p>
          <a:p>
            <a:pPr>
              <a:defRPr/>
            </a:pPr>
            <a:r>
              <a:rPr lang="sk-SK" dirty="0"/>
              <a:t>3. úsek – </a:t>
            </a:r>
            <a:r>
              <a:rPr lang="sk-SK" dirty="0" err="1"/>
              <a:t>Sásky</a:t>
            </a:r>
            <a:r>
              <a:rPr lang="sk-SK" dirty="0"/>
              <a:t> – v km 14,5 – 21,9, firma Ing. Bohumil </a:t>
            </a:r>
            <a:r>
              <a:rPr lang="sk-SK" dirty="0" err="1"/>
              <a:t>Hollmann</a:t>
            </a:r>
            <a:r>
              <a:rPr lang="sk-SK" dirty="0"/>
              <a:t> a Ing. </a:t>
            </a:r>
            <a:r>
              <a:rPr lang="sk-SK" dirty="0" err="1"/>
              <a:t>Bedřich</a:t>
            </a:r>
            <a:r>
              <a:rPr lang="sk-SK" dirty="0"/>
              <a:t> </a:t>
            </a:r>
            <a:r>
              <a:rPr lang="sk-SK" dirty="0" err="1"/>
              <a:t>Babuška</a:t>
            </a:r>
            <a:r>
              <a:rPr lang="sk-SK" dirty="0"/>
              <a:t>, </a:t>
            </a:r>
            <a:r>
              <a:rPr lang="sk-SK" dirty="0" err="1"/>
              <a:t>podnikatelství</a:t>
            </a:r>
            <a:r>
              <a:rPr lang="sk-SK" dirty="0"/>
              <a:t> </a:t>
            </a:r>
            <a:r>
              <a:rPr lang="sk-SK" dirty="0" err="1"/>
              <a:t>staveb</a:t>
            </a:r>
            <a:r>
              <a:rPr lang="sk-SK" dirty="0"/>
              <a:t> Praha</a:t>
            </a:r>
          </a:p>
          <a:p>
            <a:pPr>
              <a:defRPr/>
            </a:pPr>
            <a:r>
              <a:rPr lang="sk-SK" dirty="0"/>
              <a:t>4. úsek - </a:t>
            </a:r>
            <a:r>
              <a:rPr lang="sk-SK" dirty="0" err="1"/>
              <a:t>Babinský</a:t>
            </a:r>
            <a:r>
              <a:rPr lang="sk-SK" dirty="0"/>
              <a:t> –  v km 21,9 – 28,94, </a:t>
            </a:r>
            <a:r>
              <a:rPr lang="sk-SK" dirty="0" err="1"/>
              <a:t>Bratři</a:t>
            </a:r>
            <a:r>
              <a:rPr lang="sk-SK" dirty="0"/>
              <a:t> </a:t>
            </a:r>
            <a:r>
              <a:rPr lang="sk-SK" dirty="0" err="1"/>
              <a:t>Redlichové</a:t>
            </a:r>
            <a:r>
              <a:rPr lang="sk-SK" dirty="0"/>
              <a:t>, </a:t>
            </a:r>
            <a:r>
              <a:rPr lang="sk-SK" dirty="0" err="1"/>
              <a:t>podnikatelství</a:t>
            </a:r>
            <a:r>
              <a:rPr lang="sk-SK" dirty="0"/>
              <a:t> </a:t>
            </a:r>
            <a:r>
              <a:rPr lang="sk-SK" dirty="0" err="1"/>
              <a:t>staveb</a:t>
            </a:r>
            <a:r>
              <a:rPr lang="sk-SK" dirty="0"/>
              <a:t> v Brne</a:t>
            </a:r>
          </a:p>
          <a:p>
            <a:pPr>
              <a:defRPr/>
            </a:pPr>
            <a:r>
              <a:rPr lang="sk-SK" dirty="0"/>
              <a:t>5. úsek – Krupinský – km 28,94 – 35,7, firma Ing. </a:t>
            </a:r>
            <a:r>
              <a:rPr lang="sk-SK" dirty="0" err="1"/>
              <a:t>V.J.Vojáček</a:t>
            </a:r>
            <a:r>
              <a:rPr lang="sk-SK" dirty="0"/>
              <a:t>, </a:t>
            </a:r>
            <a:r>
              <a:rPr lang="sk-SK" dirty="0" err="1"/>
              <a:t>podnikatelství</a:t>
            </a:r>
            <a:r>
              <a:rPr lang="sk-SK" dirty="0"/>
              <a:t> </a:t>
            </a:r>
            <a:r>
              <a:rPr lang="sk-SK" dirty="0" err="1"/>
              <a:t>staveb</a:t>
            </a:r>
            <a:r>
              <a:rPr lang="sk-SK" dirty="0"/>
              <a:t> v Sliezskej </a:t>
            </a:r>
            <a:r>
              <a:rPr lang="sk-SK" dirty="0" smtClean="0"/>
              <a:t>Ostrave,  </a:t>
            </a:r>
            <a:r>
              <a:rPr lang="sk-SK" dirty="0"/>
              <a:t>a Ing. B. Prášil v </a:t>
            </a:r>
            <a:r>
              <a:rPr lang="sk-SK" dirty="0" err="1" smtClean="0"/>
              <a:t>Přívoze</a:t>
            </a:r>
            <a:endParaRPr lang="sk-SK" dirty="0"/>
          </a:p>
          <a:p>
            <a:pPr>
              <a:defRPr/>
            </a:pPr>
            <a:endParaRPr lang="sk-SK" altLang="sk-SK" dirty="0" smtClean="0"/>
          </a:p>
        </p:txBody>
      </p:sp>
      <p:sp>
        <p:nvSpPr>
          <p:cNvPr id="23556" name="Zástupný objekt pre text 3"/>
          <p:cNvSpPr>
            <a:spLocks noGrp="1"/>
          </p:cNvSpPr>
          <p:nvPr>
            <p:ph type="body" sz="quarter" idx="11"/>
          </p:nvPr>
        </p:nvSpPr>
        <p:spPr>
          <a:xfrm>
            <a:off x="468313" y="1112838"/>
            <a:ext cx="8207375" cy="379412"/>
          </a:xfrm>
        </p:spPr>
        <p:txBody>
          <a:bodyPr/>
          <a:lstStyle/>
          <a:p>
            <a:r>
              <a:rPr lang="sk-SK" altLang="sk-SK" smtClean="0"/>
              <a:t>Celá stavba bola rozdelená na päť úsekov</a:t>
            </a:r>
          </a:p>
        </p:txBody>
      </p:sp>
    </p:spTree>
  </p:cSld>
  <p:clrMapOvr>
    <a:masterClrMapping/>
  </p:clrMapOvr>
  <p:transition spd="slow" advTm="49055"/>
  <p:timing>
    <p:tnLst>
      <p:par>
        <p:cTn id="1" dur="indefinite" restart="never" nodeType="tmRoot"/>
      </p:par>
    </p:tnLst>
  </p:timing>
</p:sld>
</file>

<file path=ppt/theme/theme1.xml><?xml version="1.0" encoding="utf-8"?>
<a:theme xmlns:a="http://schemas.openxmlformats.org/drawingml/2006/main" name="Šablóna ŽSR 16-9">
  <a:themeElements>
    <a:clrScheme name="Prezentácia ŽSR">
      <a:dk1>
        <a:srgbClr val="1B1748"/>
      </a:dk1>
      <a:lt1>
        <a:sysClr val="window" lastClr="FFFFFF"/>
      </a:lt1>
      <a:dk2>
        <a:srgbClr val="1C5174"/>
      </a:dk2>
      <a:lt2>
        <a:srgbClr val="FFFFFF"/>
      </a:lt2>
      <a:accent1>
        <a:srgbClr val="3F8BC7"/>
      </a:accent1>
      <a:accent2>
        <a:srgbClr val="EE2958"/>
      </a:accent2>
      <a:accent3>
        <a:srgbClr val="E8D72D"/>
      </a:accent3>
      <a:accent4>
        <a:srgbClr val="A41D40"/>
      </a:accent4>
      <a:accent5>
        <a:srgbClr val="AEA334"/>
      </a:accent5>
      <a:accent6>
        <a:srgbClr val="1F94D2"/>
      </a:accent6>
      <a:hlink>
        <a:srgbClr val="548DD4"/>
      </a:hlink>
      <a:folHlink>
        <a:srgbClr val="A5A5A5"/>
      </a:folHlink>
    </a:clrScheme>
    <a:fontScheme name="ŽSR">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8C79CA26F19FA649B345B1264C09144F" ma:contentTypeVersion="4" ma:contentTypeDescription="Umožňuje vytvoriť nový dokument." ma:contentTypeScope="" ma:versionID="ff2002bdb234c2320db25ddc1ad83c6c">
  <xsd:schema xmlns:xsd="http://www.w3.org/2001/XMLSchema" xmlns:xs="http://www.w3.org/2001/XMLSchema" xmlns:p="http://schemas.microsoft.com/office/2006/metadata/properties" xmlns:ns2="0f936367-113f-4181-a321-942deb31cac1" targetNamespace="http://schemas.microsoft.com/office/2006/metadata/properties" ma:root="true" ma:fieldsID="481ea6795e347526ecbe998914a8bf0f" ns2:_="">
    <xsd:import namespace="0f936367-113f-4181-a321-942deb31cac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936367-113f-4181-a321-942deb31cac1" elementFormDefault="qualified">
    <xsd:import namespace="http://schemas.microsoft.com/office/2006/documentManagement/types"/>
    <xsd:import namespace="http://schemas.microsoft.com/office/infopath/2007/PartnerControls"/>
    <xsd:element name="SharedWithUsers" ma:index="8" nillable="true" ma:displayName="Zdieľa sa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LongProperties xmlns="http://schemas.microsoft.com/office/2006/metadata/longPropertie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911506-14AA-4CB4-82A9-E5CED4EE003B}">
  <ds:schemaRefs>
    <ds:schemaRef ds:uri="http://schemas.microsoft.com/sharepoint/v3/contenttype/forms"/>
  </ds:schemaRefs>
</ds:datastoreItem>
</file>

<file path=customXml/itemProps2.xml><?xml version="1.0" encoding="utf-8"?>
<ds:datastoreItem xmlns:ds="http://schemas.openxmlformats.org/officeDocument/2006/customXml" ds:itemID="{1BFF0C2B-5B13-4F93-AA05-423D1D6D64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936367-113f-4181-a321-942deb31cac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106233-2E38-4175-B3D9-4693CCBA4A15}">
  <ds:schemaRefs>
    <ds:schemaRef ds:uri="http://schemas.microsoft.com/office/2006/metadata/longProperties"/>
  </ds:schemaRefs>
</ds:datastoreItem>
</file>

<file path=customXml/itemProps4.xml><?xml version="1.0" encoding="utf-8"?>
<ds:datastoreItem xmlns:ds="http://schemas.openxmlformats.org/officeDocument/2006/customXml" ds:itemID="{DBFC1527-2096-4295-A0D6-95E86ACC4580}">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0f936367-113f-4181-a321-942deb31cac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Šablóna ŽSR 16-9</Template>
  <TotalTime>13464</TotalTime>
  <Words>9659</Words>
  <Application>Microsoft Office PowerPoint</Application>
  <PresentationFormat>Prezentácia na obrazovke (16:9)</PresentationFormat>
  <Paragraphs>666</Paragraphs>
  <Slides>82</Slides>
  <Notes>82</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82</vt:i4>
      </vt:variant>
    </vt:vector>
  </HeadingPairs>
  <TitlesOfParts>
    <vt:vector size="86" baseType="lpstr">
      <vt:lpstr>Calibri</vt:lpstr>
      <vt:lpstr>Arial</vt:lpstr>
      <vt:lpstr>Calibri Light</vt:lpstr>
      <vt:lpstr>Šablóna ŽSR 16-9</vt:lpstr>
      <vt:lpstr>Historické míľniky  na železnici v Krupine výstavba novej trate a jej obnova  </vt:lpstr>
      <vt:lpstr>Tri výročia</vt:lpstr>
      <vt:lpstr>Prezentácia programu PowerPoint</vt:lpstr>
      <vt:lpstr>Premávka Zvolen - Krupina</vt:lpstr>
      <vt:lpstr>Projekt</vt:lpstr>
      <vt:lpstr>Výkup pozemkov </vt:lpstr>
      <vt:lpstr>Stavebná správa</vt:lpstr>
      <vt:lpstr>Stavebná správa</vt:lpstr>
      <vt:lpstr>Stavebné úseky</vt:lpstr>
      <vt:lpstr>Pozemné stavby</vt:lpstr>
      <vt:lpstr>Zahájenie výstavby trate</vt:lpstr>
      <vt:lpstr>Stavba trate</vt:lpstr>
      <vt:lpstr>Stavba trate</vt:lpstr>
      <vt:lpstr>Popis trate</vt:lpstr>
      <vt:lpstr>Popis trate</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Stavby na trati</vt:lpstr>
      <vt:lpstr>Budovy</vt:lpstr>
      <vt:lpstr>Strážne domčeky</vt:lpstr>
      <vt:lpstr>Železničný zvršok</vt:lpstr>
      <vt:lpstr>Dorozumievacie zariadenia</vt:lpstr>
      <vt:lpstr>Vodárenské zariadenia</vt:lpstr>
      <vt:lpstr>Vodárenské zariadenia</vt:lpstr>
      <vt:lpstr>Personálne veci</vt:lpstr>
      <vt:lpstr>Peronálne veci</vt:lpstr>
      <vt:lpstr>Prezentácia programu PowerPoint</vt:lpstr>
      <vt:lpstr>Personálne veci</vt:lpstr>
      <vt:lpstr>Personálne veci</vt:lpstr>
      <vt:lpstr>Personálne veci</vt:lpstr>
      <vt:lpstr>Z výstavby</vt:lpstr>
      <vt:lpstr>Počasie</vt:lpstr>
      <vt:lpstr>Stavebné náklady</vt:lpstr>
      <vt:lpstr>Pred zahájením</vt:lpstr>
      <vt:lpstr>Pred zahájením</vt:lpstr>
      <vt:lpstr>Zahájenie prevádzky</vt:lpstr>
      <vt:lpstr>Zahájenie prevádzky</vt:lpstr>
      <vt:lpstr>Zahájenie prevádzky</vt:lpstr>
      <vt:lpstr>Zahájenie prevádzky</vt:lpstr>
      <vt:lpstr>Zahájenie prevádzky</vt:lpstr>
      <vt:lpstr>Zahájenie prevádzky</vt:lpstr>
      <vt:lpstr>Zahájenie prevádzky</vt:lpstr>
      <vt:lpstr>Zahájenie prevádzky</vt:lpstr>
      <vt:lpstr>Zahájenie prevádzky</vt:lpstr>
      <vt:lpstr>Zahájenie prevádzky</vt:lpstr>
      <vt:lpstr>Zahájenie prevádzky</vt:lpstr>
      <vt:lpstr>Zahájenie prevádzky</vt:lpstr>
      <vt:lpstr>Zahájenie prevádzky</vt:lpstr>
      <vt:lpstr>Zahájenie prevádzky</vt:lpstr>
      <vt:lpstr>Prevádzka</vt:lpstr>
      <vt:lpstr>Prevádzka</vt:lpstr>
      <vt:lpstr>Prevádzka</vt:lpstr>
      <vt:lpstr>Obnova po 2. svetovej vojne</vt:lpstr>
      <vt:lpstr>Obnova po 2. svetovej vojne</vt:lpstr>
      <vt:lpstr>Prezentácia programu PowerPoint</vt:lpstr>
      <vt:lpstr>Obnova po 2. svetovej vojne</vt:lpstr>
      <vt:lpstr>Prezentácia programu PowerPoint</vt:lpstr>
      <vt:lpstr>Obnova po 2 svetovej vojne</vt:lpstr>
      <vt:lpstr>Obnova po 2. svetovej vojne</vt:lpstr>
      <vt:lpstr>Nová staničná budova</vt:lpstr>
      <vt:lpstr>Prezentácia programu PowerPoint</vt:lpstr>
      <vt:lpstr>Zoznam použitej literatúry</vt:lpstr>
      <vt:lpstr>Ďakujem za pozornosť.</vt:lpstr>
    </vt:vector>
  </TitlesOfParts>
  <Company>ŽSR ŽT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06 Archívne dni</dc:title>
  <dc:creator>Bozsaky.David</dc:creator>
  <cp:lastModifiedBy>Krčová Daša</cp:lastModifiedBy>
  <cp:revision>691</cp:revision>
  <cp:lastPrinted>2025-10-20T13:49:25Z</cp:lastPrinted>
  <dcterms:created xsi:type="dcterms:W3CDTF">2019-05-14T12:00:30Z</dcterms:created>
  <dcterms:modified xsi:type="dcterms:W3CDTF">2025-11-05T12:00:32Z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0x0101009745C7E46442204A9F6838CAEEE8D60500A8F20D1557B49F42AD0BFDC1478DE352</vt:lpwstr>
  </property>
  <property fmtid="{D5CDD505-2E9C-101B-9397-08002B2CF9AE}" pid="3" name="PredmetOblast">
    <vt:lpwstr>Public relations</vt:lpwstr>
  </property>
  <property fmtid="{D5CDD505-2E9C-101B-9397-08002B2CF9AE}" pid="4" name="GestorskyUtvar">
    <vt:lpwstr>Odbor komunikácie (GR O140)</vt:lpwstr>
  </property>
  <property fmtid="{D5CDD505-2E9C-101B-9397-08002B2CF9AE}" pid="5" name="display_urn:schemas-microsoft-com:office:office#Editor">
    <vt:lpwstr>Kukla Dalibor</vt:lpwstr>
  </property>
  <property fmtid="{D5CDD505-2E9C-101B-9397-08002B2CF9AE}" pid="6" name="display_urn:schemas-microsoft-com:office:office#Author">
    <vt:lpwstr>Kukla Dalibor</vt:lpwstr>
  </property>
</Properties>
</file>