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3"/>
  </p:notesMasterIdLst>
  <p:sldIdLst>
    <p:sldId id="268" r:id="rId5"/>
    <p:sldId id="269" r:id="rId6"/>
    <p:sldId id="270" r:id="rId7"/>
    <p:sldId id="271" r:id="rId8"/>
    <p:sldId id="273" r:id="rId9"/>
    <p:sldId id="272" r:id="rId10"/>
    <p:sldId id="277" r:id="rId11"/>
    <p:sldId id="274" r:id="rId12"/>
    <p:sldId id="275" r:id="rId13"/>
    <p:sldId id="278" r:id="rId14"/>
    <p:sldId id="286" r:id="rId15"/>
    <p:sldId id="282" r:id="rId16"/>
    <p:sldId id="287" r:id="rId17"/>
    <p:sldId id="285" r:id="rId18"/>
    <p:sldId id="284" r:id="rId19"/>
    <p:sldId id="279" r:id="rId20"/>
    <p:sldId id="283" r:id="rId21"/>
    <p:sldId id="265" r:id="rId22"/>
  </p:sldIdLst>
  <p:sldSz cx="12192000" cy="6858000"/>
  <p:notesSz cx="6799263" cy="99298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748"/>
    <a:srgbClr val="FF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Svetlý štýl 1 - zvýrazneni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32" autoAdjust="0"/>
    <p:restoredTop sz="86830" autoAdjust="0"/>
  </p:normalViewPr>
  <p:slideViewPr>
    <p:cSldViewPr snapToGrid="0">
      <p:cViewPr varScale="1">
        <p:scale>
          <a:sx n="100" d="100"/>
          <a:sy n="100" d="100"/>
        </p:scale>
        <p:origin x="40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9B1A1-A342-4149-8F29-ED0C168E76F6}" type="datetimeFigureOut">
              <a:rPr lang="sk-SK" smtClean="0"/>
              <a:t>12. 10. 2025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0BE48-D347-47FC-BE08-4329963732D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37333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0BE48-D347-47FC-BE08-4329963732D1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92388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súvislosti so zmenou zákona č. 514/2009 Z. z. o doprave na dráhach v znení neskorších predpisov (ďalej len „zákon o doprave na dráhach“) s účinnosťou od 1. januára 2025 a podľa ustanovenia § 11 ods. 5 zákona o doprave na dráhach, by sme Vás chceli upozorniť na povinnosť týkajúcu sa upravenej požiadavky poistenia, ktorou sa zavádza minimálna výška poistného krytia vo výške 3 000 000 eur. 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Podľa § 11 ods. 5 zákona o doprave na dráhach cit.: </a:t>
            </a:r>
            <a:r>
              <a:rPr lang="sk-SK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„Požiadavka poistenia je splnená, ak žiadateľ o licenciu preukáže licenčnému orgánu primerané  poistné krytie záväzkov, ktoré by pravdepodobne vyplynuli z nehody voči cestujúcim a ich batožine, voči prepravovanému nákladu a poštovým zásielkam, ako aj voči tretím osobám. Poistné krytie v prípade žiadosti o licenciu na poskytovanie dopravnej služby na železničnej dráhe musí byť najmenej 3 000 000 eur. Poistenie musí trvať po celý čas poskytovania dopravných služieb na základe licencie.“</a:t>
            </a:r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Podľa ustanovenia § 46i ods. 1 zákona o doprave na dráhach železničný podnik, ktorý má udelenú licenciu, upraví poistné krytie podľa ustanovenia § 11 ods. 5 zákona o doprave na dráhach najneskôr do 01.01.2026. </a:t>
            </a:r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0BE48-D347-47FC-BE08-4329963732D1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78948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súvislosti so zmenou zákona č. 514/2009 Z. z. o doprave na dráhach v znení neskorších predpisov (ďalej len „zákon o doprave na dráhach“) s účinnosťou od 1. januára 2025 a podľa ustanovenia § 11 ods. 5 zákona o doprave na dráhach, by sme Vás chceli upozorniť na povinnosť týkajúcu sa upravenej požiadavky poistenia, ktorou sa zavádza minimálna výška poistného krytia vo výške 3 000 000 eur. </a:t>
            </a: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Podľa § 11 ods. 5 zákona o doprave na dráhach cit.: </a:t>
            </a:r>
            <a:r>
              <a:rPr lang="sk-SK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„Požiadavka poistenia je splnená, ak žiadateľ o licenciu preukáže licenčnému orgánu primerané  poistné krytie záväzkov, ktoré by pravdepodobne vyplynuli z nehody voči cestujúcim a ich batožine, voči prepravovanému nákladu a poštovým zásielkam, ako aj voči tretím osobám. Poistné krytie v prípade žiadosti o licenciu na poskytovanie dopravnej služby na železničnej dráhe musí byť najmenej 3 000 000 eur. Poistenie musí trvať po celý čas poskytovania dopravných služieb na základe licencie.“</a:t>
            </a:r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k-S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Podľa ustanovenia § 46i ods. 1 zákona o doprave na dráhach železničný podnik, ktorý má udelenú licenciu, upraví poistné krytie podľa ustanovenia § 11 ods. 5 zákona o doprave na dráhach najneskôr do 01.01.2026. </a:t>
            </a:r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0BE48-D347-47FC-BE08-4329963732D1}" type="slidenum">
              <a:rPr lang="sk-SK" smtClean="0"/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48596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0BE48-D347-47FC-BE08-4329963732D1}" type="slidenum">
              <a:rPr lang="sk-SK" smtClean="0"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60346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 userDrawn="1"/>
        </p:nvSpPr>
        <p:spPr>
          <a:xfrm>
            <a:off x="0" y="0"/>
            <a:ext cx="12192000" cy="5257800"/>
          </a:xfrm>
          <a:prstGeom prst="rect">
            <a:avLst/>
          </a:prstGeom>
          <a:solidFill>
            <a:srgbClr val="1B17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ĺžnik 9"/>
          <p:cNvSpPr/>
          <p:nvPr userDrawn="1"/>
        </p:nvSpPr>
        <p:spPr>
          <a:xfrm>
            <a:off x="7600208" y="3934526"/>
            <a:ext cx="4591792" cy="77612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DD00"/>
              </a:solidFill>
            </a:endParaRPr>
          </a:p>
        </p:txBody>
      </p:sp>
      <p:pic>
        <p:nvPicPr>
          <p:cNvPr id="15" name="Obrázo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46" y="301987"/>
            <a:ext cx="2412546" cy="1313058"/>
          </a:xfrm>
          <a:prstGeom prst="rect">
            <a:avLst/>
          </a:prstGeom>
        </p:spPr>
      </p:pic>
      <p:sp>
        <p:nvSpPr>
          <p:cNvPr id="16" name="Nadpis 1"/>
          <p:cNvSpPr>
            <a:spLocks noGrp="1"/>
          </p:cNvSpPr>
          <p:nvPr>
            <p:ph type="title" hasCustomPrompt="1"/>
          </p:nvPr>
        </p:nvSpPr>
        <p:spPr>
          <a:xfrm>
            <a:off x="3693225" y="2143496"/>
            <a:ext cx="7577035" cy="1724272"/>
          </a:xfrm>
        </p:spPr>
        <p:txBody>
          <a:bodyPr anchor="b"/>
          <a:lstStyle>
            <a:lvl1pPr algn="r">
              <a:defRPr sz="60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Téma</a:t>
            </a:r>
            <a:endParaRPr lang="sk-SK" dirty="0"/>
          </a:p>
        </p:txBody>
      </p:sp>
      <p:sp>
        <p:nvSpPr>
          <p:cNvPr id="17" name="Zástupný objekt pre text 2"/>
          <p:cNvSpPr>
            <a:spLocks noGrp="1"/>
          </p:cNvSpPr>
          <p:nvPr>
            <p:ph type="body" idx="1" hasCustomPrompt="1"/>
          </p:nvPr>
        </p:nvSpPr>
        <p:spPr>
          <a:xfrm>
            <a:off x="754660" y="4173827"/>
            <a:ext cx="10515600" cy="885061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dirty="0" smtClean="0"/>
              <a:t>Podnázov témy</a:t>
            </a:r>
          </a:p>
        </p:txBody>
      </p:sp>
      <p:sp>
        <p:nvSpPr>
          <p:cNvPr id="25" name="Zástupný objekt pre dá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CA49-6106-4F18-BF52-549DB21BB042}" type="datetime1">
              <a:rPr lang="sk-SK" smtClean="0"/>
              <a:t>12. 10. 2025</a:t>
            </a:fld>
            <a:endParaRPr lang="sk-SK"/>
          </a:p>
        </p:txBody>
      </p:sp>
      <p:sp>
        <p:nvSpPr>
          <p:cNvPr id="26" name="Zástupný objekt pre pätu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27" name="Zástupný objekt pre číslo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  <p:sp>
        <p:nvSpPr>
          <p:cNvPr id="29" name="Zástupný objekt pre text 28"/>
          <p:cNvSpPr>
            <a:spLocks noGrp="1"/>
          </p:cNvSpPr>
          <p:nvPr>
            <p:ph type="body" sz="quarter" idx="13" hasCustomPrompt="1"/>
          </p:nvPr>
        </p:nvSpPr>
        <p:spPr>
          <a:xfrm>
            <a:off x="5848597" y="5356225"/>
            <a:ext cx="5421066" cy="795338"/>
          </a:xfrm>
        </p:spPr>
        <p:txBody>
          <a:bodyPr>
            <a:noAutofit/>
          </a:bodyPr>
          <a:lstStyle>
            <a:lvl1pPr marL="0" indent="0" algn="r">
              <a:buNone/>
              <a:defRPr sz="1800" b="1" baseline="0">
                <a:solidFill>
                  <a:srgbClr val="1B1748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sk-SK" dirty="0" smtClean="0"/>
              <a:t>Titul Meno a Priezvisko</a:t>
            </a:r>
          </a:p>
          <a:p>
            <a:pPr lvl="0"/>
            <a:r>
              <a:rPr lang="sk-SK" dirty="0" smtClean="0"/>
              <a:t>Pracovná funkcia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5889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a Ž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FB10-B091-4936-B091-8A2394E8D00F}" type="datetime1">
              <a:rPr lang="sk-SK" smtClean="0"/>
              <a:t>12. 10. 2025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  <p:pic>
        <p:nvPicPr>
          <p:cNvPr id="6" name="Obrázo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966" y="135012"/>
            <a:ext cx="9077428" cy="612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192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le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 userDrawn="1"/>
        </p:nvSpPr>
        <p:spPr>
          <a:xfrm>
            <a:off x="0" y="0"/>
            <a:ext cx="12192000" cy="5257800"/>
          </a:xfrm>
          <a:prstGeom prst="rect">
            <a:avLst/>
          </a:prstGeom>
          <a:solidFill>
            <a:srgbClr val="1B17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46" y="301987"/>
            <a:ext cx="2412546" cy="1313058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 hasCustomPrompt="1"/>
          </p:nvPr>
        </p:nvSpPr>
        <p:spPr>
          <a:xfrm>
            <a:off x="3693225" y="2143496"/>
            <a:ext cx="7577035" cy="1724272"/>
          </a:xfrm>
        </p:spPr>
        <p:txBody>
          <a:bodyPr anchor="b"/>
          <a:lstStyle>
            <a:lvl1pPr algn="r">
              <a:defRPr sz="600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Ďakujem za pozornosť.</a:t>
            </a:r>
            <a:endParaRPr lang="sk-SK" dirty="0"/>
          </a:p>
        </p:txBody>
      </p:sp>
      <p:sp>
        <p:nvSpPr>
          <p:cNvPr id="9" name="Obdĺžnik 8"/>
          <p:cNvSpPr/>
          <p:nvPr userDrawn="1"/>
        </p:nvSpPr>
        <p:spPr>
          <a:xfrm>
            <a:off x="7600208" y="3934526"/>
            <a:ext cx="4591792" cy="77612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DD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82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 smtClean="0"/>
              <a:t>ŽELEZNICE SLOVENSKEJ REPUBLIKY</a:t>
            </a:r>
            <a:endParaRPr lang="sk-SK" dirty="0"/>
          </a:p>
        </p:txBody>
      </p:sp>
      <p:sp>
        <p:nvSpPr>
          <p:cNvPr id="7" name="Zástupný objekt pre číslo snímky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  <p:sp>
        <p:nvSpPr>
          <p:cNvPr id="9" name="Zástupný objekt pre obsah 8"/>
          <p:cNvSpPr>
            <a:spLocks noGrp="1"/>
          </p:cNvSpPr>
          <p:nvPr>
            <p:ph sz="quarter" idx="13"/>
          </p:nvPr>
        </p:nvSpPr>
        <p:spPr>
          <a:xfrm>
            <a:off x="838200" y="1846263"/>
            <a:ext cx="10515600" cy="4370387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2062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 fotk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68EC-B5CF-431E-B47A-90E98926B690}" type="datetime1">
              <a:rPr lang="sk-SK" smtClean="0"/>
              <a:t>12. 10. 2025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  <p:sp>
        <p:nvSpPr>
          <p:cNvPr id="9" name="Zástupný objekt pre obrázok 8"/>
          <p:cNvSpPr>
            <a:spLocks noGrp="1"/>
          </p:cNvSpPr>
          <p:nvPr>
            <p:ph type="pic" sz="quarter" idx="13"/>
          </p:nvPr>
        </p:nvSpPr>
        <p:spPr>
          <a:xfrm>
            <a:off x="6138863" y="1825625"/>
            <a:ext cx="5214937" cy="4351338"/>
          </a:xfrm>
        </p:spPr>
        <p:txBody>
          <a:bodyPr/>
          <a:lstStyle/>
          <a:p>
            <a:endParaRPr lang="sk-SK"/>
          </a:p>
        </p:txBody>
      </p:sp>
      <p:sp>
        <p:nvSpPr>
          <p:cNvPr id="11" name="Zástupný objekt pre text 10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1825626"/>
            <a:ext cx="5200650" cy="4351338"/>
          </a:xfrm>
        </p:spPr>
        <p:txBody>
          <a:bodyPr/>
          <a:lstStyle>
            <a:lvl1pPr marL="0" indent="0">
              <a:buNone/>
              <a:defRPr/>
            </a:lvl1pPr>
            <a:lvl2pPr marL="457200" indent="0" algn="l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sk-SK" dirty="0" smtClean="0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2625288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590-CDD1-4C08-81EA-5402EE62BB8A}" type="datetime1">
              <a:rPr lang="sk-SK" smtClean="0"/>
              <a:t>12. 10. 2025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  <p:sp>
        <p:nvSpPr>
          <p:cNvPr id="7" name="Zástupný objekt pre obrázok 6"/>
          <p:cNvSpPr>
            <a:spLocks noGrp="1"/>
          </p:cNvSpPr>
          <p:nvPr>
            <p:ph type="pic" sz="quarter" idx="13"/>
          </p:nvPr>
        </p:nvSpPr>
        <p:spPr>
          <a:xfrm>
            <a:off x="838200" y="1930400"/>
            <a:ext cx="10515600" cy="4251325"/>
          </a:xfrm>
        </p:spPr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18697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590BF-FC99-4A1A-B5E3-61D50BB35F5C}" type="datetime1">
              <a:rPr lang="sk-SK" smtClean="0"/>
              <a:t>12. 10. 2025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7" name="Zástupný objekt pre graf 6"/>
          <p:cNvSpPr>
            <a:spLocks noGrp="1"/>
          </p:cNvSpPr>
          <p:nvPr>
            <p:ph type="chart" sz="quarter" idx="13"/>
          </p:nvPr>
        </p:nvSpPr>
        <p:spPr>
          <a:xfrm>
            <a:off x="838200" y="1876425"/>
            <a:ext cx="10515600" cy="4329113"/>
          </a:xfrm>
        </p:spPr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8212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dva graf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FB10-B091-4936-B091-8A2394E8D00F}" type="datetime1">
              <a:rPr lang="sk-SK" smtClean="0"/>
              <a:t>12. 10. 2025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  <p:sp>
        <p:nvSpPr>
          <p:cNvPr id="8" name="Zástupný objekt pre graf 6"/>
          <p:cNvSpPr>
            <a:spLocks noGrp="1"/>
          </p:cNvSpPr>
          <p:nvPr>
            <p:ph type="chart" sz="quarter" idx="14"/>
          </p:nvPr>
        </p:nvSpPr>
        <p:spPr>
          <a:xfrm>
            <a:off x="6181107" y="1863725"/>
            <a:ext cx="5172694" cy="4318000"/>
          </a:xfrm>
        </p:spPr>
        <p:txBody>
          <a:bodyPr/>
          <a:lstStyle/>
          <a:p>
            <a:endParaRPr lang="sk-SK"/>
          </a:p>
        </p:txBody>
      </p:sp>
      <p:sp>
        <p:nvSpPr>
          <p:cNvPr id="9" name="Zástupný objekt pre graf 6"/>
          <p:cNvSpPr>
            <a:spLocks noGrp="1"/>
          </p:cNvSpPr>
          <p:nvPr>
            <p:ph type="chart" sz="quarter" idx="15"/>
          </p:nvPr>
        </p:nvSpPr>
        <p:spPr>
          <a:xfrm>
            <a:off x="838200" y="1863725"/>
            <a:ext cx="5172694" cy="4318000"/>
          </a:xfrm>
        </p:spPr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99597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A17C2-644A-4745-8672-01E025F8CC70}" type="datetime1">
              <a:rPr lang="sk-SK" smtClean="0"/>
              <a:t>12. 10. 2025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  <p:sp>
        <p:nvSpPr>
          <p:cNvPr id="9" name="Zástupný objekt pre tabuľku 8"/>
          <p:cNvSpPr>
            <a:spLocks noGrp="1"/>
          </p:cNvSpPr>
          <p:nvPr>
            <p:ph type="tbl" sz="quarter" idx="13"/>
          </p:nvPr>
        </p:nvSpPr>
        <p:spPr>
          <a:xfrm>
            <a:off x="4862513" y="457200"/>
            <a:ext cx="7000875" cy="5411788"/>
          </a:xfrm>
        </p:spPr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70420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Fot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AFD8-DD48-49ED-B085-883C6E42F22E}" type="datetime1">
              <a:rPr lang="sk-SK" smtClean="0"/>
              <a:t>12. 10. 2025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22331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FB10-B091-4936-B091-8A2394E8D00F}" type="datetime1">
              <a:rPr lang="sk-SK" smtClean="0"/>
              <a:t>12. 10. 2025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95986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Upraviť štýly predlohy textu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9FB10-B091-4936-B091-8A2394E8D00F}" type="datetime1">
              <a:rPr lang="sk-SK" smtClean="0"/>
              <a:t>12. 10. 2025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42BFE-04F9-494B-96E6-DB3E5CE2AF3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077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8" r:id="rId6"/>
    <p:sldLayoutId id="2147483656" r:id="rId7"/>
    <p:sldLayoutId id="2147483657" r:id="rId8"/>
    <p:sldLayoutId id="2147483659" r:id="rId9"/>
    <p:sldLayoutId id="2147483661" r:id="rId10"/>
    <p:sldLayoutId id="214748366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B174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07765" y="2143496"/>
            <a:ext cx="8162495" cy="1724272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Stretnutie ŽSR s dopravcami</a:t>
            </a:r>
            <a:endParaRPr lang="sk-SK" dirty="0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Strečno 2025</a:t>
            </a:r>
            <a:endParaRPr lang="sk-SK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 dirty="0" smtClean="0"/>
              <a:t>Ing. Peter Šulko, PhD., MBA</a:t>
            </a:r>
          </a:p>
          <a:p>
            <a:r>
              <a:rPr lang="sk-SK" dirty="0" smtClean="0"/>
              <a:t>riaditeľ odboru dopravy GR ŽSR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819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10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Obmedzenie kapacity železničnej infraštruktúry</a:t>
            </a:r>
            <a:endParaRPr lang="sk-SK" dirty="0"/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623" y="1123157"/>
            <a:ext cx="6052187" cy="4524676"/>
          </a:xfrm>
          <a:prstGeom prst="rect">
            <a:avLst/>
          </a:prstGeom>
        </p:spPr>
      </p:pic>
      <p:sp>
        <p:nvSpPr>
          <p:cNvPr id="9" name="Zástupný objekt pre obsah 8"/>
          <p:cNvSpPr txBox="1">
            <a:spLocks/>
          </p:cNvSpPr>
          <p:nvPr/>
        </p:nvSpPr>
        <p:spPr>
          <a:xfrm>
            <a:off x="838200" y="1846263"/>
            <a:ext cx="10515600" cy="4370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endParaRPr lang="sk-SK" b="1" dirty="0" smtClean="0">
              <a:solidFill>
                <a:srgbClr val="1B1748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b="1" dirty="0" smtClean="0">
              <a:solidFill>
                <a:srgbClr val="1B1748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 smtClean="0">
                <a:solidFill>
                  <a:srgbClr val="1B1748"/>
                </a:solidFill>
              </a:rPr>
              <a:t> Týždenný plán výluk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 smtClean="0">
                <a:solidFill>
                  <a:srgbClr val="1B1748"/>
                </a:solidFill>
              </a:rPr>
              <a:t> Mesačný plán výluk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 smtClean="0">
                <a:solidFill>
                  <a:srgbClr val="1B1748"/>
                </a:solidFill>
              </a:rPr>
              <a:t> Ročný plán výluk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 smtClean="0">
                <a:solidFill>
                  <a:srgbClr val="1B1748"/>
                </a:solidFill>
              </a:rPr>
              <a:t> Dvojročný plán výluk</a:t>
            </a:r>
            <a:endParaRPr lang="sk-SK" dirty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b="1" dirty="0" smtClean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b="1" dirty="0">
              <a:solidFill>
                <a:srgbClr val="1B1748"/>
              </a:solidFill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2582"/>
            <a:ext cx="6571830" cy="9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4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11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Obmedzenie kapacity železničnej </a:t>
            </a:r>
            <a:r>
              <a:rPr lang="sk-SK" dirty="0" smtClean="0"/>
              <a:t>infraštruktúry (2025)</a:t>
            </a:r>
            <a:endParaRPr lang="sk-SK" dirty="0"/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7426" y="1679250"/>
            <a:ext cx="1354384" cy="3192475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sp>
        <p:nvSpPr>
          <p:cNvPr id="10" name="Zástupný objekt pre obsah 8"/>
          <p:cNvSpPr txBox="1">
            <a:spLocks/>
          </p:cNvSpPr>
          <p:nvPr/>
        </p:nvSpPr>
        <p:spPr>
          <a:xfrm>
            <a:off x="838200" y="1846263"/>
            <a:ext cx="9589226" cy="4370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 smtClean="0">
                <a:solidFill>
                  <a:srgbClr val="1B1748"/>
                </a:solidFill>
              </a:rPr>
              <a:t>r</a:t>
            </a:r>
            <a:r>
              <a:rPr lang="sk-SK" dirty="0">
                <a:solidFill>
                  <a:srgbClr val="1B1748"/>
                </a:solidFill>
              </a:rPr>
              <a:t>ekonštru</a:t>
            </a:r>
            <a:r>
              <a:rPr lang="sk-SK" dirty="0" smtClean="0">
                <a:solidFill>
                  <a:srgbClr val="1B1748"/>
                </a:solidFill>
              </a:rPr>
              <a:t>kcia </a:t>
            </a:r>
            <a:r>
              <a:rPr lang="sk-SK" dirty="0">
                <a:solidFill>
                  <a:srgbClr val="1B1748"/>
                </a:solidFill>
              </a:rPr>
              <a:t>výhybiek Bratislava hlavná stanica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rekonštrukcia výhybiek Bratislava Nové Mesto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modernizácia Bratislava Nové Mesto – Bratislava UNS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elektrifikácia Devínska Nová Ves – </a:t>
            </a:r>
            <a:r>
              <a:rPr lang="sk-SK" dirty="0" err="1">
                <a:solidFill>
                  <a:srgbClr val="1B1748"/>
                </a:solidFill>
              </a:rPr>
              <a:t>Marchegg</a:t>
            </a:r>
            <a:endParaRPr lang="sk-SK" dirty="0">
              <a:solidFill>
                <a:srgbClr val="1B1748"/>
              </a:solidFill>
            </a:endParaRPr>
          </a:p>
          <a:p>
            <a:pPr lvl="0"/>
            <a:r>
              <a:rPr lang="sk-SK" dirty="0">
                <a:solidFill>
                  <a:srgbClr val="1B1748"/>
                </a:solidFill>
              </a:rPr>
              <a:t>modernizácia ŽST Žilina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obnova/modernizácia ŽST Levice + Veľké Kozmálovce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obnova Hronský Beňadik – Nová Baňa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Žilina – Konská pri Rajci, modernizácia </a:t>
            </a:r>
            <a:r>
              <a:rPr lang="sk-SK" dirty="0" smtClean="0">
                <a:solidFill>
                  <a:srgbClr val="1B1748"/>
                </a:solidFill>
              </a:rPr>
              <a:t>...</a:t>
            </a:r>
            <a:endParaRPr lang="sk-SK" dirty="0">
              <a:solidFill>
                <a:srgbClr val="1B17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53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12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Obmedzenie kapacity železničnej </a:t>
            </a:r>
            <a:r>
              <a:rPr lang="sk-SK" dirty="0" smtClean="0"/>
              <a:t>infraštruktúry (2025)</a:t>
            </a:r>
            <a:endParaRPr lang="sk-SK" dirty="0"/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7426" y="1679250"/>
            <a:ext cx="1354384" cy="3192475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sp>
        <p:nvSpPr>
          <p:cNvPr id="10" name="Zástupný objekt pre obsah 8"/>
          <p:cNvSpPr txBox="1">
            <a:spLocks/>
          </p:cNvSpPr>
          <p:nvPr/>
        </p:nvSpPr>
        <p:spPr>
          <a:xfrm>
            <a:off x="838200" y="1846263"/>
            <a:ext cx="9589226" cy="4370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k-SK" dirty="0" smtClean="0">
                <a:solidFill>
                  <a:srgbClr val="1B1748"/>
                </a:solidFill>
              </a:rPr>
              <a:t>Humenné </a:t>
            </a:r>
            <a:r>
              <a:rPr lang="sk-SK" dirty="0">
                <a:solidFill>
                  <a:srgbClr val="1B1748"/>
                </a:solidFill>
              </a:rPr>
              <a:t>– Strážske – Michalovce, modernizácia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Štrba – Východná, Štrba, JRV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Hlohovec – Rišňovce – Alekšince, OKLK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Valaliky – TIOP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Košice, nástupištia, Košice TV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Krompachy – Margecany, OKLK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Zohor, modernizácia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Kúty – št. hr. CZ, </a:t>
            </a:r>
            <a:r>
              <a:rPr lang="sk-SK" dirty="0" smtClean="0">
                <a:solidFill>
                  <a:srgbClr val="1B1748"/>
                </a:solidFill>
              </a:rPr>
              <a:t>modernizácia</a:t>
            </a:r>
            <a:endParaRPr lang="sk-SK" dirty="0">
              <a:solidFill>
                <a:srgbClr val="1B17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0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13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Obmedzenie kapacity železničnej </a:t>
            </a:r>
            <a:r>
              <a:rPr lang="sk-SK" dirty="0" smtClean="0"/>
              <a:t>infraštruktúry (2025)</a:t>
            </a:r>
            <a:endParaRPr lang="sk-SK" dirty="0"/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7426" y="1679250"/>
            <a:ext cx="1354384" cy="3192475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sp>
        <p:nvSpPr>
          <p:cNvPr id="10" name="Zástupný objekt pre obsah 8"/>
          <p:cNvSpPr txBox="1">
            <a:spLocks/>
          </p:cNvSpPr>
          <p:nvPr/>
        </p:nvSpPr>
        <p:spPr>
          <a:xfrm>
            <a:off x="838200" y="1718513"/>
            <a:ext cx="9589226" cy="4370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k-SK" dirty="0" smtClean="0">
                <a:solidFill>
                  <a:srgbClr val="1B1748"/>
                </a:solidFill>
              </a:rPr>
              <a:t>Čadca </a:t>
            </a:r>
            <a:r>
              <a:rPr lang="sk-SK" dirty="0">
                <a:solidFill>
                  <a:srgbClr val="1B1748"/>
                </a:solidFill>
              </a:rPr>
              <a:t>– št.hr. CZ, modernizácia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Poprad-Tatry – </a:t>
            </a:r>
            <a:r>
              <a:rPr lang="sk-SK" dirty="0" err="1">
                <a:solidFill>
                  <a:srgbClr val="1B1748"/>
                </a:solidFill>
              </a:rPr>
              <a:t>Výh</a:t>
            </a:r>
            <a:r>
              <a:rPr lang="sk-SK" dirty="0">
                <a:solidFill>
                  <a:srgbClr val="1B1748"/>
                </a:solidFill>
              </a:rPr>
              <a:t>. Gánovce, modernizácia</a:t>
            </a:r>
          </a:p>
          <a:p>
            <a:r>
              <a:rPr lang="sk-SK" dirty="0">
                <a:solidFill>
                  <a:srgbClr val="1B1748"/>
                </a:solidFill>
              </a:rPr>
              <a:t>TNS Štrba, výmena vedenia OŽ</a:t>
            </a:r>
          </a:p>
          <a:p>
            <a:pPr lvl="0"/>
            <a:r>
              <a:rPr lang="sk-SK" dirty="0" err="1" smtClean="0">
                <a:solidFill>
                  <a:srgbClr val="1B1748"/>
                </a:solidFill>
              </a:rPr>
              <a:t>Lipt</a:t>
            </a:r>
            <a:r>
              <a:rPr lang="sk-SK" dirty="0">
                <a:solidFill>
                  <a:srgbClr val="1B1748"/>
                </a:solidFill>
              </a:rPr>
              <a:t>. Mikuláš – Ružomberok, Lisková, </a:t>
            </a:r>
            <a:r>
              <a:rPr lang="sk-SK" dirty="0" err="1">
                <a:solidFill>
                  <a:srgbClr val="1B1748"/>
                </a:solidFill>
              </a:rPr>
              <a:t>Lipt</a:t>
            </a:r>
            <a:r>
              <a:rPr lang="sk-SK" dirty="0">
                <a:solidFill>
                  <a:srgbClr val="1B1748"/>
                </a:solidFill>
              </a:rPr>
              <a:t>. Teplá, JRV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Príbovce – Martin – Vrútky, VP + </a:t>
            </a:r>
            <a:r>
              <a:rPr lang="sk-SK" dirty="0" err="1">
                <a:solidFill>
                  <a:srgbClr val="1B1748"/>
                </a:solidFill>
              </a:rPr>
              <a:t>zast</a:t>
            </a:r>
            <a:r>
              <a:rPr lang="sk-SK" dirty="0">
                <a:solidFill>
                  <a:srgbClr val="1B1748"/>
                </a:solidFill>
              </a:rPr>
              <a:t>. Martin Sever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11-12/2025 = Palárikovo, Tvrdošovce, Nové Zámky, JRV, JRK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Lučenec, JRV</a:t>
            </a:r>
          </a:p>
          <a:p>
            <a:pPr lvl="0"/>
            <a:r>
              <a:rPr lang="sk-SK" dirty="0">
                <a:solidFill>
                  <a:srgbClr val="1B1748"/>
                </a:solidFill>
              </a:rPr>
              <a:t>Telgárt – Červ. Skala, OKLK</a:t>
            </a:r>
          </a:p>
          <a:p>
            <a:pPr lvl="0"/>
            <a:r>
              <a:rPr lang="sk-SK" dirty="0" smtClean="0">
                <a:solidFill>
                  <a:srgbClr val="1B1748"/>
                </a:solidFill>
              </a:rPr>
              <a:t>Šurany </a:t>
            </a:r>
            <a:r>
              <a:rPr lang="sk-SK" dirty="0">
                <a:solidFill>
                  <a:srgbClr val="1B1748"/>
                </a:solidFill>
              </a:rPr>
              <a:t>– Úľany </a:t>
            </a:r>
            <a:r>
              <a:rPr lang="sk-SK" dirty="0" err="1">
                <a:solidFill>
                  <a:srgbClr val="1B1748"/>
                </a:solidFill>
              </a:rPr>
              <a:t>nŽ</a:t>
            </a:r>
            <a:r>
              <a:rPr lang="sk-SK" dirty="0">
                <a:solidFill>
                  <a:srgbClr val="1B1748"/>
                </a:solidFill>
              </a:rPr>
              <a:t>, </a:t>
            </a:r>
            <a:r>
              <a:rPr lang="sk-SK" dirty="0" smtClean="0">
                <a:solidFill>
                  <a:srgbClr val="1B1748"/>
                </a:solidFill>
              </a:rPr>
              <a:t>PZZ...</a:t>
            </a:r>
            <a:r>
              <a:rPr lang="sk-SK" dirty="0" err="1" smtClean="0">
                <a:solidFill>
                  <a:srgbClr val="1B1748"/>
                </a:solidFill>
              </a:rPr>
              <a:t>atď</a:t>
            </a:r>
            <a:endParaRPr lang="sk-SK" dirty="0">
              <a:solidFill>
                <a:srgbClr val="1B17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96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14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Obmedzenie kapacity železničnej </a:t>
            </a:r>
            <a:r>
              <a:rPr lang="sk-SK" dirty="0" smtClean="0"/>
              <a:t>infraštruktúry (2026)</a:t>
            </a:r>
            <a:endParaRPr lang="sk-SK" dirty="0"/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707" y="1679250"/>
            <a:ext cx="9134494" cy="4541257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7426" y="1679250"/>
            <a:ext cx="1354384" cy="3192475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052367"/>
              </p:ext>
            </p:extLst>
          </p:nvPr>
        </p:nvGraphicFramePr>
        <p:xfrm>
          <a:off x="10696381" y="513114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Hárok" showAsIcon="1" r:id="rId6" imgW="914400" imgH="771480" progId="Excel.Sheet.8">
                  <p:embed/>
                </p:oleObj>
              </mc:Choice>
              <mc:Fallback>
                <p:oleObj name="Hárok" showAsIcon="1" r:id="rId6" imgW="914400" imgH="771480" progId="Excel.Sheet.8">
                  <p:embed/>
                  <p:pic>
                    <p:nvPicPr>
                      <p:cNvPr id="12" name="Objekt 1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696381" y="513114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779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15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Novinky a zmeny...</a:t>
            </a:r>
            <a:endParaRPr lang="sk-SK" dirty="0"/>
          </a:p>
        </p:txBody>
      </p:sp>
      <p:sp>
        <p:nvSpPr>
          <p:cNvPr id="9" name="Zástupný objekt pre obsah 8"/>
          <p:cNvSpPr txBox="1">
            <a:spLocks/>
          </p:cNvSpPr>
          <p:nvPr/>
        </p:nvSpPr>
        <p:spPr>
          <a:xfrm>
            <a:off x="838200" y="1846263"/>
            <a:ext cx="10515600" cy="4370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sk-SK" dirty="0" smtClean="0">
                <a:solidFill>
                  <a:srgbClr val="1B1748"/>
                </a:solidFill>
              </a:rPr>
              <a:t> od 15.6.2025: zmena </a:t>
            </a:r>
            <a:r>
              <a:rPr lang="sk-SK" dirty="0">
                <a:solidFill>
                  <a:srgbClr val="1B1748"/>
                </a:solidFill>
              </a:rPr>
              <a:t>pohraničnej stanice Vrbovce na </a:t>
            </a:r>
            <a:r>
              <a:rPr lang="sk-SK" dirty="0" smtClean="0">
                <a:solidFill>
                  <a:srgbClr val="1B1748"/>
                </a:solidFill>
              </a:rPr>
              <a:t>Myjava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 smtClean="0">
                <a:solidFill>
                  <a:srgbClr val="1B1748"/>
                </a:solidFill>
              </a:rPr>
              <a:t> od 1.1.2026: nový </a:t>
            </a:r>
            <a:r>
              <a:rPr lang="sk-SK" dirty="0">
                <a:solidFill>
                  <a:srgbClr val="1B1748"/>
                </a:solidFill>
              </a:rPr>
              <a:t>predpis DP2 Informačné systémy </a:t>
            </a:r>
            <a:r>
              <a:rPr lang="sk-SK" dirty="0" smtClean="0">
                <a:solidFill>
                  <a:srgbClr val="1B1748"/>
                </a:solidFill>
              </a:rPr>
              <a:t>dopravy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rgbClr val="1B1748"/>
                </a:solidFill>
                <a:sym typeface="Wingdings" panose="05000000000000000000" pitchFamily="2" charset="2"/>
              </a:rPr>
              <a:t> </a:t>
            </a:r>
            <a:r>
              <a:rPr lang="sk-SK" dirty="0" smtClean="0">
                <a:solidFill>
                  <a:srgbClr val="1B1748"/>
                </a:solidFill>
                <a:sym typeface="Wingdings" panose="05000000000000000000" pitchFamily="2" charset="2"/>
              </a:rPr>
              <a:t>od 1.1.2026: Spoplatňovanie </a:t>
            </a:r>
            <a:r>
              <a:rPr lang="sk-SK" dirty="0">
                <a:solidFill>
                  <a:srgbClr val="1B1748"/>
                </a:solidFill>
                <a:sym typeface="Wingdings" panose="05000000000000000000" pitchFamily="2" charset="2"/>
              </a:rPr>
              <a:t>prípravy a prerokovávania dopravy </a:t>
            </a:r>
            <a:r>
              <a:rPr lang="sk-SK" dirty="0" smtClean="0">
                <a:solidFill>
                  <a:srgbClr val="1B1748"/>
                </a:solidFill>
                <a:sym typeface="Wingdings" panose="05000000000000000000" pitchFamily="2" charset="2"/>
              </a:rPr>
              <a:t> </a:t>
            </a:r>
            <a:br>
              <a:rPr lang="sk-SK" dirty="0" smtClean="0">
                <a:solidFill>
                  <a:srgbClr val="1B1748"/>
                </a:solidFill>
                <a:sym typeface="Wingdings" panose="05000000000000000000" pitchFamily="2" charset="2"/>
              </a:rPr>
            </a:br>
            <a:r>
              <a:rPr lang="sk-SK" dirty="0" smtClean="0">
                <a:solidFill>
                  <a:srgbClr val="1B1748"/>
                </a:solidFill>
                <a:sym typeface="Wingdings" panose="05000000000000000000" pitchFamily="2" charset="2"/>
              </a:rPr>
              <a:t> mimoriadnych zásielok </a:t>
            </a:r>
            <a:r>
              <a:rPr lang="sk-SK" dirty="0">
                <a:solidFill>
                  <a:srgbClr val="1B1748"/>
                </a:solidFill>
                <a:sym typeface="Wingdings" panose="05000000000000000000" pitchFamily="2" charset="2"/>
              </a:rPr>
              <a:t>na železničnej infraštruktúre v správe </a:t>
            </a:r>
            <a:r>
              <a:rPr lang="sk-SK" dirty="0" smtClean="0">
                <a:solidFill>
                  <a:srgbClr val="1B1748"/>
                </a:solidFill>
                <a:sym typeface="Wingdings" panose="05000000000000000000" pitchFamily="2" charset="2"/>
              </a:rPr>
              <a:t>ŽSR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 smtClean="0">
                <a:solidFill>
                  <a:srgbClr val="1B1748"/>
                </a:solidFill>
              </a:rPr>
              <a:t> poistné </a:t>
            </a:r>
            <a:r>
              <a:rPr lang="sk-SK" dirty="0">
                <a:solidFill>
                  <a:srgbClr val="1B1748"/>
                </a:solidFill>
              </a:rPr>
              <a:t>krytie od 1.1.2026 -</a:t>
            </a:r>
            <a:r>
              <a:rPr lang="sk-SK" dirty="0">
                <a:solidFill>
                  <a:srgbClr val="1B1748"/>
                </a:solidFill>
                <a:sym typeface="Wingdings" panose="05000000000000000000" pitchFamily="2" charset="2"/>
              </a:rPr>
              <a:t>--&gt; 3 mil. </a:t>
            </a:r>
            <a:r>
              <a:rPr lang="sk-SK" dirty="0" smtClean="0">
                <a:solidFill>
                  <a:srgbClr val="1B1748"/>
                </a:solidFill>
                <a:sym typeface="Wingdings" panose="05000000000000000000" pitchFamily="2" charset="2"/>
              </a:rPr>
              <a:t>EUR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 smtClean="0">
                <a:solidFill>
                  <a:srgbClr val="1B1748"/>
                </a:solidFill>
              </a:rPr>
              <a:t> bezplatné </a:t>
            </a:r>
            <a:r>
              <a:rPr lang="sk-SK" dirty="0">
                <a:solidFill>
                  <a:srgbClr val="1B1748"/>
                </a:solidFill>
              </a:rPr>
              <a:t>použitie SOK: od 01.03.2026 zo 72 na 24 </a:t>
            </a:r>
            <a:r>
              <a:rPr lang="sk-SK" dirty="0" smtClean="0">
                <a:solidFill>
                  <a:srgbClr val="1B1748"/>
                </a:solidFill>
              </a:rPr>
              <a:t>hodín</a:t>
            </a:r>
          </a:p>
          <a:p>
            <a:pPr marL="0" indent="0">
              <a:buNone/>
            </a:pPr>
            <a:endParaRPr lang="sk-SK" dirty="0">
              <a:solidFill>
                <a:srgbClr val="1B1748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 smtClean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 lvl="0"/>
            <a:endParaRPr lang="sk-SK" dirty="0">
              <a:solidFill>
                <a:srgbClr val="1B1748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 smtClean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 smtClean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 smtClean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b="1" dirty="0" smtClean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b="1" dirty="0">
              <a:solidFill>
                <a:srgbClr val="1B1748"/>
              </a:solidFill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2582"/>
            <a:ext cx="6571830" cy="9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8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16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Novinky a zmeny...</a:t>
            </a:r>
            <a:endParaRPr lang="sk-SK" dirty="0"/>
          </a:p>
        </p:txBody>
      </p:sp>
      <p:sp>
        <p:nvSpPr>
          <p:cNvPr id="9" name="Zástupný objekt pre obsah 8"/>
          <p:cNvSpPr txBox="1">
            <a:spLocks/>
          </p:cNvSpPr>
          <p:nvPr/>
        </p:nvSpPr>
        <p:spPr>
          <a:xfrm>
            <a:off x="838200" y="1846263"/>
            <a:ext cx="10515600" cy="4370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sk-SK" dirty="0" smtClean="0"/>
              <a:t> </a:t>
            </a:r>
            <a:r>
              <a:rPr lang="sk-SK" dirty="0" smtClean="0">
                <a:solidFill>
                  <a:srgbClr val="1B1748"/>
                </a:solidFill>
              </a:rPr>
              <a:t>miestne </a:t>
            </a:r>
            <a:r>
              <a:rPr lang="sk-SK" dirty="0">
                <a:solidFill>
                  <a:srgbClr val="1B1748"/>
                </a:solidFill>
              </a:rPr>
              <a:t>dohovory spracované podľa Vykonávacieho nariadenia  </a:t>
            </a:r>
            <a:r>
              <a:rPr lang="sk-SK" dirty="0" smtClean="0">
                <a:solidFill>
                  <a:srgbClr val="1B1748"/>
                </a:solidFill>
              </a:rPr>
              <a:t/>
            </a:r>
            <a:br>
              <a:rPr lang="sk-SK" dirty="0" smtClean="0">
                <a:solidFill>
                  <a:srgbClr val="1B1748"/>
                </a:solidFill>
              </a:rPr>
            </a:br>
            <a:r>
              <a:rPr lang="sk-SK" dirty="0" smtClean="0">
                <a:solidFill>
                  <a:srgbClr val="1B1748"/>
                </a:solidFill>
              </a:rPr>
              <a:t> komisie </a:t>
            </a:r>
            <a:r>
              <a:rPr lang="sk-SK" dirty="0">
                <a:solidFill>
                  <a:srgbClr val="1B1748"/>
                </a:solidFill>
              </a:rPr>
              <a:t>(EÚ) 2019/773 o technickej špecifikácii </a:t>
            </a:r>
            <a:r>
              <a:rPr lang="sk-SK" dirty="0" err="1" smtClean="0">
                <a:solidFill>
                  <a:srgbClr val="1B1748"/>
                </a:solidFill>
              </a:rPr>
              <a:t>interoperability</a:t>
            </a:r>
            <a:endParaRPr lang="sk-SK" dirty="0" smtClean="0">
              <a:solidFill>
                <a:srgbClr val="1B1748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rgbClr val="1B1748"/>
                </a:solidFill>
              </a:rPr>
              <a:t> </a:t>
            </a:r>
            <a:r>
              <a:rPr lang="sk-SK" dirty="0" smtClean="0">
                <a:solidFill>
                  <a:srgbClr val="1B1748"/>
                </a:solidFill>
              </a:rPr>
              <a:t>so </a:t>
            </a:r>
            <a:r>
              <a:rPr lang="sk-SK" dirty="0">
                <a:solidFill>
                  <a:srgbClr val="1B1748"/>
                </a:solidFill>
              </a:rPr>
              <a:t>SŽ budú od 14.12.2025 podľa VN platné 3 </a:t>
            </a:r>
            <a:r>
              <a:rPr lang="sk-SK" dirty="0" smtClean="0">
                <a:solidFill>
                  <a:srgbClr val="1B1748"/>
                </a:solidFill>
              </a:rPr>
              <a:t>priechody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>
                <a:solidFill>
                  <a:srgbClr val="1B1748"/>
                </a:solidFill>
              </a:rPr>
              <a:t> </a:t>
            </a:r>
            <a:r>
              <a:rPr lang="sk-SK" dirty="0" smtClean="0">
                <a:solidFill>
                  <a:srgbClr val="1B1748"/>
                </a:solidFill>
              </a:rPr>
              <a:t>miestny </a:t>
            </a:r>
            <a:r>
              <a:rPr lang="sk-SK" dirty="0">
                <a:solidFill>
                  <a:srgbClr val="1B1748"/>
                </a:solidFill>
              </a:rPr>
              <a:t>dohovor s OBB </a:t>
            </a:r>
            <a:r>
              <a:rPr lang="sk-SK" dirty="0" err="1">
                <a:solidFill>
                  <a:srgbClr val="1B1748"/>
                </a:solidFill>
              </a:rPr>
              <a:t>Infrastuktur</a:t>
            </a:r>
            <a:r>
              <a:rPr lang="sk-SK" dirty="0">
                <a:solidFill>
                  <a:srgbClr val="1B1748"/>
                </a:solidFill>
              </a:rPr>
              <a:t> AG Devínska Nová Ves – </a:t>
            </a:r>
            <a:r>
              <a:rPr lang="sk-SK" dirty="0" smtClean="0">
                <a:solidFill>
                  <a:srgbClr val="1B1748"/>
                </a:solidFill>
              </a:rPr>
              <a:t/>
            </a:r>
            <a:br>
              <a:rPr lang="sk-SK" dirty="0" smtClean="0">
                <a:solidFill>
                  <a:srgbClr val="1B1748"/>
                </a:solidFill>
              </a:rPr>
            </a:br>
            <a:r>
              <a:rPr lang="sk-SK" dirty="0" smtClean="0">
                <a:solidFill>
                  <a:srgbClr val="1B1748"/>
                </a:solidFill>
              </a:rPr>
              <a:t> </a:t>
            </a:r>
            <a:r>
              <a:rPr lang="sk-SK" dirty="0" err="1" smtClean="0">
                <a:solidFill>
                  <a:srgbClr val="1B1748"/>
                </a:solidFill>
              </a:rPr>
              <a:t>Marchegg</a:t>
            </a:r>
            <a:r>
              <a:rPr lang="sk-SK" dirty="0" smtClean="0">
                <a:solidFill>
                  <a:srgbClr val="1B1748"/>
                </a:solidFill>
              </a:rPr>
              <a:t> </a:t>
            </a:r>
            <a:r>
              <a:rPr lang="sk-SK" dirty="0">
                <a:solidFill>
                  <a:srgbClr val="1B1748"/>
                </a:solidFill>
              </a:rPr>
              <a:t>je už spracovaný podľa Vykonávacieho nariadenia komisie </a:t>
            </a:r>
            <a:r>
              <a:rPr lang="sk-SK" dirty="0" smtClean="0">
                <a:solidFill>
                  <a:srgbClr val="1B1748"/>
                </a:solidFill>
              </a:rPr>
              <a:t/>
            </a:r>
            <a:br>
              <a:rPr lang="sk-SK" dirty="0" smtClean="0">
                <a:solidFill>
                  <a:srgbClr val="1B1748"/>
                </a:solidFill>
              </a:rPr>
            </a:br>
            <a:r>
              <a:rPr lang="sk-SK" dirty="0" smtClean="0">
                <a:solidFill>
                  <a:srgbClr val="1B1748"/>
                </a:solidFill>
              </a:rPr>
              <a:t> (</a:t>
            </a:r>
            <a:r>
              <a:rPr lang="sk-SK" dirty="0">
                <a:solidFill>
                  <a:srgbClr val="1B1748"/>
                </a:solidFill>
              </a:rPr>
              <a:t>EÚ) 2019/773.</a:t>
            </a: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solidFill>
                <a:srgbClr val="1B1748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 smtClean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 lvl="0"/>
            <a:endParaRPr lang="sk-SK" dirty="0">
              <a:solidFill>
                <a:srgbClr val="1B1748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 smtClean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 smtClean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>
              <a:solidFill>
                <a:srgbClr val="1B1748"/>
              </a:solidFill>
              <a:sym typeface="Wingdings" panose="05000000000000000000" pitchFamily="2" charset="2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dirty="0" smtClean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b="1" dirty="0" smtClean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b="1" dirty="0">
              <a:solidFill>
                <a:srgbClr val="1B1748"/>
              </a:solidFill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2582"/>
            <a:ext cx="6571830" cy="9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8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Diskusné otázky aj online...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2582"/>
            <a:ext cx="6571830" cy="950818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26" y="1202856"/>
            <a:ext cx="11336484" cy="417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3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Ďakujem za pozornosť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1702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2</a:t>
            </a:fld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Dopravcovia na sieti ŽSR: 46</a:t>
            </a:r>
            <a:endParaRPr lang="sk-SK" dirty="0"/>
          </a:p>
        </p:txBody>
      </p:sp>
      <p:sp>
        <p:nvSpPr>
          <p:cNvPr id="7" name="Zástupný objekt pre obsah 8"/>
          <p:cNvSpPr txBox="1">
            <a:spLocks/>
          </p:cNvSpPr>
          <p:nvPr/>
        </p:nvSpPr>
        <p:spPr>
          <a:xfrm>
            <a:off x="838200" y="1846263"/>
            <a:ext cx="10515600" cy="4370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b="1" dirty="0" smtClean="0">
                <a:solidFill>
                  <a:srgbClr val="1B1748"/>
                </a:solidFill>
              </a:rPr>
              <a:t>Osobná doprava: </a:t>
            </a:r>
            <a:r>
              <a:rPr lang="sk-SK" sz="4000" b="1" dirty="0" smtClean="0">
                <a:solidFill>
                  <a:srgbClr val="1B1748"/>
                </a:solidFill>
              </a:rPr>
              <a:t>5</a:t>
            </a:r>
            <a:r>
              <a:rPr lang="sk-SK" b="1" dirty="0" smtClean="0">
                <a:solidFill>
                  <a:srgbClr val="1B1748"/>
                </a:solidFill>
              </a:rPr>
              <a:t>                                               Nákladná doprava: </a:t>
            </a:r>
            <a:r>
              <a:rPr lang="sk-SK" sz="4000" b="1" dirty="0" smtClean="0">
                <a:solidFill>
                  <a:srgbClr val="1B1748"/>
                </a:solidFill>
              </a:rPr>
              <a:t>41</a:t>
            </a:r>
          </a:p>
          <a:p>
            <a:pPr marL="0" indent="0">
              <a:buNone/>
            </a:pPr>
            <a:endParaRPr lang="sk-SK" b="1" dirty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b="1" dirty="0" smtClean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b="1" dirty="0">
              <a:solidFill>
                <a:srgbClr val="1B1748"/>
              </a:solidFill>
            </a:endParaRPr>
          </a:p>
          <a:p>
            <a:pPr marL="0" indent="0">
              <a:buNone/>
            </a:pPr>
            <a:endParaRPr lang="sk-SK" sz="1000" b="1" dirty="0" smtClean="0">
              <a:solidFill>
                <a:srgbClr val="1B1748"/>
              </a:solidFill>
            </a:endParaRPr>
          </a:p>
          <a:p>
            <a:pPr marL="0" indent="0" algn="ctr">
              <a:buNone/>
            </a:pPr>
            <a:endParaRPr lang="sk-SK" i="1" dirty="0" smtClean="0">
              <a:solidFill>
                <a:srgbClr val="1B1748"/>
              </a:solidFill>
            </a:endParaRPr>
          </a:p>
          <a:p>
            <a:pPr marL="0" indent="0" algn="ctr">
              <a:buNone/>
            </a:pPr>
            <a:r>
              <a:rPr lang="sk-SK" i="1" dirty="0" smtClean="0">
                <a:solidFill>
                  <a:srgbClr val="1B1748"/>
                </a:solidFill>
              </a:rPr>
              <a:t>Z toho osobná + nákladná doprava:4</a:t>
            </a:r>
          </a:p>
        </p:txBody>
      </p:sp>
      <p:sp>
        <p:nvSpPr>
          <p:cNvPr id="8" name="Ovál 7"/>
          <p:cNvSpPr/>
          <p:nvPr/>
        </p:nvSpPr>
        <p:spPr>
          <a:xfrm>
            <a:off x="2928470" y="2676659"/>
            <a:ext cx="3960000" cy="1656000"/>
          </a:xfrm>
          <a:prstGeom prst="ellipse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vál 8"/>
          <p:cNvSpPr/>
          <p:nvPr/>
        </p:nvSpPr>
        <p:spPr>
          <a:xfrm>
            <a:off x="5262407" y="2670216"/>
            <a:ext cx="3960000" cy="165600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ĺžnik 9"/>
          <p:cNvSpPr/>
          <p:nvPr/>
        </p:nvSpPr>
        <p:spPr>
          <a:xfrm>
            <a:off x="5965483" y="32281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 smtClean="0"/>
              <a:t>4</a:t>
            </a:r>
            <a:endParaRPr lang="sk-SK" dirty="0"/>
          </a:p>
        </p:txBody>
      </p:sp>
      <p:sp>
        <p:nvSpPr>
          <p:cNvPr id="11" name="Obdĺžnik 10"/>
          <p:cNvSpPr/>
          <p:nvPr/>
        </p:nvSpPr>
        <p:spPr>
          <a:xfrm>
            <a:off x="4331510" y="322877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 smtClean="0">
                <a:solidFill>
                  <a:schemeClr val="accent4">
                    <a:lumMod val="50000"/>
                  </a:schemeClr>
                </a:solidFill>
              </a:rPr>
              <a:t>1</a:t>
            </a:r>
            <a:endParaRPr lang="sk-SK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Obdĺžnik 11"/>
          <p:cNvSpPr/>
          <p:nvPr/>
        </p:nvSpPr>
        <p:spPr>
          <a:xfrm>
            <a:off x="7602909" y="3225322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 smtClean="0">
                <a:solidFill>
                  <a:schemeClr val="accent5">
                    <a:lumMod val="50000"/>
                  </a:schemeClr>
                </a:solidFill>
              </a:rPr>
              <a:t>37</a:t>
            </a:r>
            <a:endParaRPr lang="sk-SK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80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3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Výkony v osobnej doprave</a:t>
            </a:r>
            <a:endParaRPr lang="sk-SK" dirty="0"/>
          </a:p>
        </p:txBody>
      </p:sp>
      <p:sp>
        <p:nvSpPr>
          <p:cNvPr id="9" name="Zástupný objekt pre obsah 8"/>
          <p:cNvSpPr txBox="1">
            <a:spLocks/>
          </p:cNvSpPr>
          <p:nvPr/>
        </p:nvSpPr>
        <p:spPr>
          <a:xfrm>
            <a:off x="9698115" y="1178191"/>
            <a:ext cx="2322250" cy="20954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b="1" dirty="0" smtClean="0">
                <a:solidFill>
                  <a:srgbClr val="1B1748"/>
                </a:solidFill>
              </a:rPr>
              <a:t>VLKM: </a:t>
            </a:r>
            <a:r>
              <a:rPr lang="sk-SK" b="1" dirty="0" smtClean="0">
                <a:solidFill>
                  <a:schemeClr val="accent6">
                    <a:lumMod val="50000"/>
                  </a:schemeClr>
                </a:solidFill>
              </a:rPr>
              <a:t>+7%</a:t>
            </a:r>
          </a:p>
          <a:p>
            <a:pPr marL="0" indent="0">
              <a:buNone/>
            </a:pPr>
            <a:r>
              <a:rPr lang="sk-SK" b="1" dirty="0" smtClean="0">
                <a:solidFill>
                  <a:srgbClr val="1B1748"/>
                </a:solidFill>
              </a:rPr>
              <a:t>HRTKM: </a:t>
            </a:r>
            <a:r>
              <a:rPr lang="sk-SK" b="1" dirty="0" smtClean="0">
                <a:solidFill>
                  <a:schemeClr val="accent6">
                    <a:lumMod val="50000"/>
                  </a:schemeClr>
                </a:solidFill>
              </a:rPr>
              <a:t>+10%</a:t>
            </a:r>
          </a:p>
          <a:p>
            <a:pPr marL="0" indent="0">
              <a:buNone/>
            </a:pPr>
            <a:r>
              <a:rPr lang="sk-SK" b="1" dirty="0" smtClean="0">
                <a:solidFill>
                  <a:srgbClr val="1B1748"/>
                </a:solidFill>
              </a:rPr>
              <a:t>VLAKY: </a:t>
            </a:r>
            <a:r>
              <a:rPr lang="sk-SK" b="1" dirty="0" smtClean="0">
                <a:solidFill>
                  <a:schemeClr val="accent6">
                    <a:lumMod val="50000"/>
                  </a:schemeClr>
                </a:solidFill>
              </a:rPr>
              <a:t>+3%</a:t>
            </a:r>
            <a:endParaRPr lang="sk-SK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sk-SK" sz="1000" b="1" dirty="0" smtClean="0">
              <a:solidFill>
                <a:srgbClr val="1B1748"/>
              </a:solidFill>
            </a:endParaRPr>
          </a:p>
          <a:p>
            <a:pPr marL="0" indent="0" algn="ctr">
              <a:buNone/>
            </a:pPr>
            <a:endParaRPr lang="sk-SK" i="1" dirty="0" smtClean="0">
              <a:solidFill>
                <a:srgbClr val="1B1748"/>
              </a:solidFill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pic>
        <p:nvPicPr>
          <p:cNvPr id="11" name="Obrázo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35" y="1118383"/>
            <a:ext cx="9126224" cy="443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3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4</a:t>
            </a:fld>
            <a:endParaRPr lang="sk-SK"/>
          </a:p>
        </p:txBody>
      </p:sp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Výkony v nákladnej doprave</a:t>
            </a:r>
            <a:endParaRPr lang="sk-SK" dirty="0"/>
          </a:p>
        </p:txBody>
      </p:sp>
      <p:sp>
        <p:nvSpPr>
          <p:cNvPr id="8" name="Zástupný objekt pre obsah 8"/>
          <p:cNvSpPr txBox="1">
            <a:spLocks/>
          </p:cNvSpPr>
          <p:nvPr/>
        </p:nvSpPr>
        <p:spPr>
          <a:xfrm>
            <a:off x="9698115" y="1178191"/>
            <a:ext cx="2322250" cy="20954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b="1" dirty="0" smtClean="0">
                <a:solidFill>
                  <a:srgbClr val="1B1748"/>
                </a:solidFill>
              </a:rPr>
              <a:t>VLKM: </a:t>
            </a:r>
            <a:r>
              <a:rPr lang="sk-SK" b="1" dirty="0" smtClean="0">
                <a:solidFill>
                  <a:srgbClr val="C00000"/>
                </a:solidFill>
              </a:rPr>
              <a:t>-11%</a:t>
            </a:r>
          </a:p>
          <a:p>
            <a:pPr marL="0" indent="0">
              <a:buNone/>
            </a:pPr>
            <a:r>
              <a:rPr lang="sk-SK" b="1" dirty="0" smtClean="0">
                <a:solidFill>
                  <a:srgbClr val="1B1748"/>
                </a:solidFill>
              </a:rPr>
              <a:t>HRTKM: </a:t>
            </a:r>
            <a:r>
              <a:rPr lang="sk-SK" b="1" dirty="0" smtClean="0">
                <a:solidFill>
                  <a:srgbClr val="C00000"/>
                </a:solidFill>
              </a:rPr>
              <a:t>-12%</a:t>
            </a:r>
          </a:p>
          <a:p>
            <a:pPr marL="0" indent="0">
              <a:buNone/>
            </a:pPr>
            <a:r>
              <a:rPr lang="sk-SK" b="1" dirty="0" smtClean="0">
                <a:solidFill>
                  <a:srgbClr val="1B1748"/>
                </a:solidFill>
              </a:rPr>
              <a:t>VLAKY: </a:t>
            </a:r>
            <a:r>
              <a:rPr lang="sk-SK" b="1" dirty="0" smtClean="0">
                <a:solidFill>
                  <a:srgbClr val="C00000"/>
                </a:solidFill>
              </a:rPr>
              <a:t>-9%</a:t>
            </a:r>
            <a:endParaRPr lang="sk-SK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sk-SK" sz="1000" b="1" dirty="0" smtClean="0">
              <a:solidFill>
                <a:srgbClr val="1B1748"/>
              </a:solidFill>
            </a:endParaRPr>
          </a:p>
          <a:p>
            <a:pPr marL="0" indent="0" algn="ctr">
              <a:buNone/>
            </a:pPr>
            <a:endParaRPr lang="sk-SK" i="1" dirty="0" smtClean="0">
              <a:solidFill>
                <a:srgbClr val="1B1748"/>
              </a:solidFill>
            </a:endParaRP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858" y="1178192"/>
            <a:ext cx="9078592" cy="4379462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9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5</a:t>
            </a:fld>
            <a:endParaRPr lang="sk-SK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Intenzity ND cez PPS</a:t>
            </a:r>
            <a:endParaRPr lang="sk-SK" dirty="0"/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546" y="1144626"/>
            <a:ext cx="9301684" cy="5576849"/>
          </a:xfrm>
          <a:prstGeom prst="rect">
            <a:avLst/>
          </a:prstGeom>
        </p:spPr>
      </p:pic>
      <p:sp>
        <p:nvSpPr>
          <p:cNvPr id="10" name="Nadpis 1"/>
          <p:cNvSpPr txBox="1">
            <a:spLocks/>
          </p:cNvSpPr>
          <p:nvPr/>
        </p:nvSpPr>
        <p:spPr>
          <a:xfrm>
            <a:off x="7807859" y="421826"/>
            <a:ext cx="4097447" cy="722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k-SK" sz="2000" dirty="0" smtClean="0"/>
              <a:t>Denný priemer vlakov ND</a:t>
            </a:r>
          </a:p>
          <a:p>
            <a:pPr algn="ctr"/>
            <a:r>
              <a:rPr lang="sk-SK" sz="2000" dirty="0" smtClean="0"/>
              <a:t>za 1.- 40.týždeň (do 5.10.) 2025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99373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6</a:t>
            </a:fld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Kvalita realizácie GVD v osobnej doprave</a:t>
            </a:r>
            <a:endParaRPr lang="sk-SK" dirty="0"/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31" y="1226498"/>
            <a:ext cx="11646319" cy="400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33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7</a:t>
            </a:fld>
            <a:endParaRPr lang="sk-SK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Kvalita realizácie GVD v osobnej doprave</a:t>
            </a:r>
            <a:endParaRPr lang="sk-SK" dirty="0"/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93" y="1023381"/>
            <a:ext cx="10409808" cy="582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8</a:t>
            </a:fld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Nehodové udalosti (spolu) zavinené dopravcami</a:t>
            </a:r>
            <a:endParaRPr lang="sk-SK" dirty="0"/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323089"/>
              </p:ext>
            </p:extLst>
          </p:nvPr>
        </p:nvGraphicFramePr>
        <p:xfrm>
          <a:off x="930289" y="1921205"/>
          <a:ext cx="10423511" cy="340593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190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8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8154">
                  <a:extLst>
                    <a:ext uri="{9D8B030D-6E8A-4147-A177-3AD203B41FA5}">
                      <a16:colId xmlns:a16="http://schemas.microsoft.com/office/drawing/2014/main" val="2655917278"/>
                    </a:ext>
                  </a:extLst>
                </a:gridCol>
                <a:gridCol w="1558154">
                  <a:extLst>
                    <a:ext uri="{9D8B030D-6E8A-4147-A177-3AD203B41FA5}">
                      <a16:colId xmlns:a16="http://schemas.microsoft.com/office/drawing/2014/main" val="890966873"/>
                    </a:ext>
                  </a:extLst>
                </a:gridCol>
                <a:gridCol w="1558154">
                  <a:extLst>
                    <a:ext uri="{9D8B030D-6E8A-4147-A177-3AD203B41FA5}">
                      <a16:colId xmlns:a16="http://schemas.microsoft.com/office/drawing/2014/main" val="163212966"/>
                    </a:ext>
                  </a:extLst>
                </a:gridCol>
              </a:tblGrid>
              <a:tr h="449684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dirty="0" smtClean="0">
                          <a:effectLst/>
                        </a:rPr>
                        <a:t>Počet NU v rokoch</a:t>
                      </a:r>
                      <a:endParaRPr lang="sk-SK" sz="2800" b="1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12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2800" b="1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2800" b="1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2800" b="1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7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 smtClean="0">
                          <a:effectLst/>
                        </a:rPr>
                        <a:t>Kategória</a:t>
                      </a:r>
                      <a:r>
                        <a:rPr lang="sk-SK" sz="2000" baseline="0" dirty="0" smtClean="0">
                          <a:effectLst/>
                        </a:rPr>
                        <a:t> NU</a:t>
                      </a:r>
                      <a:endParaRPr lang="sk-SK" sz="20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 smtClean="0">
                          <a:effectLst/>
                        </a:rPr>
                        <a:t>2021</a:t>
                      </a:r>
                      <a:endParaRPr lang="sk-SK" sz="20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 smtClean="0">
                          <a:effectLst/>
                        </a:rPr>
                        <a:t>2022</a:t>
                      </a:r>
                      <a:endParaRPr lang="sk-SK" sz="20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dirty="0" smtClean="0">
                          <a:effectLst/>
                        </a:rPr>
                        <a:t>2023</a:t>
                      </a:r>
                      <a:endParaRPr lang="sk-SK" sz="20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000" kern="1200" dirty="0" smtClean="0">
                          <a:effectLst/>
                        </a:rPr>
                        <a:t>2024</a:t>
                      </a:r>
                      <a:endParaRPr lang="sk-SK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421" marR="67421" marT="936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 smtClean="0">
                          <a:effectLst/>
                        </a:rPr>
                        <a:t>   A (vážne nehody)</a:t>
                      </a:r>
                      <a:endParaRPr lang="sk-SK" sz="24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dirty="0" smtClean="0">
                          <a:effectLst/>
                        </a:rPr>
                        <a:t>1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1</a:t>
                      </a:r>
                      <a:endParaRPr kumimoji="0" lang="sk-SK" sz="2800" b="1" kern="120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0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0</a:t>
                      </a:r>
                      <a:endParaRPr kumimoji="0" lang="sk-SK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 smtClean="0">
                          <a:effectLst/>
                        </a:rPr>
                        <a:t>   B (menšie nehody) </a:t>
                      </a:r>
                      <a:endParaRPr lang="sk-SK" sz="24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dirty="0" smtClean="0">
                          <a:effectLst/>
                        </a:rPr>
                        <a:t>23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20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20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16</a:t>
                      </a:r>
                      <a:endParaRPr kumimoji="0" lang="sk-SK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 smtClean="0">
                          <a:effectLst/>
                        </a:rPr>
                        <a:t>   C (incident) </a:t>
                      </a:r>
                      <a:endParaRPr lang="sk-SK" sz="24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dirty="0" smtClean="0">
                          <a:effectLst/>
                        </a:rPr>
                        <a:t>33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24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31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33</a:t>
                      </a:r>
                      <a:endParaRPr kumimoji="0" lang="sk-SK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 smtClean="0">
                          <a:effectLst/>
                        </a:rPr>
                        <a:t>   D (prevádzkové poruchy)</a:t>
                      </a:r>
                      <a:endParaRPr lang="sk-SK" sz="24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dirty="0" smtClean="0">
                          <a:effectLst/>
                        </a:rPr>
                        <a:t>64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66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64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45</a:t>
                      </a:r>
                      <a:endParaRPr kumimoji="0" lang="sk-SK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2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400" dirty="0" smtClean="0">
                          <a:effectLst/>
                        </a:rPr>
                        <a:t>Spolu</a:t>
                      </a:r>
                      <a:endParaRPr lang="sk-SK" sz="2400" b="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2800" dirty="0" smtClean="0">
                          <a:effectLst/>
                        </a:rPr>
                        <a:t>121</a:t>
                      </a:r>
                      <a:endParaRPr lang="sk-SK" sz="2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111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7421" marR="67421" marT="9364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115</a:t>
                      </a:r>
                      <a:endParaRPr kumimoji="0" lang="sk-SK" sz="2800" b="1" kern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sk-SK" sz="2800" kern="1200" dirty="0" smtClean="0">
                          <a:effectLst/>
                        </a:rPr>
                        <a:t>94</a:t>
                      </a:r>
                      <a:endParaRPr kumimoji="0" lang="sk-SK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220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pät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ŽELEZNICE SLOVENSKEJ REPUBLIKY</a:t>
            </a:r>
            <a:endParaRPr lang="sk-SK"/>
          </a:p>
        </p:txBody>
      </p:sp>
      <p:sp>
        <p:nvSpPr>
          <p:cNvPr id="3" name="Zástupný objekt pre číslo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2BFE-04F9-494B-96E6-DB3E5CE2AF3D}" type="slidenum">
              <a:rPr lang="sk-SK" smtClean="0"/>
              <a:t>9</a:t>
            </a:fld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80" y="5557653"/>
            <a:ext cx="6571830" cy="950818"/>
          </a:xfrm>
          <a:prstGeom prst="rect">
            <a:avLst/>
          </a:prstGeom>
        </p:spPr>
      </p:pic>
      <p:cxnSp>
        <p:nvCxnSpPr>
          <p:cNvPr id="5" name="Rovná spojnica 4"/>
          <p:cNvCxnSpPr/>
          <p:nvPr/>
        </p:nvCxnSpPr>
        <p:spPr>
          <a:xfrm flipH="1">
            <a:off x="445326" y="6384175"/>
            <a:ext cx="4845725" cy="10687"/>
          </a:xfrm>
          <a:prstGeom prst="line">
            <a:avLst/>
          </a:prstGeom>
          <a:ln w="28575">
            <a:solidFill>
              <a:srgbClr val="1B1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1B174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k-SK" dirty="0" smtClean="0"/>
              <a:t>Obmedzenie kapacity železničnej infraštruktúry</a:t>
            </a:r>
            <a:endParaRPr lang="sk-SK" dirty="0"/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348732"/>
              </p:ext>
            </p:extLst>
          </p:nvPr>
        </p:nvGraphicFramePr>
        <p:xfrm>
          <a:off x="445326" y="1739010"/>
          <a:ext cx="5458761" cy="3250678"/>
        </p:xfrm>
        <a:graphic>
          <a:graphicData uri="http://schemas.openxmlformats.org/drawingml/2006/table">
            <a:tbl>
              <a:tblPr/>
              <a:tblGrid>
                <a:gridCol w="779823">
                  <a:extLst>
                    <a:ext uri="{9D8B030D-6E8A-4147-A177-3AD203B41FA5}">
                      <a16:colId xmlns:a16="http://schemas.microsoft.com/office/drawing/2014/main" val="4016459789"/>
                    </a:ext>
                  </a:extLst>
                </a:gridCol>
                <a:gridCol w="779823">
                  <a:extLst>
                    <a:ext uri="{9D8B030D-6E8A-4147-A177-3AD203B41FA5}">
                      <a16:colId xmlns:a16="http://schemas.microsoft.com/office/drawing/2014/main" val="668237710"/>
                    </a:ext>
                  </a:extLst>
                </a:gridCol>
                <a:gridCol w="779823">
                  <a:extLst>
                    <a:ext uri="{9D8B030D-6E8A-4147-A177-3AD203B41FA5}">
                      <a16:colId xmlns:a16="http://schemas.microsoft.com/office/drawing/2014/main" val="1977184244"/>
                    </a:ext>
                  </a:extLst>
                </a:gridCol>
                <a:gridCol w="779823">
                  <a:extLst>
                    <a:ext uri="{9D8B030D-6E8A-4147-A177-3AD203B41FA5}">
                      <a16:colId xmlns:a16="http://schemas.microsoft.com/office/drawing/2014/main" val="1444440031"/>
                    </a:ext>
                  </a:extLst>
                </a:gridCol>
                <a:gridCol w="779823">
                  <a:extLst>
                    <a:ext uri="{9D8B030D-6E8A-4147-A177-3AD203B41FA5}">
                      <a16:colId xmlns:a16="http://schemas.microsoft.com/office/drawing/2014/main" val="3708448811"/>
                    </a:ext>
                  </a:extLst>
                </a:gridCol>
                <a:gridCol w="779823">
                  <a:extLst>
                    <a:ext uri="{9D8B030D-6E8A-4147-A177-3AD203B41FA5}">
                      <a16:colId xmlns:a16="http://schemas.microsoft.com/office/drawing/2014/main" val="308092964"/>
                    </a:ext>
                  </a:extLst>
                </a:gridCol>
                <a:gridCol w="779823">
                  <a:extLst>
                    <a:ext uri="{9D8B030D-6E8A-4147-A177-3AD203B41FA5}">
                      <a16:colId xmlns:a16="http://schemas.microsoft.com/office/drawing/2014/main" val="3851843251"/>
                    </a:ext>
                  </a:extLst>
                </a:gridCol>
              </a:tblGrid>
              <a:tr h="71222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POTR - všetky dôvody zavedenia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368111"/>
                  </a:ext>
                </a:extLst>
              </a:tr>
              <a:tr h="71222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Koľaje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stav k 05.10.2024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stav k 05.10.2025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Rozdiel 2024 - 2025           </a:t>
                      </a:r>
                      <a:r>
                        <a:rPr lang="sk-SK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pokles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27029"/>
                  </a:ext>
                </a:extLst>
              </a:tr>
              <a:tr h="608742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dĺžka v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dĺžka v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dĺžka v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903667"/>
                  </a:ext>
                </a:extLst>
              </a:tr>
              <a:tr h="60874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všetky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103 422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100 585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2 837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634997"/>
                  </a:ext>
                </a:extLst>
              </a:tr>
              <a:tr h="60874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74 237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71 152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3 085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014896"/>
                  </a:ext>
                </a:extLst>
              </a:tr>
            </a:tbl>
          </a:graphicData>
        </a:graphic>
      </p:graphicFrame>
      <p:graphicFrame>
        <p:nvGraphicFramePr>
          <p:cNvPr id="13" name="Tabuľk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75688"/>
              </p:ext>
            </p:extLst>
          </p:nvPr>
        </p:nvGraphicFramePr>
        <p:xfrm>
          <a:off x="6208889" y="1739010"/>
          <a:ext cx="5572924" cy="3250679"/>
        </p:xfrm>
        <a:graphic>
          <a:graphicData uri="http://schemas.openxmlformats.org/drawingml/2006/table">
            <a:tbl>
              <a:tblPr/>
              <a:tblGrid>
                <a:gridCol w="796132">
                  <a:extLst>
                    <a:ext uri="{9D8B030D-6E8A-4147-A177-3AD203B41FA5}">
                      <a16:colId xmlns:a16="http://schemas.microsoft.com/office/drawing/2014/main" val="1861552968"/>
                    </a:ext>
                  </a:extLst>
                </a:gridCol>
                <a:gridCol w="796132">
                  <a:extLst>
                    <a:ext uri="{9D8B030D-6E8A-4147-A177-3AD203B41FA5}">
                      <a16:colId xmlns:a16="http://schemas.microsoft.com/office/drawing/2014/main" val="2491368219"/>
                    </a:ext>
                  </a:extLst>
                </a:gridCol>
                <a:gridCol w="796132">
                  <a:extLst>
                    <a:ext uri="{9D8B030D-6E8A-4147-A177-3AD203B41FA5}">
                      <a16:colId xmlns:a16="http://schemas.microsoft.com/office/drawing/2014/main" val="2570661409"/>
                    </a:ext>
                  </a:extLst>
                </a:gridCol>
                <a:gridCol w="796132">
                  <a:extLst>
                    <a:ext uri="{9D8B030D-6E8A-4147-A177-3AD203B41FA5}">
                      <a16:colId xmlns:a16="http://schemas.microsoft.com/office/drawing/2014/main" val="1025889041"/>
                    </a:ext>
                  </a:extLst>
                </a:gridCol>
                <a:gridCol w="796132">
                  <a:extLst>
                    <a:ext uri="{9D8B030D-6E8A-4147-A177-3AD203B41FA5}">
                      <a16:colId xmlns:a16="http://schemas.microsoft.com/office/drawing/2014/main" val="1959253332"/>
                    </a:ext>
                  </a:extLst>
                </a:gridCol>
                <a:gridCol w="796132">
                  <a:extLst>
                    <a:ext uri="{9D8B030D-6E8A-4147-A177-3AD203B41FA5}">
                      <a16:colId xmlns:a16="http://schemas.microsoft.com/office/drawing/2014/main" val="2695366885"/>
                    </a:ext>
                  </a:extLst>
                </a:gridCol>
                <a:gridCol w="796132">
                  <a:extLst>
                    <a:ext uri="{9D8B030D-6E8A-4147-A177-3AD203B41FA5}">
                      <a16:colId xmlns:a16="http://schemas.microsoft.com/office/drawing/2014/main" val="995800275"/>
                    </a:ext>
                  </a:extLst>
                </a:gridCol>
              </a:tblGrid>
              <a:tr h="71222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POTR - zavedené z dôvodu chýb na železničnej </a:t>
                      </a:r>
                      <a:r>
                        <a:rPr lang="sk-SK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infraštruktúre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542406"/>
                  </a:ext>
                </a:extLst>
              </a:tr>
              <a:tr h="7122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Koľaje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stav k 05.10.2024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stav k 05.10.2025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Rozdiel 2024 - 2025        </a:t>
                      </a:r>
                      <a:r>
                        <a:rPr lang="sk-SK" sz="14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pokles</a:t>
                      </a:r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671236"/>
                  </a:ext>
                </a:extLst>
              </a:tr>
              <a:tr h="60874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dĺžka v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dĺžka v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dĺžka v 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420235"/>
                  </a:ext>
                </a:extLst>
              </a:tr>
              <a:tr h="608741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všetky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71 678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51 579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20 099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670472"/>
                  </a:ext>
                </a:extLst>
              </a:tr>
              <a:tr h="608741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42 953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20 637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6646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74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estorskyUtvar xmlns="7d557776-928b-4fd2-ae5e-c682ce4daaea">Odbor komunikácie a marketingu (GR O140)</GestorskyUtvar>
    <PredmetOblast xmlns="7d557776-928b-4fd2-ae5e-c682ce4daaea">Public relations/marketing</PredmetOblast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Bežný dokument" ma:contentTypeID="0x0101002F065F1F114D07499EA2287F066D1AA10069AE55C1BDE99D4AB84F44D63A09D458" ma:contentTypeVersion="8" ma:contentTypeDescription="" ma:contentTypeScope="" ma:versionID="d73e46ffc6cc6884dc79b8e974308565">
  <xsd:schema xmlns:xsd="http://www.w3.org/2001/XMLSchema" xmlns:xs="http://www.w3.org/2001/XMLSchema" xmlns:p="http://schemas.microsoft.com/office/2006/metadata/properties" xmlns:ns2="7d557776-928b-4fd2-ae5e-c682ce4daaea" targetNamespace="http://schemas.microsoft.com/office/2006/metadata/properties" ma:root="true" ma:fieldsID="6f96b4ebb146ad02c20e93547fd76fbc" ns2:_="">
    <xsd:import namespace="7d557776-928b-4fd2-ae5e-c682ce4daaea"/>
    <xsd:element name="properties">
      <xsd:complexType>
        <xsd:sequence>
          <xsd:element name="documentManagement">
            <xsd:complexType>
              <xsd:all>
                <xsd:element ref="ns2:GestorskyUtvar"/>
                <xsd:element ref="ns2:PredmetOblast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557776-928b-4fd2-ae5e-c682ce4daaea" elementFormDefault="qualified">
    <xsd:import namespace="http://schemas.microsoft.com/office/2006/documentManagement/types"/>
    <xsd:import namespace="http://schemas.microsoft.com/office/infopath/2007/PartnerControls"/>
    <xsd:element name="GestorskyUtvar" ma:index="3" ma:displayName="Gestorský útvar" ma:format="Dropdown" ma:internalName="GestorskyUtvar" ma:readOnly="false">
      <xsd:simpleType>
        <xsd:restriction base="dms:Choice">
          <xsd:enumeration value="Kancelária generálneho riaditeľa ŽSR (GR O110)"/>
          <xsd:enumeration value="Odbor interného auditu (GR O120)"/>
          <xsd:enumeration value="Odbor právnych vzťahov (GR O130)"/>
          <xsd:enumeration value="Odbor komunikácie a marketingu (GR O140)"/>
          <xsd:enumeration value="Odbor nadlimitných zákaziek a koncesií (O 150)"/>
          <xsd:enumeration value="Odbor bezpečnosti a krízového riadenia (GR O160)"/>
          <xsd:enumeration value="Odbor riadenia ľudských zdrojov (GR O170)"/>
          <xsd:enumeration value="Odbor projektového riadenia - PMO (GR O180)"/>
          <xsd:enumeration value="Odbor stratégie a zahraničnej spolupráce (GR O210)"/>
          <xsd:enumeration value="Odbor investorský (GR O220)"/>
          <xsd:enumeration value="Odbor expertízy (GR O230)"/>
          <xsd:enumeration value="Odbor financovania, účtovníctva a daní (GR O310)"/>
          <xsd:enumeration value="Odbor controllingu (GR O330)"/>
          <xsd:enumeration value="Odbor dopravy (GR O410)"/>
          <xsd:enumeration value="Odbor inšpekcie (GR O440)"/>
          <xsd:enumeration value="Odbor infraštruktúry (O 450)"/>
          <xsd:enumeration value="Odbor udržateľnosti a environmentálnej správy (O 470)"/>
          <xsd:enumeration value="Centrum logistiky a obstarávania"/>
          <xsd:enumeration value="Mostný obvod"/>
          <xsd:enumeration value="Oblastné riaditeľstvo Trnava"/>
          <xsd:enumeration value="Oblastné riaditeľstvo Košice"/>
          <xsd:enumeration value="Oblastné riaditeľstvo Zvolen"/>
          <xsd:enumeration value="Oblastné riaditeľstvo Žilina"/>
          <xsd:enumeration value="Správa majetku ŽSR"/>
          <xsd:enumeration value="Stredisko železničnej geodézie"/>
          <xsd:enumeration value="Ústredný inštitút vzdelávania a psychológie"/>
          <xsd:enumeration value="Výskumný a vývojový ústav železníc"/>
          <xsd:enumeration value="Železničná energetika"/>
          <xsd:enumeration value="Železničné telekomunikácie"/>
          <xsd:enumeration value="--- predošlé názvy organizačných útvarov"/>
          <xsd:enumeration value="Mostný obvod Bratislava"/>
          <xsd:enumeration value="Mostný obvod Košice"/>
          <xsd:enumeration value="Odbor právnych vzťahov a verejného obstarávania (GR O130)"/>
          <xsd:enumeration value="Odbor komunikácie (GR O140)"/>
          <xsd:enumeration value="Odbor stratégie a vonkajších vzťahov (GR O150)"/>
          <xsd:enumeration value="Odbor stratégie a zahraničnej spolupráce (GR O150)"/>
          <xsd:enumeration value="Odbor krízového riadenia a ochrany (GR O160)"/>
          <xsd:enumeration value="Odbor informačných a komunikačných technológií (GR O210)"/>
          <xsd:enumeration value="Odbor komunikačných a informačných systémov (GR O210)"/>
          <xsd:enumeration value="Odbor telekomunikácií, informatiky a informačnej bezpečnosti (GR O210)"/>
          <xsd:enumeration value="Odbor hospodárenia s majetkom (GR O320)"/>
          <xsd:enumeration value="Odbor expertízy (GR O420)"/>
          <xsd:enumeration value="Odbor prevádzkového manažmentu (O 420)"/>
          <xsd:enumeration value="Odbor infraštruktúry (GR O430)"/>
          <xsd:enumeration value="Odbor železničných tratí a stavieb (GR O430)"/>
          <xsd:enumeration value="Odbor bezpečnosti a inšpekcie (GR O440)"/>
          <xsd:enumeration value="Odbor obchodu (GR O450)"/>
          <xsd:enumeration value="Odbor oznamovacej a zabezpečovacej techniky a elektrotechniky (GR O460)"/>
          <xsd:enumeration value="Odbor riadenia ľudských zdrojov (GR O510)"/>
          <xsd:enumeration value="Odbor krízového riadenia a ochrany (GR O520)"/>
          <xsd:enumeration value="Odbor organizácie a riadenia (GR O530)"/>
          <xsd:enumeration value="Regionálne riaditeľstvo Údržby železničnej infraštruktúry Zvolen"/>
          <xsd:enumeration value="Regionálne riaditeľstvo Údržby železničnej infraštruktúry Žilina"/>
          <xsd:enumeration value="Stredisko hospodárenia s majetkom"/>
          <xsd:enumeration value="ÚS ŽSR - Stredisko prevádzkového manažmentu"/>
          <xsd:enumeration value="Závod protipožiarnej ochrany železníc"/>
          <xsd:enumeration value="Závod služieb železníc"/>
          <xsd:enumeration value="Železničné zdravotníctvo"/>
        </xsd:restriction>
      </xsd:simpleType>
    </xsd:element>
    <xsd:element name="PredmetOblast" ma:index="4" ma:displayName="Predmet (oblasť)" ma:format="Dropdown" ma:internalName="PredmetOblast" ma:readOnly="false">
      <xsd:simpleType>
        <xsd:restriction base="dms:Choice">
          <xsd:enumeration value="Bezpečnosť"/>
          <xsd:enumeration value="Cestné vozidlá a koľajové mechanizmy"/>
          <xsd:enumeration value="CO a HM"/>
          <xsd:enumeration value="Distribučná logistika"/>
          <xsd:enumeration value="Doprava"/>
          <xsd:enumeration value="Ekológia"/>
          <xsd:enumeration value="Ekonomika"/>
          <xsd:enumeration value="Elektrická energia"/>
          <xsd:enumeration value="Expertíza a predpisy"/>
          <xsd:enumeration value="Geodézia"/>
          <xsd:enumeration value="Informatika a telekomunikácie"/>
          <xsd:enumeration value="Inšpekcia"/>
          <xsd:enumeration value="Interný audit"/>
          <xsd:enumeration value="Investície"/>
          <xsd:enumeration value="Logistika a obstarávanie"/>
          <xsd:enumeration value="Ľudské zdroje"/>
          <xsd:enumeration value="Majetok"/>
          <xsd:enumeration value="Organizácia a riadenie"/>
          <xsd:enumeration value="Právne vzťahy"/>
          <xsd:enumeration value="Public relations/marketing"/>
          <xsd:enumeration value="Registratúra"/>
          <xsd:enumeration value="Stratégia a zahraničná spolupráca"/>
          <xsd:enumeration value="Stravovanie, ubytovanie, zájazdy"/>
          <xsd:enumeration value="Výskum a vývoj"/>
          <xsd:enumeration value="Železničná infraštruktúra"/>
          <xsd:enumeration value="---"/>
          <xsd:enumeration value="Bezpečnosť a inšpekcia"/>
          <xsd:enumeration value="CO, HM a registratúra"/>
          <xsd:enumeration value="Obstarávanie"/>
          <xsd:enumeration value="Public relations"/>
          <xsd:enumeration value="Stratégia a vonkajšie vzťahy"/>
          <xsd:enumeration value="Zdravotníctvo"/>
        </xsd:restriction>
      </xsd:simpleType>
    </xsd:element>
    <xsd:element name="SharedWithUsers" ma:index="11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 ma:readOnly="true"/>
        <xsd:element ref="dc:title" maxOccurs="1" ma:index="2" ma:displayName="Nadpis"/>
        <xsd:element ref="dc:subject" minOccurs="0" maxOccurs="1"/>
        <xsd:element ref="dc:description" minOccurs="0" maxOccurs="1" ma:index="5" ma:displayName="Poznámky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20FE7F-D449-4C20-AECF-86BB1F5F1CE6}">
  <ds:schemaRefs>
    <ds:schemaRef ds:uri="7d557776-928b-4fd2-ae5e-c682ce4daaea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49EE477-646C-445D-B6A0-4901ADB76B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2D15C1-8B91-4478-A62B-6549A04ACA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557776-928b-4fd2-ae5e-c682ce4daa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1144</Words>
  <Application>Microsoft Office PowerPoint</Application>
  <PresentationFormat>Širokouhlá</PresentationFormat>
  <Paragraphs>221</Paragraphs>
  <Slides>18</Slides>
  <Notes>4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5" baseType="lpstr">
      <vt:lpstr>Arial</vt:lpstr>
      <vt:lpstr>Calibri</vt:lpstr>
      <vt:lpstr>Courier New</vt:lpstr>
      <vt:lpstr>Times New Roman</vt:lpstr>
      <vt:lpstr>Wingdings</vt:lpstr>
      <vt:lpstr>Motív balíka Office</vt:lpstr>
      <vt:lpstr>Hárok</vt:lpstr>
      <vt:lpstr>Stretnutie ŽSR s dopravcami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Ďakujem za pozornosť</vt:lpstr>
    </vt:vector>
  </TitlesOfParts>
  <Company>ZSR-ZT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Balga Beáta</dc:creator>
  <dc:description/>
  <cp:lastModifiedBy>Šulko Peter</cp:lastModifiedBy>
  <cp:revision>43</cp:revision>
  <cp:lastPrinted>2025-10-10T08:22:52Z</cp:lastPrinted>
  <dcterms:created xsi:type="dcterms:W3CDTF">2025-01-09T06:19:59Z</dcterms:created>
  <dcterms:modified xsi:type="dcterms:W3CDTF">2025-10-12T16:40:43Z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0x0101002F065F1F114D07499EA2287F066D1AA10069AE55C1BDE99D4AB84F44D63A09D458</vt:lpwstr>
  </property>
</Properties>
</file>