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  <p:sldMasterId id="2147483924" r:id="rId2"/>
  </p:sldMasterIdLst>
  <p:notesMasterIdLst>
    <p:notesMasterId r:id="rId23"/>
  </p:notesMasterIdLst>
  <p:sldIdLst>
    <p:sldId id="329" r:id="rId3"/>
    <p:sldId id="1004" r:id="rId4"/>
    <p:sldId id="1005" r:id="rId5"/>
    <p:sldId id="1011" r:id="rId6"/>
    <p:sldId id="1002" r:id="rId7"/>
    <p:sldId id="1000" r:id="rId8"/>
    <p:sldId id="1001" r:id="rId9"/>
    <p:sldId id="995" r:id="rId10"/>
    <p:sldId id="999" r:id="rId11"/>
    <p:sldId id="1006" r:id="rId12"/>
    <p:sldId id="1007" r:id="rId13"/>
    <p:sldId id="1012" r:id="rId14"/>
    <p:sldId id="1008" r:id="rId15"/>
    <p:sldId id="1009" r:id="rId16"/>
    <p:sldId id="1010" r:id="rId17"/>
    <p:sldId id="991" r:id="rId18"/>
    <p:sldId id="1003" r:id="rId19"/>
    <p:sldId id="997" r:id="rId20"/>
    <p:sldId id="998" r:id="rId21"/>
    <p:sldId id="330" r:id="rId22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1" autoAdjust="0"/>
    <p:restoredTop sz="99425" autoAdjust="0"/>
  </p:normalViewPr>
  <p:slideViewPr>
    <p:cSldViewPr>
      <p:cViewPr>
        <p:scale>
          <a:sx n="120" d="100"/>
          <a:sy n="120" d="100"/>
        </p:scale>
        <p:origin x="1452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D32CA-8F7F-4142-AE61-EB5AB05C94C8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F5FA14-B0E4-4FF7-B0CF-892036502ED0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47302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k-SK" smtClean="0"/>
              <a:t>Kliknutím upravte štýl predlohy podnadpisov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71412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88421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8694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08520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28446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52421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65789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235458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31231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880004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83335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685750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028020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849196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08659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20967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24426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54517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88513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66338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17085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54473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53686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C4494-85F5-43A6-8B43-4F045EA7DDDA}" type="datetimeFigureOut">
              <a:rPr lang="sk-SK" smtClean="0"/>
              <a:pPr/>
              <a:t>17. 9. 2025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92451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rahy.nsat.sk/wp-content/uploads/sites/3/2025/08/Zoznam-pr%C3%ADloh-k-%C5%BEiadosti-EVR_SK-2025-nove.pdf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drahy.nsat.sk/bezpecnost-na-zeleznicnych-specialnych-a-lanovych-drahach/bezpecnostne-osvedcenia/postup-pre-slovenskych-dopravcov/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drahy.nsat.sk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drahy.nsat.sk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>
            <a:extLst>
              <a:ext uri="{FF2B5EF4-FFF2-40B4-BE49-F238E27FC236}">
                <a16:creationId xmlns:a16="http://schemas.microsoft.com/office/drawing/2014/main" id="{61895F7D-F8DF-4476-9978-9EEB6BD1CF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3" y="17547"/>
            <a:ext cx="9144000" cy="6858000"/>
          </a:xfrm>
          <a:prstGeom prst="rect">
            <a:avLst/>
          </a:prstGeom>
        </p:spPr>
      </p:pic>
      <p:sp>
        <p:nvSpPr>
          <p:cNvPr id="5" name="Nadpis 1">
            <a:extLst>
              <a:ext uri="{FF2B5EF4-FFF2-40B4-BE49-F238E27FC236}">
                <a16:creationId xmlns:a16="http://schemas.microsoft.com/office/drawing/2014/main" id="{77C87926-218F-4597-80E1-348173076685}"/>
              </a:ext>
            </a:extLst>
          </p:cNvPr>
          <p:cNvSpPr txBox="1">
            <a:spLocks/>
          </p:cNvSpPr>
          <p:nvPr/>
        </p:nvSpPr>
        <p:spPr>
          <a:xfrm>
            <a:off x="-158555" y="5363426"/>
            <a:ext cx="3389241" cy="10276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2800" b="1" dirty="0" smtClean="0">
                <a:solidFill>
                  <a:schemeClr val="bg1"/>
                </a:solidFill>
              </a:rPr>
              <a:t>Ivan </a:t>
            </a:r>
            <a:br>
              <a:rPr lang="sk-SK" sz="2800" b="1" dirty="0" smtClean="0">
                <a:solidFill>
                  <a:schemeClr val="bg1"/>
                </a:solidFill>
              </a:rPr>
            </a:br>
            <a:r>
              <a:rPr lang="sk-SK" sz="2800" b="1" dirty="0" smtClean="0">
                <a:solidFill>
                  <a:schemeClr val="bg1"/>
                </a:solidFill>
              </a:rPr>
              <a:t>ŠKODA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023B2B39-BE05-4633-BADE-B72828C90983}"/>
              </a:ext>
            </a:extLst>
          </p:cNvPr>
          <p:cNvSpPr txBox="1">
            <a:spLocks/>
          </p:cNvSpPr>
          <p:nvPr/>
        </p:nvSpPr>
        <p:spPr>
          <a:xfrm>
            <a:off x="3131840" y="5229200"/>
            <a:ext cx="5904656" cy="129614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3600" b="1" dirty="0" smtClean="0">
                <a:solidFill>
                  <a:schemeClr val="bg1"/>
                </a:solidFill>
              </a:rPr>
              <a:t>Stretnutie dopravcov 2025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77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60648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Registrácia železničných vozidiel v EVR</a:t>
            </a: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</a:t>
            </a:r>
            <a:endParaRPr kumimoji="0" lang="en-GB" altLang="sk-SK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b="1" i="1" dirty="0" smtClean="0">
                <a:solidFill>
                  <a:srgbClr val="1F497D"/>
                </a:solidFill>
              </a:rPr>
              <a:t>pripomíname povinnosť držiteľov železničných vozidiel vykonávať zmeny v registrácii železničných vozidiel </a:t>
            </a:r>
            <a:br>
              <a:rPr lang="sk-SK" altLang="en-US" sz="2300" b="1" i="1" dirty="0" smtClean="0">
                <a:solidFill>
                  <a:srgbClr val="1F497D"/>
                </a:solidFill>
              </a:rPr>
            </a:br>
            <a:r>
              <a:rPr lang="sk-SK" altLang="en-US" sz="2300" b="1" i="1" dirty="0" smtClean="0">
                <a:solidFill>
                  <a:srgbClr val="1F497D"/>
                </a:solidFill>
              </a:rPr>
              <a:t>v Európskom registri vozidiel do 30-tich dní od nadobudnutia účinnosti danej zmeny</a:t>
            </a:r>
            <a:r>
              <a:rPr lang="sk-SK" altLang="en-US" sz="2300" b="1" i="1" dirty="0">
                <a:solidFill>
                  <a:srgbClr val="1F497D"/>
                </a:solidFill>
              </a:rPr>
              <a:t> </a:t>
            </a:r>
            <a:r>
              <a:rPr lang="sk-SK" altLang="en-US" sz="2300" b="1" i="1" dirty="0" smtClean="0">
                <a:solidFill>
                  <a:srgbClr val="1F497D"/>
                </a:solidFill>
              </a:rPr>
              <a:t>- § 76 ods. 23 zákona č. 513/2009 Z. z. </a:t>
            </a:r>
            <a:br>
              <a:rPr lang="sk-SK" altLang="en-US" sz="2300" b="1" i="1" dirty="0" smtClean="0">
                <a:solidFill>
                  <a:srgbClr val="1F497D"/>
                </a:solidFill>
              </a:rPr>
            </a:br>
            <a:r>
              <a:rPr lang="sk-SK" altLang="en-US" sz="2300" b="1" i="1" dirty="0" smtClean="0">
                <a:solidFill>
                  <a:srgbClr val="1F497D"/>
                </a:solidFill>
              </a:rPr>
              <a:t>o dráhach v platnom znení</a:t>
            </a:r>
          </a:p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300" b="1" i="1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lang="sk-SK" altLang="en-US" sz="2300" b="1" i="1" dirty="0" smtClean="0">
              <a:solidFill>
                <a:srgbClr val="1F497D"/>
              </a:solidFill>
            </a:endParaRPr>
          </a:p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300" b="1" i="1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280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b="1" i="1" dirty="0" smtClean="0">
                <a:solidFill>
                  <a:srgbClr val="1F497D"/>
                </a:solidFill>
                <a:hlinkClick r:id="rId3"/>
              </a:rPr>
              <a:t>Zoznam príloh k oznamovaniu zmien do EVR</a:t>
            </a:r>
            <a:endParaRPr kumimoji="0" lang="sk-SK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8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336" y="3297034"/>
            <a:ext cx="8621328" cy="92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66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60648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Prevádzka dráhových vozidiel na </a:t>
            </a: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vlečkách (1/2)</a:t>
            </a: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</a:t>
            </a:r>
            <a:endParaRPr kumimoji="0" lang="en-GB" altLang="sk-SK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b="1" i="1" dirty="0" smtClean="0">
                <a:solidFill>
                  <a:srgbClr val="1F497D"/>
                </a:solidFill>
              </a:rPr>
              <a:t>dráhové vozidlá používané na železničných dráhach </a:t>
            </a:r>
            <a:br>
              <a:rPr lang="sk-SK" altLang="en-US" sz="2300" b="1" i="1" dirty="0" smtClean="0">
                <a:solidFill>
                  <a:srgbClr val="1F497D"/>
                </a:solidFill>
              </a:rPr>
            </a:br>
            <a:r>
              <a:rPr lang="sk-SK" altLang="en-US" sz="2300" b="1" i="1" dirty="0" smtClean="0">
                <a:solidFill>
                  <a:srgbClr val="1F497D"/>
                </a:solidFill>
              </a:rPr>
              <a:t>v súkromnom vlastníctve (na vlečkách) musia mať povolenie na uvedenie do prevádzky, príp. aj schválenie typu </a:t>
            </a:r>
            <a:br>
              <a:rPr lang="sk-SK" altLang="en-US" sz="2300" b="1" i="1" dirty="0" smtClean="0">
                <a:solidFill>
                  <a:srgbClr val="1F497D"/>
                </a:solidFill>
              </a:rPr>
            </a:br>
            <a:r>
              <a:rPr lang="sk-SK" altLang="en-US" sz="2300" b="1" i="1" dirty="0" smtClean="0">
                <a:solidFill>
                  <a:srgbClr val="1F497D"/>
                </a:solidFill>
              </a:rPr>
              <a:t>v súlade s požiadavkami uvedenými v § 22a zákona </a:t>
            </a:r>
            <a:br>
              <a:rPr lang="sk-SK" altLang="en-US" sz="2300" b="1" i="1" dirty="0" smtClean="0">
                <a:solidFill>
                  <a:srgbClr val="1F497D"/>
                </a:solidFill>
              </a:rPr>
            </a:br>
            <a:r>
              <a:rPr lang="sk-SK" altLang="en-US" sz="2300" b="1" i="1" dirty="0" smtClean="0">
                <a:solidFill>
                  <a:srgbClr val="1F497D"/>
                </a:solidFill>
              </a:rPr>
              <a:t>č. 513/2009 Z. z. o dráhach v platnom znení</a:t>
            </a:r>
            <a:endParaRPr kumimoji="0" lang="sk-SK" altLang="en-US" sz="2300" b="1" i="1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8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3100482"/>
            <a:ext cx="7128793" cy="36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30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60648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Prevádzka dráhových vozidiel na </a:t>
            </a: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vlečkách (2/2)</a:t>
            </a: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</a:t>
            </a:r>
            <a:endParaRPr kumimoji="0" lang="en-GB" altLang="sk-SK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28800"/>
            <a:ext cx="7596336" cy="2097235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382464"/>
            <a:ext cx="6720853" cy="2358903"/>
          </a:xfrm>
          <a:prstGeom prst="rect">
            <a:avLst/>
          </a:prstGeom>
        </p:spPr>
      </p:pic>
      <p:sp>
        <p:nvSpPr>
          <p:cNvPr id="7" name="BlokTextu 6"/>
          <p:cNvSpPr txBox="1"/>
          <p:nvPr/>
        </p:nvSpPr>
        <p:spPr>
          <a:xfrm>
            <a:off x="323528" y="1124744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i="1" u="sng" dirty="0" smtClean="0">
                <a:solidFill>
                  <a:srgbClr val="1F497D"/>
                </a:solidFill>
              </a:rPr>
              <a:t>CZ</a:t>
            </a:r>
            <a:r>
              <a:rPr lang="sk-SK" sz="2400" b="1" i="1" dirty="0" smtClean="0">
                <a:solidFill>
                  <a:srgbClr val="1F497D"/>
                </a:solidFill>
              </a:rPr>
              <a:t>-GJW 99 54 9124 007-4</a:t>
            </a:r>
            <a:endParaRPr lang="en-GB" sz="2400" b="1" i="1" dirty="0">
              <a:solidFill>
                <a:srgbClr val="1F497D"/>
              </a:solidFill>
            </a:endParaRPr>
          </a:p>
        </p:txBody>
      </p:sp>
      <p:sp>
        <p:nvSpPr>
          <p:cNvPr id="8" name="BlokTextu 7"/>
          <p:cNvSpPr txBox="1"/>
          <p:nvPr/>
        </p:nvSpPr>
        <p:spPr>
          <a:xfrm>
            <a:off x="344903" y="3823417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i="1" u="sng" dirty="0" smtClean="0">
                <a:solidFill>
                  <a:srgbClr val="1F497D"/>
                </a:solidFill>
              </a:rPr>
              <a:t>DK</a:t>
            </a:r>
            <a:r>
              <a:rPr lang="sk-SK" sz="2400" b="1" i="1" dirty="0" smtClean="0">
                <a:solidFill>
                  <a:srgbClr val="1F497D"/>
                </a:solidFill>
              </a:rPr>
              <a:t>-GJW 99 86 9123 516-7</a:t>
            </a:r>
            <a:endParaRPr lang="en-GB" sz="2400" b="1" i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58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60648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Skúšobná prevádzka dráhového vozidla</a:t>
            </a:r>
            <a:endParaRPr kumimoji="0" lang="en-GB" altLang="sk-SK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400" b="1" i="1" dirty="0" smtClean="0">
                <a:solidFill>
                  <a:srgbClr val="1F497D"/>
                </a:solidFill>
              </a:rPr>
              <a:t>realizuje sa v súlade s ustanovením § 24a zákona </a:t>
            </a:r>
            <a:br>
              <a:rPr lang="sk-SK" altLang="en-US" sz="2400" b="1" i="1" dirty="0" smtClean="0">
                <a:solidFill>
                  <a:srgbClr val="1F497D"/>
                </a:solidFill>
              </a:rPr>
            </a:br>
            <a:r>
              <a:rPr lang="sk-SK" altLang="en-US" sz="2400" b="1" i="1" dirty="0" smtClean="0">
                <a:solidFill>
                  <a:srgbClr val="1F497D"/>
                </a:solidFill>
              </a:rPr>
              <a:t>č. 513/2009 Z. z. o dráhach v platnom znení,</a:t>
            </a:r>
          </a:p>
          <a:p>
            <a:pPr marL="35280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400" b="1" i="1" dirty="0">
                <a:solidFill>
                  <a:srgbClr val="1F497D"/>
                </a:solidFill>
              </a:rPr>
              <a:t>T</a:t>
            </a:r>
            <a:r>
              <a:rPr kumimoji="0" lang="sk-SK" altLang="en-US" sz="2400" b="1" i="1" u="none" strike="noStrike" kern="1200" cap="none" spc="0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ýka sa dráhového vozidla, ktoré je: </a:t>
            </a:r>
          </a:p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400" b="1" i="1" dirty="0">
                <a:solidFill>
                  <a:srgbClr val="1F497D"/>
                </a:solidFill>
              </a:rPr>
              <a:t>p</a:t>
            </a:r>
            <a:r>
              <a:rPr kumimoji="0" lang="sk-SK" altLang="en-US" sz="2400" b="1" i="1" u="none" strike="noStrike" kern="1200" cap="none" spc="0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red uvedením na trh alebo do prevádzky, po obnove, </a:t>
            </a:r>
            <a:br>
              <a:rPr kumimoji="0" lang="sk-SK" altLang="en-US" sz="2400" b="1" i="1" u="none" strike="noStrike" kern="1200" cap="none" spc="0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</a:br>
            <a:r>
              <a:rPr kumimoji="0" lang="sk-SK" altLang="en-US" sz="2400" b="1" i="1" u="none" strike="noStrike" kern="1200" cap="none" spc="0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po modernizácii, po podstatnej zmene – t. j. </a:t>
            </a:r>
            <a:r>
              <a:rPr kumimoji="0" lang="sk-SK" altLang="en-US" sz="2400" b="1" i="1" u="sng" strike="noStrike" kern="1200" cap="none" spc="0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NEMÁ ŽIADNE POVOLENIE NA PREVÁDZKU,</a:t>
            </a:r>
            <a:r>
              <a:rPr kumimoji="0" lang="sk-SK" altLang="en-US" sz="2400" b="1" i="1" u="sng" strike="noStrike" kern="1200" cap="none" spc="0" normalizeH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 NEMÁ ŽIADNE PRIDELENÉ EVIDENČNÉ ČÍSLO.</a:t>
            </a:r>
            <a:endParaRPr kumimoji="0" lang="sk-SK" altLang="en-US" sz="2400" b="1" i="1" u="sng" strike="noStrike" kern="1200" cap="none" spc="0" normalizeH="0" baseline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4212330"/>
            <a:ext cx="7163675" cy="245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73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60648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Skúšobná jazda dráhového vozidla po oprave (1/2)</a:t>
            </a:r>
            <a:endParaRPr kumimoji="0" lang="en-GB" altLang="sk-SK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400" b="1" i="1" dirty="0" smtClean="0">
                <a:solidFill>
                  <a:srgbClr val="1F497D"/>
                </a:solidFill>
              </a:rPr>
              <a:t>realizuje sa v súlade s ustanovením § 24b zákona </a:t>
            </a:r>
            <a:br>
              <a:rPr lang="sk-SK" altLang="en-US" sz="2400" b="1" i="1" dirty="0" smtClean="0">
                <a:solidFill>
                  <a:srgbClr val="1F497D"/>
                </a:solidFill>
              </a:rPr>
            </a:br>
            <a:r>
              <a:rPr lang="sk-SK" altLang="en-US" sz="2400" b="1" i="1" dirty="0" smtClean="0">
                <a:solidFill>
                  <a:srgbClr val="1F497D"/>
                </a:solidFill>
              </a:rPr>
              <a:t>č. 513/2009 Z. z. o dráhach v platnom znení,</a:t>
            </a:r>
          </a:p>
          <a:p>
            <a:pPr marL="35280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400" b="1" i="1" dirty="0">
                <a:solidFill>
                  <a:srgbClr val="1F497D"/>
                </a:solidFill>
              </a:rPr>
              <a:t>T</a:t>
            </a:r>
            <a:r>
              <a:rPr kumimoji="0" lang="sk-SK" altLang="en-US" sz="2400" b="1" i="1" u="none" strike="noStrike" kern="1200" cap="none" spc="0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ýka sa dráhového vozidla, ktoré je: </a:t>
            </a:r>
          </a:p>
          <a:p>
            <a:pPr marL="810000" lvl="0" indent="-457200" defTabSz="457200"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Font typeface="Wingdings" panose="05000000000000000000" pitchFamily="2" charset="2"/>
              <a:buChar char="Ø"/>
              <a:defRPr/>
            </a:pPr>
            <a:r>
              <a:rPr kumimoji="0" lang="sk-SK" altLang="en-US" sz="2400" b="1" i="1" u="none" strike="noStrike" kern="1200" cap="none" spc="0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po oprave alebo </a:t>
            </a:r>
            <a:r>
              <a:rPr lang="sk-SK" altLang="en-US" sz="2400" b="1" i="1" dirty="0">
                <a:solidFill>
                  <a:srgbClr val="1F497D"/>
                </a:solidFill>
              </a:rPr>
              <a:t>určené na vykonanie technicko-bezpečnostnej </a:t>
            </a:r>
            <a:r>
              <a:rPr lang="sk-SK" altLang="en-US" sz="2400" b="1" i="1" dirty="0" smtClean="0">
                <a:solidFill>
                  <a:srgbClr val="1F497D"/>
                </a:solidFill>
              </a:rPr>
              <a:t>skúšky </a:t>
            </a:r>
            <a:r>
              <a:rPr kumimoji="0" lang="sk-SK" altLang="en-US" sz="2400" b="1" i="1" u="none" strike="noStrike" kern="1200" cap="none" spc="0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– t. j. </a:t>
            </a:r>
            <a:r>
              <a:rPr kumimoji="0" lang="sk-SK" altLang="en-US" sz="2400" b="1" i="1" u="sng" strike="noStrike" kern="1200" cap="none" spc="0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MÁ POVOLENIE NA PREVÁDZKU MINIMÁLNE V JEDNOM ŠTÁTE (NEMUSÍ TO BYŤ V SR),</a:t>
            </a:r>
            <a:r>
              <a:rPr kumimoji="0" lang="sk-SK" altLang="en-US" sz="2400" b="1" i="1" u="sng" strike="noStrike" kern="1200" cap="none" spc="0" normalizeH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 MÁ PRIDELENÉ EVIDENČNÉ ČÍSLO.</a:t>
            </a:r>
          </a:p>
          <a:p>
            <a:pPr marL="352800" lvl="0" indent="0" defTabSz="457200"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defRPr/>
            </a:pPr>
            <a:endParaRPr lang="sk-SK" altLang="en-US" sz="2400" b="1" i="1" baseline="0" dirty="0" smtClean="0">
              <a:solidFill>
                <a:srgbClr val="1F497D"/>
              </a:solidFill>
            </a:endParaRPr>
          </a:p>
          <a:p>
            <a:pPr marL="352800" lvl="0" indent="0" defTabSz="457200"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defRPr/>
            </a:pPr>
            <a:r>
              <a:rPr lang="sk-SK" altLang="en-US" sz="2400" b="1" i="1" baseline="0" dirty="0" smtClean="0">
                <a:solidFill>
                  <a:srgbClr val="1F497D"/>
                </a:solidFill>
              </a:rPr>
              <a:t>Manažér infraštruktúry </a:t>
            </a:r>
            <a:r>
              <a:rPr lang="sk-SK" altLang="en-US" sz="2400" b="1" i="1" u="sng" baseline="0" dirty="0" smtClean="0">
                <a:solidFill>
                  <a:srgbClr val="1F497D"/>
                </a:solidFill>
              </a:rPr>
              <a:t>je povinný</a:t>
            </a:r>
            <a:r>
              <a:rPr lang="sk-SK" altLang="en-US" sz="2400" b="1" i="1" baseline="0" dirty="0" smtClean="0">
                <a:solidFill>
                  <a:srgbClr val="1F497D"/>
                </a:solidFill>
              </a:rPr>
              <a:t> o každom udelenom súhlase </a:t>
            </a:r>
            <a:br>
              <a:rPr lang="sk-SK" altLang="en-US" sz="2400" b="1" i="1" baseline="0" dirty="0" smtClean="0">
                <a:solidFill>
                  <a:srgbClr val="1F497D"/>
                </a:solidFill>
              </a:rPr>
            </a:br>
            <a:r>
              <a:rPr lang="sk-SK" altLang="en-US" sz="2400" b="1" i="1" baseline="0" dirty="0" smtClean="0">
                <a:solidFill>
                  <a:srgbClr val="1F497D"/>
                </a:solidFill>
              </a:rPr>
              <a:t>na skúšobnú jazdu dráhového vozidla po oprave (vrátane TBS) písomne informovať Dopravný úrad.</a:t>
            </a:r>
            <a:endParaRPr kumimoji="0" lang="sk-SK" altLang="en-US" sz="2400" b="1" i="1" strike="noStrike" kern="1200" cap="none" spc="0" normalizeH="0" baseline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4298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60648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Skúšobná jazda dráhového vozidla po oprave (2/2)</a:t>
            </a:r>
            <a:endParaRPr kumimoji="0" lang="en-GB" altLang="sk-SK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020" y="1268760"/>
            <a:ext cx="8849960" cy="548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72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7704" y="260648"/>
            <a:ext cx="7200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sk-SK" sz="2000" b="1" dirty="0" smtClean="0">
                <a:solidFill>
                  <a:srgbClr val="CC3300"/>
                </a:solidFill>
              </a:rPr>
              <a:t>Podávanie žiadostí o jednotné bezpečnostné osvedčenie (1/2)</a:t>
            </a:r>
            <a:endParaRPr lang="en-GB" altLang="sk-SK" sz="2000" b="1" dirty="0">
              <a:solidFill>
                <a:srgbClr val="CC33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457200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endParaRPr kumimoji="0" lang="sk-SK" altLang="en-US" sz="2800" b="1" i="1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23528" y="1196752"/>
            <a:ext cx="8442201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457200" lvl="1" indent="-457200">
              <a:spcBef>
                <a:spcPts val="0"/>
              </a:spcBef>
              <a:spcAft>
                <a:spcPts val="9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Do OSS predkladať </a:t>
            </a: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žiadosti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kompletné a </a:t>
            </a: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správne vyplnené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(napr. vymedzenie </a:t>
            </a: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plánovanej oblasti činnosti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- hlavné </a:t>
            </a: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a vedľajšie trate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ŽSR,</a:t>
            </a:r>
          </a:p>
          <a:p>
            <a:pPr marL="457200" lvl="1" indent="-457200">
              <a:spcBef>
                <a:spcPts val="0"/>
              </a:spcBef>
              <a:spcAft>
                <a:spcPts val="9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nezamlčiavať skutočnosti,</a:t>
            </a:r>
          </a:p>
          <a:p>
            <a:pPr marL="457200" lvl="1" indent="-457200">
              <a:spcBef>
                <a:spcPts val="0"/>
              </a:spcBef>
              <a:spcAft>
                <a:spcPts val="9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pri podaní žiadosti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predložiť kolok vo výške 950,-€,</a:t>
            </a:r>
            <a:endParaRPr lang="sk-SK" sz="2800" b="1" i="1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9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vyplniť tabuľku zaraďovania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pre SRB, </a:t>
            </a: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TSI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OPE </a:t>
            </a:r>
            <a:b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a vnútroštátne požiadavky pre Slovensko,</a:t>
            </a:r>
          </a:p>
          <a:p>
            <a:pPr marL="457200" lvl="1" indent="-457200">
              <a:spcBef>
                <a:spcPts val="0"/>
              </a:spcBef>
              <a:spcAft>
                <a:spcPts val="9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pomôcka –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  <a:hlinkClick r:id="rId2"/>
              </a:rPr>
              <a:t>Postup DÚ č. 3/2024 s prílohami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,</a:t>
            </a:r>
            <a:endParaRPr lang="sk-SK" sz="2800" b="1" i="1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9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v prípade riešenia problémov počas posudzovania žiadosti prosíme o konštruktívnu a slušnú komunikáciu,</a:t>
            </a:r>
            <a:endParaRPr kumimoji="0" lang="sk-SK" altLang="en-US" sz="28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7247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7704" y="260648"/>
            <a:ext cx="7200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sk-SK" sz="2000" b="1" dirty="0" smtClean="0">
                <a:solidFill>
                  <a:srgbClr val="CC3300"/>
                </a:solidFill>
              </a:rPr>
              <a:t>Podávanie žiadostí o jednotné bezpečnostné osvedčenie (2/2)</a:t>
            </a:r>
            <a:endParaRPr lang="en-GB" altLang="sk-SK" sz="2000" b="1" dirty="0">
              <a:solidFill>
                <a:srgbClr val="CC33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457200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endParaRPr kumimoji="0" lang="sk-SK" altLang="en-US" sz="2800" b="1" i="1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23528" y="1196752"/>
            <a:ext cx="8442201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457200" lvl="1" indent="-457200">
              <a:spcBef>
                <a:spcPts val="0"/>
              </a:spcBef>
              <a:spcAft>
                <a:spcPts val="9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v </a:t>
            </a: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prípade, že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posudzovateľ (úrad) určí žiadateľovi termín </a:t>
            </a: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na dopracovanie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podkladov k žiadosti o JBO, žiadateľ má právo navrhnúť aj iný termín (dlhší) </a:t>
            </a:r>
            <a:b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na dopracovanie podkladov a </a:t>
            </a: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odôvodniť jeho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opodstatnenosť,</a:t>
            </a:r>
          </a:p>
          <a:p>
            <a:pPr marL="457200" lvl="1" indent="-457200">
              <a:spcBef>
                <a:spcPts val="0"/>
              </a:spcBef>
              <a:spcAft>
                <a:spcPts val="9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ak bude vydanie JBO ukončené </a:t>
            </a: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akčným plánom, ktorý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si navrhol </a:t>
            </a: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žiadateľ,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súčasne si musí určiť </a:t>
            </a: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reálne termíny jednotlivých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úloh obsiahnutých v akčnom pláne, </a:t>
            </a: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ktoré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potom musí </a:t>
            </a: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do začiatku ďalšieho posudzovania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splniť, </a:t>
            </a: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vyhodnotiť a v prípadne potreby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aj určiť </a:t>
            </a: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riziká a zaviesť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opatrenia - </a:t>
            </a: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manažment spoločnosti musí byť o </a:t>
            </a:r>
            <a:r>
              <a:rPr lang="sk-SK" sz="2800" b="1" i="1" dirty="0" smtClean="0">
                <a:solidFill>
                  <a:schemeClr val="accent5">
                    <a:lumMod val="75000"/>
                  </a:schemeClr>
                </a:solidFill>
              </a:rPr>
              <a:t>všetkom informovaný</a:t>
            </a:r>
            <a:r>
              <a:rPr lang="sk-SK" sz="2800" b="1" i="1" dirty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sk-SK" sz="2800" b="1" i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01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60648"/>
            <a:ext cx="67687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sk-SK" sz="2800" b="1" dirty="0" smtClean="0">
                <a:solidFill>
                  <a:srgbClr val="CC3300"/>
                </a:solidFill>
              </a:rPr>
              <a:t>Novinky a oznamy</a:t>
            </a:r>
            <a:endParaRPr lang="en-GB" altLang="sk-SK" sz="2800" b="1" dirty="0">
              <a:solidFill>
                <a:srgbClr val="CC3300"/>
              </a:solidFill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844824"/>
            <a:ext cx="4680520" cy="2509803"/>
          </a:xfrm>
          <a:prstGeom prst="rect">
            <a:avLst/>
          </a:prstGeom>
        </p:spPr>
      </p:pic>
      <p:sp>
        <p:nvSpPr>
          <p:cNvPr id="7" name="BlokTextu 6"/>
          <p:cNvSpPr txBox="1"/>
          <p:nvPr/>
        </p:nvSpPr>
        <p:spPr>
          <a:xfrm>
            <a:off x="899592" y="1124744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200" b="1" i="1" dirty="0">
                <a:solidFill>
                  <a:schemeClr val="accent5">
                    <a:lumMod val="75000"/>
                  </a:schemeClr>
                </a:solidFill>
                <a:hlinkClick r:id="rId3"/>
              </a:rPr>
              <a:t>https://drahy.nsat.sk</a:t>
            </a:r>
            <a:r>
              <a:rPr lang="sk-SK" sz="3200" b="1" i="1" dirty="0" smtClean="0">
                <a:solidFill>
                  <a:schemeClr val="accent5">
                    <a:lumMod val="75000"/>
                  </a:schemeClr>
                </a:solidFill>
                <a:hlinkClick r:id="rId3"/>
              </a:rPr>
              <a:t>/</a:t>
            </a:r>
            <a:r>
              <a:rPr lang="sk-SK" sz="3200" b="1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GB" sz="3200" dirty="0"/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1878711"/>
            <a:ext cx="4422262" cy="4934665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7670" y="3925221"/>
            <a:ext cx="1920188" cy="284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33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60648"/>
            <a:ext cx="67687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sk-SK" sz="2800" b="1" dirty="0" smtClean="0">
                <a:solidFill>
                  <a:srgbClr val="CC3300"/>
                </a:solidFill>
              </a:rPr>
              <a:t>Potrebujem vybaviť...</a:t>
            </a:r>
            <a:endParaRPr lang="en-GB" altLang="sk-SK" sz="2800" b="1" dirty="0">
              <a:solidFill>
                <a:srgbClr val="CC3300"/>
              </a:solidFill>
            </a:endParaRPr>
          </a:p>
        </p:txBody>
      </p:sp>
      <p:sp>
        <p:nvSpPr>
          <p:cNvPr id="7" name="BlokTextu 6"/>
          <p:cNvSpPr txBox="1"/>
          <p:nvPr/>
        </p:nvSpPr>
        <p:spPr>
          <a:xfrm>
            <a:off x="899592" y="1124744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200" b="1" i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https://drahy.nsat.sk</a:t>
            </a:r>
            <a:r>
              <a:rPr lang="sk-SK" sz="3200" b="1" i="1" dirty="0" smtClean="0">
                <a:solidFill>
                  <a:schemeClr val="accent5">
                    <a:lumMod val="75000"/>
                  </a:schemeClr>
                </a:solidFill>
                <a:hlinkClick r:id="rId2"/>
              </a:rPr>
              <a:t>/</a:t>
            </a:r>
            <a:r>
              <a:rPr lang="sk-SK" sz="3200" b="1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GB" sz="3200" dirty="0"/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65131"/>
            <a:ext cx="5276613" cy="3536077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4357" y="1731542"/>
            <a:ext cx="4682139" cy="500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21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60648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Príprava </a:t>
            </a:r>
            <a:r>
              <a:rPr kumimoji="0" lang="sk-SK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novej európskej </a:t>
            </a: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legislatívy (1/2)</a:t>
            </a: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</a:t>
            </a:r>
            <a:endParaRPr kumimoji="0" lang="en-GB" altLang="sk-SK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príprava </a:t>
            </a:r>
            <a:r>
              <a:rPr kumimoji="0" lang="sk-SK" altLang="en-US" sz="2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„nariadenia EPaR o využívaní kapacity železničnej infraštruktúry v jednotnom Európskom železničnom priestore       a ktorým sa mení smernica 2012/34 a zrušuje nariadenie (EÚ)      č. 913/2020“,</a:t>
            </a:r>
          </a:p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nová legislatíva prinesie </a:t>
            </a:r>
            <a:r>
              <a:rPr kumimoji="0" lang="sk-SK" altLang="en-US" sz="2300" b="1" i="1" u="sng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zásadné zmeny pri prideľovaní kapacity železničnej infraštruktúry</a:t>
            </a:r>
            <a:r>
              <a:rPr kumimoji="0" lang="sk-SK" altLang="en-US" sz="2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fungovania manažérov infraštruktúry a regulačných orgánov, </a:t>
            </a:r>
          </a:p>
          <a:p>
            <a:pPr marL="35280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Dopravný</a:t>
            </a:r>
            <a:r>
              <a:rPr kumimoji="0" lang="sk-SK" altLang="en-US" sz="2300" b="0" i="1" u="none" strike="noStrike" kern="1200" cap="none" spc="0" normalizeH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úrad ako</a:t>
            </a: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regulačný orgán je členom: </a:t>
            </a:r>
          </a:p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300" b="1" i="1" u="sng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pracovných skupín </a:t>
            </a:r>
            <a:r>
              <a:rPr kumimoji="0" lang="sk-SK" altLang="en-US" sz="2300" b="1" i="1" u="sng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IRG - </a:t>
            </a:r>
            <a:r>
              <a:rPr kumimoji="0" lang="sk-SK" altLang="en-US" sz="2300" b="1" i="1" u="sng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Rail</a:t>
            </a:r>
            <a:r>
              <a:rPr kumimoji="0" lang="sk-SK" altLang="en-US" sz="2300" b="0" i="1" u="sng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kde aktívne spolupracuje </a:t>
            </a:r>
            <a:b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 pripomienkovaní vyššie uvedeného nariadenia,</a:t>
            </a:r>
          </a:p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300" b="1" i="1" u="sng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európskej siete železničných regulačných orgánov (ENRRB)</a:t>
            </a: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ktorá bude v zmysle nariadenia spoločným európskym orgánom regulátorov a Európskej komisie.</a:t>
            </a:r>
          </a:p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300" b="0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300" b="0" i="1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8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4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 descr="Obrázok, na ktorom je obloha, vlak, sledovať, vonkajšie&#10;&#10;Popis sa automaticky vygeneroval">
            <a:extLst>
              <a:ext uri="{FF2B5EF4-FFF2-40B4-BE49-F238E27FC236}">
                <a16:creationId xmlns:a16="http://schemas.microsoft.com/office/drawing/2014/main" id="{76DCB92F-0ED5-4886-9EA5-DF628E884E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Nadpis 1">
            <a:extLst>
              <a:ext uri="{FF2B5EF4-FFF2-40B4-BE49-F238E27FC236}">
                <a16:creationId xmlns:a16="http://schemas.microsoft.com/office/drawing/2014/main" id="{9792FA86-ACF1-42CF-AAEA-8AFD3D650033}"/>
              </a:ext>
            </a:extLst>
          </p:cNvPr>
          <p:cNvSpPr txBox="1">
            <a:spLocks/>
          </p:cNvSpPr>
          <p:nvPr/>
        </p:nvSpPr>
        <p:spPr>
          <a:xfrm>
            <a:off x="3347864" y="5589240"/>
            <a:ext cx="5544616" cy="7200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b="1" dirty="0" smtClean="0">
                <a:solidFill>
                  <a:schemeClr val="bg1"/>
                </a:solidFill>
              </a:rPr>
              <a:t>Ďakujem </a:t>
            </a:r>
            <a:r>
              <a:rPr lang="sk-SK" b="1" dirty="0">
                <a:solidFill>
                  <a:schemeClr val="bg1"/>
                </a:solidFill>
              </a:rPr>
              <a:t>Vám za pozornosť </a:t>
            </a:r>
            <a:r>
              <a:rPr lang="en-GB" b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CE564DD5-BAF4-43ED-9B82-92D9A2A6D6B4}"/>
              </a:ext>
            </a:extLst>
          </p:cNvPr>
          <p:cNvSpPr txBox="1">
            <a:spLocks/>
          </p:cNvSpPr>
          <p:nvPr/>
        </p:nvSpPr>
        <p:spPr>
          <a:xfrm>
            <a:off x="0" y="5445224"/>
            <a:ext cx="3059832" cy="93610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  <a:spcBef>
                <a:spcPts val="0"/>
              </a:spcBef>
              <a:spcAft>
                <a:spcPts val="1200"/>
              </a:spcAft>
            </a:pPr>
            <a:r>
              <a:rPr lang="sk-SK" b="1" dirty="0" smtClean="0">
                <a:solidFill>
                  <a:schemeClr val="bg1"/>
                </a:solidFill>
              </a:rPr>
              <a:t>Ivan.Skoda@nsat.sk</a:t>
            </a:r>
          </a:p>
        </p:txBody>
      </p:sp>
    </p:spTree>
    <p:extLst>
      <p:ext uri="{BB962C8B-B14F-4D97-AF65-F5344CB8AC3E}">
        <p14:creationId xmlns:p14="http://schemas.microsoft.com/office/powerpoint/2010/main" val="196551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60648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Príprava </a:t>
            </a:r>
            <a:r>
              <a:rPr kumimoji="0" lang="sk-SK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novej európskej </a:t>
            </a: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legislatívy (2/2)</a:t>
            </a: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</a:t>
            </a:r>
            <a:endParaRPr kumimoji="0" lang="en-GB" altLang="sk-SK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35280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300" b="1" i="1" u="sng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Aktuálny časový harmonogram</a:t>
            </a: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3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trialóg</a:t>
            </a: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medzi Európskou komisiou, parlamentom a radou pokračuje, pričom do konca roka 2025 by mohlo prísť </a:t>
            </a:r>
            <a:b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ku konečnej dohode na znení legislatívy</a:t>
            </a:r>
          </a:p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prijatie v európskom parlamente sa očakáva </a:t>
            </a:r>
            <a:r>
              <a:rPr kumimoji="0" lang="sk-SK" altLang="en-US" sz="2300" b="1" i="1" u="sng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 prvej polovici roka 2026</a:t>
            </a:r>
          </a:p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účinnosť nariadenia EPaR o využívaní kapacity železničnej infraštruktúry v jednotnom Európskom železničnom priestore sa predbežne neočakáva pred rokom 2029</a:t>
            </a:r>
            <a:endParaRPr kumimoji="0" lang="sk-SK" altLang="en-US" sz="2300" b="0" i="1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nová legislatíva prinesie </a:t>
            </a:r>
            <a:r>
              <a:rPr kumimoji="0" lang="sk-SK" altLang="en-US" sz="2300" b="1" i="1" u="sng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nové kompetencie pre Dopravný úrad ako regulačný orgán v spolupráci s európskymi regulátormi</a:t>
            </a: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 oblasti spoločného rozhodovania a výkonu kontroly </a:t>
            </a:r>
            <a:b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nad železničným trhom.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8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42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60648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Poistenie licencovaného železničného podniku</a:t>
            </a:r>
            <a:endParaRPr kumimoji="0" lang="en-GB" altLang="sk-SK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810000" lvl="0" indent="-457200" defTabSz="457200"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400" b="1" i="1" dirty="0" smtClean="0">
                <a:solidFill>
                  <a:srgbClr val="1F497D"/>
                </a:solidFill>
              </a:rPr>
              <a:t>železničný podnik je povinný </a:t>
            </a:r>
            <a:r>
              <a:rPr lang="sk-SK" altLang="en-US" sz="2400" b="1" i="1" dirty="0">
                <a:solidFill>
                  <a:srgbClr val="1F497D"/>
                </a:solidFill>
              </a:rPr>
              <a:t>byť </a:t>
            </a:r>
            <a:r>
              <a:rPr lang="sk-SK" altLang="en-US" sz="2400" b="1" i="1" dirty="0" smtClean="0">
                <a:solidFill>
                  <a:srgbClr val="1F497D"/>
                </a:solidFill>
              </a:rPr>
              <a:t>trvalo poistený na </a:t>
            </a:r>
            <a:r>
              <a:rPr lang="sk-SK" altLang="en-US" sz="2400" b="1" i="1" dirty="0">
                <a:solidFill>
                  <a:srgbClr val="1F497D"/>
                </a:solidFill>
              </a:rPr>
              <a:t>krytie zodpovednosti za škodu spôsobenú poskytovaním dopravných služieb v </a:t>
            </a:r>
            <a:r>
              <a:rPr lang="sk-SK" altLang="en-US" sz="2400" b="1" i="1" dirty="0" smtClean="0">
                <a:solidFill>
                  <a:srgbClr val="1F497D"/>
                </a:solidFill>
              </a:rPr>
              <a:t>sieti,</a:t>
            </a:r>
            <a:endParaRPr lang="sk-SK" altLang="en-US" sz="2400" b="1" i="1" dirty="0">
              <a:solidFill>
                <a:srgbClr val="1F497D"/>
              </a:solidFill>
            </a:endParaRPr>
          </a:p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400" b="1" i="1" dirty="0" smtClean="0">
                <a:solidFill>
                  <a:srgbClr val="1F497D"/>
                </a:solidFill>
              </a:rPr>
              <a:t>výška poistného </a:t>
            </a:r>
            <a:r>
              <a:rPr lang="sk-SK" altLang="en-US" sz="2400" b="1" i="1" u="sng" dirty="0" smtClean="0">
                <a:solidFill>
                  <a:srgbClr val="1F497D"/>
                </a:solidFill>
              </a:rPr>
              <a:t>najmenej 3 mil. €</a:t>
            </a:r>
            <a:r>
              <a:rPr lang="sk-SK" altLang="en-US" sz="2400" b="1" i="1" dirty="0" smtClean="0">
                <a:solidFill>
                  <a:srgbClr val="1F497D"/>
                </a:solidFill>
              </a:rPr>
              <a:t> sa uplatňuje v súlade </a:t>
            </a:r>
            <a:br>
              <a:rPr lang="sk-SK" altLang="en-US" sz="2400" b="1" i="1" dirty="0" smtClean="0">
                <a:solidFill>
                  <a:srgbClr val="1F497D"/>
                </a:solidFill>
              </a:rPr>
            </a:br>
            <a:r>
              <a:rPr lang="sk-SK" altLang="en-US" sz="2400" b="1" i="1" dirty="0" smtClean="0">
                <a:solidFill>
                  <a:srgbClr val="1F497D"/>
                </a:solidFill>
              </a:rPr>
              <a:t>s ustanovením § 11 ods. 5 zákona č. 514/2009 Z. z. </a:t>
            </a:r>
            <a:br>
              <a:rPr lang="sk-SK" altLang="en-US" sz="2400" b="1" i="1" dirty="0" smtClean="0">
                <a:solidFill>
                  <a:srgbClr val="1F497D"/>
                </a:solidFill>
              </a:rPr>
            </a:br>
            <a:r>
              <a:rPr lang="sk-SK" altLang="en-US" sz="2400" b="1" i="1" dirty="0" smtClean="0">
                <a:solidFill>
                  <a:srgbClr val="1F497D"/>
                </a:solidFill>
              </a:rPr>
              <a:t>o doprave na dráhach v platnom znení,</a:t>
            </a:r>
          </a:p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400" b="1" i="1" dirty="0" smtClean="0">
                <a:solidFill>
                  <a:srgbClr val="1F497D"/>
                </a:solidFill>
              </a:rPr>
              <a:t>do 31. 12. 2025 sa na poistenie uplatňuje prechodné ustanovenie podľa § 46i zákona o doprave na dráhach.</a:t>
            </a: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869160"/>
            <a:ext cx="8726957" cy="94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72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88640"/>
            <a:ext cx="67687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k-SK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Spôsobilosť UTZ - údržba</a:t>
            </a:r>
            <a:endParaRPr kumimoji="0" lang="en-GB" altLang="sk-SK" sz="2800" b="1" i="0" u="none" strike="noStrike" kern="1200" cap="none" spc="0" normalizeH="0" baseline="0" noProof="0" dirty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381642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Najčastejšie typy UTZ v dráhových vozidlách: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pl-PL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293700"/>
              </p:ext>
            </p:extLst>
          </p:nvPr>
        </p:nvGraphicFramePr>
        <p:xfrm>
          <a:off x="450279" y="1744960"/>
          <a:ext cx="8082161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1100">
                  <a:extLst>
                    <a:ext uri="{9D8B030D-6E8A-4147-A177-3AD203B41FA5}">
                      <a16:colId xmlns:a16="http://schemas.microsoft.com/office/drawing/2014/main" val="3189340980"/>
                    </a:ext>
                  </a:extLst>
                </a:gridCol>
                <a:gridCol w="6841061">
                  <a:extLst>
                    <a:ext uri="{9D8B030D-6E8A-4147-A177-3AD203B41FA5}">
                      <a16:colId xmlns:a16="http://schemas.microsoft.com/office/drawing/2014/main" val="16955786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k-SK" dirty="0" smtClean="0"/>
                        <a:t>Označenie zariadenia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Určené technické zariadenie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38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T3</a:t>
                      </a:r>
                      <a:endParaRPr lang="sk-SK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Vzduchojemy hnacích dráhových vozidiel, traťových strojov</a:t>
                      </a:r>
                      <a:endParaRPr lang="sk-SK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1382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T4</a:t>
                      </a:r>
                      <a:endParaRPr lang="sk-SK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Vzduchojemy ťahaných koľajových vozidiel (vozne)</a:t>
                      </a:r>
                      <a:endParaRPr lang="sk-SK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1475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T7</a:t>
                      </a:r>
                      <a:endParaRPr lang="sk-SK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Nádoby cisternových vozňov, cisternových kontajnerov a cisternových výmenných nadstavieb s tlakovým vyprázdňovaním určených na prepravu bezpečných látok a sypkých hmôt (napr. </a:t>
                      </a:r>
                      <a:r>
                        <a:rPr lang="sk-SK" dirty="0" err="1" smtClean="0"/>
                        <a:t>Uacs</a:t>
                      </a:r>
                      <a:r>
                        <a:rPr lang="sk-SK" dirty="0" smtClean="0"/>
                        <a:t>)</a:t>
                      </a:r>
                      <a:endParaRPr lang="sk-SK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2032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E6</a:t>
                      </a:r>
                      <a:endParaRPr lang="sk-SK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Elektrické zariadenia dráhových vozidiel železničných dráh vrátane vozňov a traťových mechanizmov</a:t>
                      </a:r>
                      <a:endParaRPr lang="sk-SK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0440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D2</a:t>
                      </a:r>
                      <a:endParaRPr lang="sk-SK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Pohyblivé plošiny pre ŤZP ako súčasť dráhových vozidiel</a:t>
                      </a:r>
                      <a:endParaRPr lang="sk-SK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8915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Z1.5, Z1.6, Z1.7, Z2.1, Z2.2</a:t>
                      </a:r>
                      <a:endParaRPr lang="sk-SK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Žeriavy, zdvíhacie mechanizmy, pracovné plošiny ako súčasť dráhových vozidiel</a:t>
                      </a:r>
                      <a:endParaRPr lang="sk-SK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2004479"/>
                  </a:ext>
                </a:extLst>
              </a:tr>
            </a:tbl>
          </a:graphicData>
        </a:graphic>
      </p:graphicFrame>
      <p:sp>
        <p:nvSpPr>
          <p:cNvPr id="5" name="BlokTextu 4"/>
          <p:cNvSpPr txBox="1"/>
          <p:nvPr/>
        </p:nvSpPr>
        <p:spPr>
          <a:xfrm>
            <a:off x="251520" y="5085184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dráhové vozidlá registrované v inom členskom štáte EÚ, avšak udržiavané v SR, podliehajú požiadavkám vyhlášky MDPT SR </a:t>
            </a:r>
            <a:b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č. 205/2010 Z. z. o určených technických zariadeniach </a:t>
            </a:r>
            <a:b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k-SK" sz="2400" b="1" i="1" dirty="0" smtClean="0">
                <a:solidFill>
                  <a:schemeClr val="accent5">
                    <a:lumMod val="75000"/>
                  </a:schemeClr>
                </a:solidFill>
              </a:rPr>
              <a:t>a určených činnostiach</a:t>
            </a:r>
            <a:endParaRPr lang="en-GB" sz="24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4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7704" y="292586"/>
            <a:ext cx="712879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k-SK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Spôsobilosť UTZ – T4 – vzduchojemy ťahaných</a:t>
            </a:r>
            <a:r>
              <a:rPr kumimoji="0" lang="sk-SK" sz="2200" b="1" i="0" u="none" strike="noStrike" kern="1200" cap="none" spc="0" normalizeH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vozidiel</a:t>
            </a:r>
            <a:r>
              <a:rPr kumimoji="0" lang="sk-SK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kumimoji="0" lang="en-GB" altLang="sk-SK" sz="2200" b="1" i="0" u="none" strike="noStrike" kern="1200" cap="none" spc="0" normalizeH="0" baseline="0" noProof="0" dirty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aphicFrame>
        <p:nvGraphicFramePr>
          <p:cNvPr id="5" name="Tabuľka 4"/>
          <p:cNvGraphicFramePr>
            <a:graphicFrameLocks noGrp="1"/>
          </p:cNvGraphicFramePr>
          <p:nvPr>
            <p:extLst/>
          </p:nvPr>
        </p:nvGraphicFramePr>
        <p:xfrm>
          <a:off x="548184" y="1231755"/>
          <a:ext cx="8136904" cy="2053229"/>
        </p:xfrm>
        <a:graphic>
          <a:graphicData uri="http://schemas.openxmlformats.org/drawingml/2006/table">
            <a:tbl>
              <a:tblPr/>
              <a:tblGrid>
                <a:gridCol w="1220535">
                  <a:extLst>
                    <a:ext uri="{9D8B030D-6E8A-4147-A177-3AD203B41FA5}">
                      <a16:colId xmlns:a16="http://schemas.microsoft.com/office/drawing/2014/main" val="3306922667"/>
                    </a:ext>
                  </a:extLst>
                </a:gridCol>
                <a:gridCol w="1220535">
                  <a:extLst>
                    <a:ext uri="{9D8B030D-6E8A-4147-A177-3AD203B41FA5}">
                      <a16:colId xmlns:a16="http://schemas.microsoft.com/office/drawing/2014/main" val="3551221449"/>
                    </a:ext>
                  </a:extLst>
                </a:gridCol>
                <a:gridCol w="1519370">
                  <a:extLst>
                    <a:ext uri="{9D8B030D-6E8A-4147-A177-3AD203B41FA5}">
                      <a16:colId xmlns:a16="http://schemas.microsoft.com/office/drawing/2014/main" val="4238103288"/>
                    </a:ext>
                  </a:extLst>
                </a:gridCol>
                <a:gridCol w="855464">
                  <a:extLst>
                    <a:ext uri="{9D8B030D-6E8A-4147-A177-3AD203B41FA5}">
                      <a16:colId xmlns:a16="http://schemas.microsoft.com/office/drawing/2014/main" val="2982180977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4173475974"/>
                    </a:ext>
                  </a:extLst>
                </a:gridCol>
                <a:gridCol w="1880840">
                  <a:extLst>
                    <a:ext uri="{9D8B030D-6E8A-4147-A177-3AD203B41FA5}">
                      <a16:colId xmlns:a16="http://schemas.microsoft.com/office/drawing/2014/main" val="1028869773"/>
                    </a:ext>
                  </a:extLst>
                </a:gridCol>
              </a:tblGrid>
              <a:tr h="207159">
                <a:tc rowSpan="4">
                  <a:txBody>
                    <a:bodyPr/>
                    <a:lstStyle/>
                    <a:p>
                      <a:pPr algn="ctr"/>
                      <a:r>
                        <a:rPr lang="sk-SK" sz="1300" b="1" dirty="0">
                          <a:effectLst/>
                        </a:rPr>
                        <a:t>Druh zariadenia</a:t>
                      </a:r>
                      <a:endParaRPr lang="sk-SK" sz="1300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sk-SK" sz="1300" b="1" dirty="0">
                          <a:effectLst/>
                        </a:rPr>
                        <a:t>Overenie spôsobilosti</a:t>
                      </a:r>
                      <a:endParaRPr lang="sk-SK" sz="1300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sk-SK" sz="13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062962"/>
                  </a:ext>
                </a:extLst>
              </a:tr>
              <a:tr h="347104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k-SK" sz="1300" b="1" dirty="0">
                          <a:effectLst/>
                        </a:rPr>
                        <a:t>Pred </a:t>
                      </a:r>
                      <a:r>
                        <a:rPr lang="sk-SK" sz="1300" b="1" dirty="0" smtClean="0">
                          <a:effectLst/>
                        </a:rPr>
                        <a:t>uvedením </a:t>
                      </a:r>
                      <a:r>
                        <a:rPr lang="sk-SK" sz="1300" b="1" dirty="0">
                          <a:effectLst/>
                        </a:rPr>
                        <a:t>do prevádzky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sk-SK" sz="1300" b="1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k-SK" sz="1300" b="1" dirty="0">
                          <a:effectLst/>
                        </a:rPr>
                        <a:t>V prevádzke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4731433"/>
                  </a:ext>
                </a:extLst>
              </a:tr>
              <a:tr h="347104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b="1" dirty="0">
                          <a:effectLst/>
                        </a:rPr>
                        <a:t>PD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b="1" dirty="0" smtClean="0">
                          <a:effectLst/>
                        </a:rPr>
                        <a:t>ÚS/PS/TS1</a:t>
                      </a:r>
                      <a:endParaRPr lang="sk-SK" sz="1300" b="1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b="1" dirty="0">
                          <a:effectLst/>
                        </a:rPr>
                        <a:t>PR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b="1" dirty="0">
                          <a:effectLst/>
                        </a:rPr>
                        <a:t>RV+S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b="1" dirty="0" smtClean="0">
                          <a:effectLst/>
                        </a:rPr>
                        <a:t>TS</a:t>
                      </a:r>
                      <a:endParaRPr lang="sk-SK" sz="1300" b="1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590124"/>
                  </a:ext>
                </a:extLst>
              </a:tr>
              <a:tr h="207159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k-SK" sz="1300" b="1" dirty="0">
                          <a:effectLst/>
                        </a:rPr>
                        <a:t>vykonáva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sk-SK" sz="1300" b="1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k-SK" sz="1300" b="1" dirty="0">
                          <a:effectLst/>
                        </a:rPr>
                        <a:t>vykonáva/lehota vykonávania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437320"/>
                  </a:ext>
                </a:extLst>
              </a:tr>
              <a:tr h="310517">
                <a:tc>
                  <a:txBody>
                    <a:bodyPr/>
                    <a:lstStyle/>
                    <a:p>
                      <a:pPr algn="ctr"/>
                      <a:r>
                        <a:rPr lang="sk-SK" sz="1300" b="1" dirty="0">
                          <a:effectLst/>
                        </a:rPr>
                        <a:t>T3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dirty="0" smtClean="0">
                          <a:effectLst/>
                        </a:rPr>
                        <a:t>PPO</a:t>
                      </a:r>
                      <a:endParaRPr lang="sk-SK" sz="1300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dirty="0">
                          <a:effectLst/>
                        </a:rPr>
                        <a:t>PPO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dirty="0">
                          <a:effectLst/>
                        </a:rPr>
                        <a:t>RT/1r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dirty="0">
                          <a:effectLst/>
                        </a:rPr>
                        <a:t>RT/5r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effectLst/>
                        </a:rPr>
                        <a:t>PPO/10r </a:t>
                      </a:r>
                      <a:r>
                        <a:rPr lang="sk-SK" sz="1300" dirty="0" smtClean="0">
                          <a:effectLst/>
                        </a:rPr>
                        <a:t>(! </a:t>
                      </a:r>
                      <a:r>
                        <a:rPr lang="pt-BR" sz="1300" dirty="0" smtClean="0">
                          <a:effectLst/>
                        </a:rPr>
                        <a:t>6r)</a:t>
                      </a:r>
                      <a:endParaRPr lang="pt-BR" sz="1300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95173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sk-SK" sz="1300" b="1" dirty="0">
                          <a:effectLst/>
                        </a:rPr>
                        <a:t>T4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k-SK" sz="1300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dirty="0">
                          <a:effectLst/>
                        </a:rPr>
                        <a:t>RT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k-SK" sz="1300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/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dirty="0" smtClean="0">
                          <a:effectLst/>
                        </a:rPr>
                        <a:t>PPO/10r</a:t>
                      </a:r>
                      <a:endParaRPr lang="sk-SK" sz="1300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373269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sk-SK" sz="1300" b="1" dirty="0">
                          <a:effectLst/>
                        </a:rPr>
                        <a:t>T7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dirty="0">
                          <a:effectLst/>
                        </a:rPr>
                        <a:t>PPO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dirty="0">
                          <a:effectLst/>
                        </a:rPr>
                        <a:t>PPO</a:t>
                      </a:r>
                      <a:r>
                        <a:rPr lang="sk-SK" sz="1300" baseline="30000" dirty="0">
                          <a:effectLst/>
                        </a:rPr>
                        <a:t>3</a:t>
                      </a:r>
                      <a:r>
                        <a:rPr lang="sk-SK" sz="1300" dirty="0">
                          <a:effectLst/>
                        </a:rPr>
                        <a:t>)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dirty="0" smtClean="0">
                          <a:effectLst/>
                        </a:rPr>
                        <a:t>PPO/2 </a:t>
                      </a:r>
                      <a:r>
                        <a:rPr lang="sk-SK" sz="1300" dirty="0">
                          <a:effectLst/>
                        </a:rPr>
                        <a:t>r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effectLst/>
                        </a:rPr>
                        <a:t>PPO</a:t>
                      </a:r>
                      <a:r>
                        <a:rPr lang="sk-SK" sz="1300" dirty="0" smtClean="0">
                          <a:effectLst/>
                        </a:rPr>
                        <a:t>/</a:t>
                      </a:r>
                      <a:r>
                        <a:rPr lang="pt-BR" sz="1300" dirty="0" smtClean="0">
                          <a:effectLst/>
                        </a:rPr>
                        <a:t>4r  </a:t>
                      </a:r>
                      <a:r>
                        <a:rPr lang="sk-SK" sz="1300" dirty="0" smtClean="0">
                          <a:effectLst/>
                        </a:rPr>
                        <a:t>(*</a:t>
                      </a:r>
                      <a:r>
                        <a:rPr lang="pt-BR" sz="1300" dirty="0" smtClean="0">
                          <a:effectLst/>
                        </a:rPr>
                        <a:t>2,5r</a:t>
                      </a:r>
                      <a:r>
                        <a:rPr lang="sk-SK" sz="1300" dirty="0" smtClean="0">
                          <a:effectLst/>
                        </a:rPr>
                        <a:t>)</a:t>
                      </a:r>
                      <a:endParaRPr lang="pt-BR" sz="1300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effectLst/>
                        </a:rPr>
                        <a:t>PPO</a:t>
                      </a:r>
                      <a:r>
                        <a:rPr lang="sk-SK" sz="1300" dirty="0" smtClean="0">
                          <a:effectLst/>
                        </a:rPr>
                        <a:t>/</a:t>
                      </a:r>
                      <a:r>
                        <a:rPr lang="pt-BR" sz="1300" dirty="0" smtClean="0">
                          <a:effectLst/>
                        </a:rPr>
                        <a:t>8r </a:t>
                      </a:r>
                      <a:r>
                        <a:rPr lang="sk-SK" sz="1300" dirty="0" smtClean="0">
                          <a:effectLst/>
                        </a:rPr>
                        <a:t>(* </a:t>
                      </a:r>
                      <a:r>
                        <a:rPr lang="pt-BR" sz="1300" dirty="0" smtClean="0">
                          <a:effectLst/>
                        </a:rPr>
                        <a:t>5r)</a:t>
                      </a:r>
                      <a:endParaRPr lang="pt-BR" sz="1300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5085634"/>
                  </a:ext>
                </a:extLst>
              </a:tr>
            </a:tbl>
          </a:graphicData>
        </a:graphic>
      </p:graphicFrame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95536" y="3356992"/>
            <a:ext cx="8442201" cy="32849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rIns="0" numCol="2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PPO - poverená právnická osoba,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RT </a:t>
            </a:r>
            <a:r>
              <a:rPr kumimoji="0" lang="en-AE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revízny technik,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PD - posúdenie dokumentácie,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PS - preberacia skúška,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- skúška tesnosti,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TS1 - stavebná a prvá tlaková skúška,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RTS - redukovaná tlaková skúška,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TS - tlaková skúška,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RV - vnútorná revízia,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 - prevádzková revízia,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ÚS - úradná skúška,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- cisternové kontajnery a </a:t>
            </a:r>
            <a:r>
              <a:rPr kumimoji="0" lang="sk-SK" alt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výmenné </a:t>
            </a: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nadstavby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! </a:t>
            </a:r>
            <a:r>
              <a:rPr kumimoji="0" lang="en-AE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vzduchojemy vyrobené pred účinnosťou normy STN EN 286-3</a:t>
            </a:r>
          </a:p>
        </p:txBody>
      </p:sp>
      <p:sp>
        <p:nvSpPr>
          <p:cNvPr id="3" name="Obdĺžnik 2"/>
          <p:cNvSpPr/>
          <p:nvPr/>
        </p:nvSpPr>
        <p:spPr>
          <a:xfrm>
            <a:off x="611560" y="2636912"/>
            <a:ext cx="1080120" cy="4320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bdĺžnik 6"/>
          <p:cNvSpPr/>
          <p:nvPr/>
        </p:nvSpPr>
        <p:spPr>
          <a:xfrm>
            <a:off x="7236296" y="2628516"/>
            <a:ext cx="1080120" cy="4320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74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7744" y="260648"/>
            <a:ext cx="676875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k-SK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Spôsobilosť UTZ – E6 – el. zariadenia dráhových vozidiel </a:t>
            </a:r>
            <a:endParaRPr kumimoji="0" lang="en-GB" altLang="sk-SK" sz="2200" b="1" i="0" u="none" strike="noStrike" kern="1200" cap="none" spc="0" normalizeH="0" baseline="0" noProof="0" dirty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aphicFrame>
        <p:nvGraphicFramePr>
          <p:cNvPr id="5" name="Tabuľka 4"/>
          <p:cNvGraphicFramePr>
            <a:graphicFrameLocks noGrp="1"/>
          </p:cNvGraphicFramePr>
          <p:nvPr>
            <p:extLst/>
          </p:nvPr>
        </p:nvGraphicFramePr>
        <p:xfrm>
          <a:off x="548184" y="1231755"/>
          <a:ext cx="8200278" cy="1567069"/>
        </p:xfrm>
        <a:graphic>
          <a:graphicData uri="http://schemas.openxmlformats.org/drawingml/2006/table">
            <a:tbl>
              <a:tblPr/>
              <a:tblGrid>
                <a:gridCol w="1449671">
                  <a:extLst>
                    <a:ext uri="{9D8B030D-6E8A-4147-A177-3AD203B41FA5}">
                      <a16:colId xmlns:a16="http://schemas.microsoft.com/office/drawing/2014/main" val="3306922667"/>
                    </a:ext>
                  </a:extLst>
                </a:gridCol>
                <a:gridCol w="1449671">
                  <a:extLst>
                    <a:ext uri="{9D8B030D-6E8A-4147-A177-3AD203B41FA5}">
                      <a16:colId xmlns:a16="http://schemas.microsoft.com/office/drawing/2014/main" val="3551221449"/>
                    </a:ext>
                  </a:extLst>
                </a:gridCol>
                <a:gridCol w="1281197">
                  <a:extLst>
                    <a:ext uri="{9D8B030D-6E8A-4147-A177-3AD203B41FA5}">
                      <a16:colId xmlns:a16="http://schemas.microsoft.com/office/drawing/2014/main" val="4238103288"/>
                    </a:ext>
                  </a:extLst>
                </a:gridCol>
                <a:gridCol w="1282896">
                  <a:extLst>
                    <a:ext uri="{9D8B030D-6E8A-4147-A177-3AD203B41FA5}">
                      <a16:colId xmlns:a16="http://schemas.microsoft.com/office/drawing/2014/main" val="3253195065"/>
                    </a:ext>
                  </a:extLst>
                </a:gridCol>
                <a:gridCol w="1453948">
                  <a:extLst>
                    <a:ext uri="{9D8B030D-6E8A-4147-A177-3AD203B41FA5}">
                      <a16:colId xmlns:a16="http://schemas.microsoft.com/office/drawing/2014/main" val="858044279"/>
                    </a:ext>
                  </a:extLst>
                </a:gridCol>
                <a:gridCol w="1282895">
                  <a:extLst>
                    <a:ext uri="{9D8B030D-6E8A-4147-A177-3AD203B41FA5}">
                      <a16:colId xmlns:a16="http://schemas.microsoft.com/office/drawing/2014/main" val="2597283452"/>
                    </a:ext>
                  </a:extLst>
                </a:gridCol>
              </a:tblGrid>
              <a:tr h="232729">
                <a:tc rowSpan="4">
                  <a:txBody>
                    <a:bodyPr/>
                    <a:lstStyle/>
                    <a:p>
                      <a:pPr algn="ctr"/>
                      <a:r>
                        <a:rPr lang="sk-SK" sz="1300" b="1" dirty="0">
                          <a:effectLst/>
                        </a:rPr>
                        <a:t>Druh zariadenia</a:t>
                      </a:r>
                      <a:endParaRPr lang="sk-SK" sz="1300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sk-SK" sz="1300" b="1" dirty="0">
                          <a:effectLst/>
                        </a:rPr>
                        <a:t>Overenie spôsobilosti</a:t>
                      </a:r>
                      <a:endParaRPr lang="sk-SK" sz="1300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sk-SK" sz="13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062962"/>
                  </a:ext>
                </a:extLst>
              </a:tr>
              <a:tr h="341974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k-SK" sz="1300" b="1" dirty="0">
                          <a:effectLst/>
                        </a:rPr>
                        <a:t>Pred </a:t>
                      </a:r>
                      <a:r>
                        <a:rPr lang="sk-SK" sz="1300" b="1" dirty="0" smtClean="0">
                          <a:effectLst/>
                        </a:rPr>
                        <a:t>uvedením </a:t>
                      </a:r>
                      <a:r>
                        <a:rPr lang="sk-SK" sz="1300" b="1" dirty="0">
                          <a:effectLst/>
                        </a:rPr>
                        <a:t>do prevádzky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sk-SK" sz="1300" b="1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300" b="1" dirty="0" smtClean="0">
                          <a:effectLst/>
                        </a:rPr>
                        <a:t>V prevádzke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4731433"/>
                  </a:ext>
                </a:extLst>
              </a:tr>
              <a:tr h="341974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b="1" dirty="0">
                          <a:effectLst/>
                        </a:rPr>
                        <a:t>PD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b="1" dirty="0" smtClean="0">
                          <a:effectLst/>
                        </a:rPr>
                        <a:t>VR</a:t>
                      </a:r>
                      <a:endParaRPr lang="sk-SK" sz="1300" b="1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b="1" dirty="0" smtClean="0">
                          <a:effectLst/>
                        </a:rPr>
                        <a:t>ÚS</a:t>
                      </a:r>
                      <a:endParaRPr lang="sk-SK" sz="1300" b="1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b="1" dirty="0" smtClean="0">
                          <a:effectLst/>
                        </a:rPr>
                        <a:t>PR</a:t>
                      </a:r>
                      <a:endParaRPr lang="sk-SK" sz="1300" b="1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b="1" dirty="0" smtClean="0">
                          <a:effectLst/>
                        </a:rPr>
                        <a:t>ÚS</a:t>
                      </a:r>
                      <a:endParaRPr lang="sk-SK" sz="1300" b="1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590124"/>
                  </a:ext>
                </a:extLst>
              </a:tr>
              <a:tr h="340973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k-SK" sz="1300" b="1" dirty="0">
                          <a:effectLst/>
                        </a:rPr>
                        <a:t>vykonáva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sk-SK" sz="1300" b="1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300" b="1" dirty="0" smtClean="0">
                          <a:effectLst/>
                        </a:rPr>
                        <a:t>vykonáva/lehota vykonávania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437320"/>
                  </a:ext>
                </a:extLst>
              </a:tr>
              <a:tr h="305928">
                <a:tc>
                  <a:txBody>
                    <a:bodyPr/>
                    <a:lstStyle/>
                    <a:p>
                      <a:pPr algn="ctr"/>
                      <a:r>
                        <a:rPr lang="sk-SK" sz="1300" b="1" dirty="0" smtClean="0">
                          <a:effectLst/>
                        </a:rPr>
                        <a:t>E6</a:t>
                      </a:r>
                      <a:endParaRPr lang="sk-SK" sz="1300" b="1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dirty="0" smtClean="0">
                          <a:effectLst/>
                        </a:rPr>
                        <a:t>PPO</a:t>
                      </a:r>
                      <a:endParaRPr lang="sk-SK" sz="1300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dirty="0" smtClean="0">
                          <a:effectLst/>
                        </a:rPr>
                        <a:t>RT</a:t>
                      </a:r>
                      <a:endParaRPr lang="sk-SK" sz="1300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dirty="0" smtClean="0">
                          <a:effectLst/>
                        </a:rPr>
                        <a:t>-</a:t>
                      </a:r>
                      <a:endParaRPr lang="sk-SK" sz="1300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300" dirty="0" smtClean="0">
                          <a:effectLst/>
                        </a:rPr>
                        <a:t>RT/5r</a:t>
                      </a:r>
                      <a:endParaRPr lang="sk-SK" sz="1300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effectLst/>
                        </a:rPr>
                        <a:t>PPO/10r</a:t>
                      </a:r>
                      <a:endParaRPr lang="pt-BR" sz="1300" dirty="0">
                        <a:effectLst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951730"/>
                  </a:ext>
                </a:extLst>
              </a:tr>
            </a:tbl>
          </a:graphicData>
        </a:graphic>
      </p:graphicFrame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27222" y="3140968"/>
            <a:ext cx="8442201" cy="32849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rIns="0" numCol="2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PPO - poverená právnická osoba</a:t>
            </a:r>
            <a:r>
              <a:rPr kumimoji="0" lang="sk-SK" alt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RT </a:t>
            </a:r>
            <a:r>
              <a:rPr kumimoji="0" lang="en-AE" alt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kumimoji="0" lang="sk-SK" alt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revízny technik,</a:t>
            </a:r>
            <a:endParaRPr kumimoji="0" lang="sk-SK" altLang="en-US" sz="1600" b="1" i="1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PD </a:t>
            </a: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posúdenie dokumentácie,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VR </a:t>
            </a:r>
            <a:r>
              <a:rPr kumimoji="0" lang="en-AE" alt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kumimoji="0" lang="sk-SK" alt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východisková revízia,</a:t>
            </a:r>
            <a:endParaRPr kumimoji="0" lang="sk-SK" altLang="en-US" sz="1600" b="1" i="1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 </a:t>
            </a: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prevádzková revízia,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4546A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ÚS </a:t>
            </a:r>
            <a:r>
              <a:rPr kumimoji="0" lang="sk-SK" alt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úradná </a:t>
            </a:r>
            <a:r>
              <a:rPr kumimoji="0" lang="sk-SK" alt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skúška</a:t>
            </a:r>
          </a:p>
        </p:txBody>
      </p:sp>
    </p:spTree>
    <p:extLst>
      <p:ext uri="{BB962C8B-B14F-4D97-AF65-F5344CB8AC3E}">
        <p14:creationId xmlns:p14="http://schemas.microsoft.com/office/powerpoint/2010/main" val="402327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41484"/>
            <a:ext cx="67687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sk-SK" sz="2800" b="1" dirty="0" smtClean="0">
                <a:solidFill>
                  <a:srgbClr val="CC3300"/>
                </a:solidFill>
              </a:rPr>
              <a:t>Preprava mimoriadnych zásielok (1/2) </a:t>
            </a:r>
            <a:endParaRPr lang="en-GB" altLang="sk-SK" sz="2800" b="1" dirty="0">
              <a:solidFill>
                <a:srgbClr val="CC33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5760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457200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Súhlas na dopravu od manažéra infraštruktúry </a:t>
            </a:r>
            <a:r>
              <a:rPr lang="sk-SK" altLang="en-US" sz="2400" b="1" i="1" u="sng" dirty="0" smtClean="0">
                <a:solidFill>
                  <a:schemeClr val="accent5">
                    <a:lumMod val="75000"/>
                  </a:schemeClr>
                </a:solidFill>
              </a:rPr>
              <a:t>vždy nestačí</a:t>
            </a:r>
            <a:endParaRPr lang="sk-SK" altLang="en-US" sz="2400" b="1" i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51520" y="3717032"/>
            <a:ext cx="8442201" cy="93610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457200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§ 76a ods. 1 zákona č. 513/2009 Z. z. o dráhach a o zmene a doplnení niektorých predpisov v znení neskorších predpisov.</a:t>
            </a: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4239"/>
            <a:ext cx="9144000" cy="1910785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4631799"/>
            <a:ext cx="5832648" cy="2181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13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41484"/>
            <a:ext cx="67687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sk-SK" sz="2800" b="1" dirty="0" smtClean="0">
                <a:solidFill>
                  <a:srgbClr val="CC3300"/>
                </a:solidFill>
              </a:rPr>
              <a:t>Preprava mimoriadnych zásielok (2/2) </a:t>
            </a:r>
            <a:endParaRPr lang="en-GB" altLang="sk-SK" sz="2800" b="1" dirty="0">
              <a:solidFill>
                <a:srgbClr val="CC33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554461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0" lvl="0" indent="0" defTabSz="457200">
              <a:spcBef>
                <a:spcPts val="450"/>
              </a:spcBef>
              <a:spcAft>
                <a:spcPts val="600"/>
              </a:spcAft>
              <a:buClr>
                <a:schemeClr val="accent5">
                  <a:lumMod val="50000"/>
                </a:schemeClr>
              </a:buClr>
              <a:defRPr/>
            </a:pPr>
            <a:r>
              <a:rPr lang="sk-SK" altLang="en-US" sz="2000" b="1" i="1" dirty="0" smtClean="0">
                <a:solidFill>
                  <a:schemeClr val="accent5">
                    <a:lumMod val="75000"/>
                  </a:schemeClr>
                </a:solidFill>
              </a:rPr>
              <a:t>Mimoriadnou zásielkou je </a:t>
            </a:r>
            <a:r>
              <a:rPr lang="sk-SK" altLang="en-US" sz="2000" b="1" i="1" u="sng" dirty="0" smtClean="0">
                <a:solidFill>
                  <a:schemeClr val="accent5">
                    <a:lumMod val="75000"/>
                  </a:schemeClr>
                </a:solidFill>
              </a:rPr>
              <a:t>tovar</a:t>
            </a:r>
            <a:r>
              <a:rPr lang="sk-SK" altLang="en-US" sz="2000" b="1" i="1" dirty="0" smtClean="0">
                <a:solidFill>
                  <a:schemeClr val="accent5">
                    <a:lumMod val="75000"/>
                  </a:schemeClr>
                </a:solidFill>
              </a:rPr>
              <a:t> neštandardných rozmerov, hmotnosti </a:t>
            </a:r>
            <a:br>
              <a:rPr lang="sk-SK" altLang="en-US" sz="20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k-SK" altLang="en-US" sz="2000" b="1" i="1" dirty="0" smtClean="0">
                <a:solidFill>
                  <a:schemeClr val="accent5">
                    <a:lumMod val="75000"/>
                  </a:schemeClr>
                </a:solidFill>
              </a:rPr>
              <a:t>a vlastností, prázdne (nečinné) dráhové vozidlo prepravované „za studena“ ako zásielka, previazané nákladné vozne prepravujúce nebezpečný tovar.</a:t>
            </a:r>
          </a:p>
          <a:p>
            <a:pPr marL="0" lvl="0" indent="0" defTabSz="457200">
              <a:spcBef>
                <a:spcPts val="450"/>
              </a:spcBef>
              <a:spcAft>
                <a:spcPts val="600"/>
              </a:spcAft>
              <a:buClr>
                <a:schemeClr val="accent5">
                  <a:lumMod val="50000"/>
                </a:schemeClr>
              </a:buClr>
              <a:defRPr/>
            </a:pPr>
            <a:endParaRPr lang="sk-SK" altLang="en-US" sz="8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lvl="0" indent="0" defTabSz="457200">
              <a:spcBef>
                <a:spcPts val="450"/>
              </a:spcBef>
              <a:spcAft>
                <a:spcPts val="600"/>
              </a:spcAft>
              <a:buClr>
                <a:schemeClr val="accent5">
                  <a:lumMod val="50000"/>
                </a:schemeClr>
              </a:buClr>
              <a:defRPr/>
            </a:pPr>
            <a:r>
              <a:rPr lang="sk-SK" altLang="en-US" sz="2000" b="1" i="1" dirty="0" smtClean="0">
                <a:solidFill>
                  <a:schemeClr val="accent5">
                    <a:lumMod val="75000"/>
                  </a:schemeClr>
                </a:solidFill>
              </a:rPr>
              <a:t>Mimoriadnou zásielkou </a:t>
            </a:r>
            <a:r>
              <a:rPr lang="sk-SK" altLang="en-US" sz="2000" b="1" i="1" u="sng" dirty="0" smtClean="0">
                <a:solidFill>
                  <a:schemeClr val="accent5">
                    <a:lumMod val="75000"/>
                  </a:schemeClr>
                </a:solidFill>
              </a:rPr>
              <a:t>nie je</a:t>
            </a:r>
            <a:r>
              <a:rPr lang="sk-SK" altLang="en-US" sz="2000" b="1" i="1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 marL="342900" lvl="0" indent="-342900" defTabSz="457200">
              <a:spcBef>
                <a:spcPts val="450"/>
              </a:spcBef>
              <a:spcAft>
                <a:spcPts val="6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000" b="1" i="1" dirty="0" smtClean="0">
                <a:solidFill>
                  <a:schemeClr val="accent5">
                    <a:lumMod val="75000"/>
                  </a:schemeClr>
                </a:solidFill>
              </a:rPr>
              <a:t>dráhové vozidlo, na ktorom sa </a:t>
            </a:r>
            <a:r>
              <a:rPr lang="sk-SK" altLang="en-US" sz="2000" b="1" i="1" dirty="0">
                <a:solidFill>
                  <a:schemeClr val="accent5">
                    <a:lumMod val="75000"/>
                  </a:schemeClr>
                </a:solidFill>
              </a:rPr>
              <a:t>prepravuje tovar neštandardných </a:t>
            </a:r>
            <a:r>
              <a:rPr lang="sk-SK" altLang="en-US" sz="2000" b="1" i="1" dirty="0" smtClean="0">
                <a:solidFill>
                  <a:schemeClr val="accent5">
                    <a:lumMod val="75000"/>
                  </a:schemeClr>
                </a:solidFill>
              </a:rPr>
              <a:t>rozmerov alebo hmotnosti,</a:t>
            </a:r>
          </a:p>
          <a:p>
            <a:pPr marL="342900" lvl="0" indent="-342900" defTabSz="457200">
              <a:spcBef>
                <a:spcPts val="450"/>
              </a:spcBef>
              <a:spcAft>
                <a:spcPts val="6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000" b="1" i="1" dirty="0" smtClean="0">
                <a:solidFill>
                  <a:schemeClr val="accent5">
                    <a:lumMod val="75000"/>
                  </a:schemeClr>
                </a:solidFill>
              </a:rPr>
              <a:t>sprievodné dráhové vozidlo (spojovacie, dielenské, krycie, ubytovacie vozne),</a:t>
            </a:r>
          </a:p>
          <a:p>
            <a:pPr marL="342900" lvl="0" indent="-342900" defTabSz="457200">
              <a:spcBef>
                <a:spcPts val="450"/>
              </a:spcBef>
              <a:spcAft>
                <a:spcPts val="6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000" b="1" i="1" dirty="0" smtClean="0">
                <a:solidFill>
                  <a:schemeClr val="accent5">
                    <a:lumMod val="75000"/>
                  </a:schemeClr>
                </a:solidFill>
              </a:rPr>
              <a:t>skúška dráhového vozidla na trati,</a:t>
            </a:r>
          </a:p>
          <a:p>
            <a:pPr marL="342900" lvl="0" indent="-342900" defTabSz="457200">
              <a:spcBef>
                <a:spcPts val="450"/>
              </a:spcBef>
              <a:spcAft>
                <a:spcPts val="6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000" b="1" i="1" dirty="0" smtClean="0">
                <a:solidFill>
                  <a:schemeClr val="accent5">
                    <a:lumMod val="75000"/>
                  </a:schemeClr>
                </a:solidFill>
              </a:rPr>
              <a:t>náhrada za </a:t>
            </a:r>
            <a:r>
              <a:rPr lang="sk-SK" altLang="en-US" sz="2000" b="1" i="1" dirty="0">
                <a:solidFill>
                  <a:schemeClr val="accent5">
                    <a:lumMod val="75000"/>
                  </a:schemeClr>
                </a:solidFill>
              </a:rPr>
              <a:t>povolenie uvedenia na trh od Dopravného úradu alebo Železničnej agentúry EÚ</a:t>
            </a:r>
            <a:r>
              <a:rPr lang="sk-SK" altLang="en-US" sz="2000" b="1" i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0" lvl="0" indent="0" defTabSz="457200">
              <a:spcBef>
                <a:spcPts val="450"/>
              </a:spcBef>
              <a:spcAft>
                <a:spcPts val="600"/>
              </a:spcAft>
              <a:buClr>
                <a:schemeClr val="accent5">
                  <a:lumMod val="50000"/>
                </a:schemeClr>
              </a:buClr>
              <a:defRPr/>
            </a:pPr>
            <a:endParaRPr lang="sk-SK" altLang="en-US" sz="800" b="1" i="1" dirty="0">
              <a:solidFill>
                <a:schemeClr val="accent5">
                  <a:lumMod val="75000"/>
                </a:schemeClr>
              </a:solidFill>
            </a:endParaRPr>
          </a:p>
          <a:p>
            <a:pPr marL="0" lvl="0" indent="0" defTabSz="457200">
              <a:spcBef>
                <a:spcPts val="450"/>
              </a:spcBef>
              <a:spcAft>
                <a:spcPts val="600"/>
              </a:spcAft>
              <a:buClr>
                <a:schemeClr val="accent5">
                  <a:lumMod val="50000"/>
                </a:schemeClr>
              </a:buClr>
              <a:defRPr/>
            </a:pPr>
            <a:r>
              <a:rPr lang="sk-SK" altLang="en-US" sz="2000" b="1" i="1" dirty="0" smtClean="0">
                <a:solidFill>
                  <a:schemeClr val="accent5">
                    <a:lumMod val="75000"/>
                  </a:schemeClr>
                </a:solidFill>
              </a:rPr>
              <a:t>Vyššie uvedené aktivity sú komerčné aktivity a na tento účel je potrebné mať pre všetky dráhové vozidlá udelené povolenie na uvedenie na trh </a:t>
            </a:r>
            <a:br>
              <a:rPr lang="sk-SK" altLang="en-US" sz="20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k-SK" altLang="en-US" sz="2000" b="1" i="1" dirty="0" smtClean="0">
                <a:solidFill>
                  <a:schemeClr val="accent5">
                    <a:lumMod val="75000"/>
                  </a:schemeClr>
                </a:solidFill>
              </a:rPr>
              <a:t>od Dopravného úradu alebo Železničnej agentúry EÚ.</a:t>
            </a:r>
          </a:p>
        </p:txBody>
      </p:sp>
    </p:spTree>
    <p:extLst>
      <p:ext uri="{BB962C8B-B14F-4D97-AF65-F5344CB8AC3E}">
        <p14:creationId xmlns:p14="http://schemas.microsoft.com/office/powerpoint/2010/main" val="335746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6042</TotalTime>
  <Words>1291</Words>
  <Application>Microsoft Office PowerPoint</Application>
  <PresentationFormat>Prezentácia na obrazovke (4:3)</PresentationFormat>
  <Paragraphs>162</Paragraphs>
  <Slides>20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2</vt:i4>
      </vt:variant>
      <vt:variant>
        <vt:lpstr>Nadpisy snímok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Wingdings</vt:lpstr>
      <vt:lpstr>Motív balíka Office</vt:lpstr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Dopravný úrad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DÚ</dc:title>
  <dc:creator>Ivan.Skoda@nsat.sk</dc:creator>
  <cp:lastModifiedBy>Skoda Ivan</cp:lastModifiedBy>
  <cp:revision>777</cp:revision>
  <dcterms:created xsi:type="dcterms:W3CDTF">2016-03-05T14:27:10Z</dcterms:created>
  <dcterms:modified xsi:type="dcterms:W3CDTF">2025-09-17T13:46:34Z</dcterms:modified>
</cp:coreProperties>
</file>