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notesMasterIdLst>
    <p:notesMasterId r:id="rId25"/>
  </p:notesMasterIdLst>
  <p:sldIdLst>
    <p:sldId id="256" r:id="rId2"/>
    <p:sldId id="393" r:id="rId3"/>
    <p:sldId id="431" r:id="rId4"/>
    <p:sldId id="410" r:id="rId5"/>
    <p:sldId id="434" r:id="rId6"/>
    <p:sldId id="433" r:id="rId7"/>
    <p:sldId id="432" r:id="rId8"/>
    <p:sldId id="435" r:id="rId9"/>
    <p:sldId id="436" r:id="rId10"/>
    <p:sldId id="445" r:id="rId11"/>
    <p:sldId id="446" r:id="rId12"/>
    <p:sldId id="447" r:id="rId13"/>
    <p:sldId id="437" r:id="rId14"/>
    <p:sldId id="443" r:id="rId15"/>
    <p:sldId id="388" r:id="rId16"/>
    <p:sldId id="442" r:id="rId17"/>
    <p:sldId id="448" r:id="rId18"/>
    <p:sldId id="444" r:id="rId19"/>
    <p:sldId id="427" r:id="rId20"/>
    <p:sldId id="439" r:id="rId21"/>
    <p:sldId id="440" r:id="rId22"/>
    <p:sldId id="441" r:id="rId23"/>
    <p:sldId id="353" r:id="rId2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4EEF7"/>
    <a:srgbClr val="F65144"/>
    <a:srgbClr val="CC0066"/>
    <a:srgbClr val="ABC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redný štýl 2 - zvýrazneni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2" autoAdjust="0"/>
    <p:restoredTop sz="90929" autoAdjust="0"/>
  </p:normalViewPr>
  <p:slideViewPr>
    <p:cSldViewPr snapToGrid="0">
      <p:cViewPr varScale="1">
        <p:scale>
          <a:sx n="163" d="100"/>
          <a:sy n="163" d="100"/>
        </p:scale>
        <p:origin x="201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elas.Pavol\Documents\VO412\Stretnutie-s-dopravcami\Stretnutie-s-dopravcami_2024\vyvoj-poctu-dopravco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ezent&#225;cie\Podklady%20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gyova.judita\AppData\Local\Temp\MicrosoftEdgeDownloads\01c2ba81-dbe4-40dd-a79c-e2551726b1c7\Denn&#233;%20vlkm%20O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Zo&#353;it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Zo&#353;it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ezent&#225;cie\K&#243;pia%20-%20T&#253;&#382;denn&#233;%20porovnanie%20v&#253;konov%201.1.-21.4.2024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alko.Jozef\Desktop\Stretnutie%20s%20dopravcami%20prezent&#225;cia%20podklad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alko.Jozef\Desktop\Stretnutie%20s%20dopravcami%20prezent&#225;cia%20podklad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Praca\Stretnutie%20s%20dopravcami%202024\Podklady-k-prezentacii-2024\11_prehlad-intenzit-ND-cez-PS-2023_odd41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Počet dopravcov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Hárok1!$A$2:$A$23</c:f>
              <c:numCache>
                <c:formatCode>General</c:formatCode>
                <c:ptCount val="2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</c:v>
                </c:pt>
                <c:pt idx="20">
                  <c:v>2022</c:v>
                </c:pt>
                <c:pt idx="21">
                  <c:v>2023</c:v>
                </c:pt>
              </c:numCache>
            </c:numRef>
          </c:cat>
          <c:val>
            <c:numRef>
              <c:f>Hárok1!$B$2:$B$23</c:f>
              <c:numCache>
                <c:formatCode>General</c:formatCode>
                <c:ptCount val="22"/>
                <c:pt idx="0">
                  <c:v>4</c:v>
                </c:pt>
                <c:pt idx="1">
                  <c:v>10</c:v>
                </c:pt>
                <c:pt idx="2">
                  <c:v>16</c:v>
                </c:pt>
                <c:pt idx="3">
                  <c:v>21</c:v>
                </c:pt>
                <c:pt idx="4">
                  <c:v>27</c:v>
                </c:pt>
                <c:pt idx="5">
                  <c:v>24</c:v>
                </c:pt>
                <c:pt idx="6">
                  <c:v>26</c:v>
                </c:pt>
                <c:pt idx="7">
                  <c:v>30</c:v>
                </c:pt>
                <c:pt idx="8">
                  <c:v>40</c:v>
                </c:pt>
                <c:pt idx="9">
                  <c:v>40</c:v>
                </c:pt>
                <c:pt idx="10">
                  <c:v>43</c:v>
                </c:pt>
                <c:pt idx="11">
                  <c:v>45</c:v>
                </c:pt>
                <c:pt idx="12">
                  <c:v>53</c:v>
                </c:pt>
                <c:pt idx="13">
                  <c:v>53</c:v>
                </c:pt>
                <c:pt idx="14">
                  <c:v>52</c:v>
                </c:pt>
                <c:pt idx="15">
                  <c:v>54</c:v>
                </c:pt>
                <c:pt idx="16">
                  <c:v>54</c:v>
                </c:pt>
                <c:pt idx="17">
                  <c:v>50</c:v>
                </c:pt>
                <c:pt idx="18">
                  <c:v>52</c:v>
                </c:pt>
                <c:pt idx="19">
                  <c:v>62</c:v>
                </c:pt>
                <c:pt idx="20">
                  <c:v>59</c:v>
                </c:pt>
                <c:pt idx="2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85-41CC-8AE6-C3DE57269C06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Osobná doprava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Hárok1!$A$2:$A$23</c:f>
              <c:numCache>
                <c:formatCode>General</c:formatCode>
                <c:ptCount val="2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</c:v>
                </c:pt>
                <c:pt idx="20">
                  <c:v>2022</c:v>
                </c:pt>
                <c:pt idx="21">
                  <c:v>2023</c:v>
                </c:pt>
              </c:numCache>
            </c:numRef>
          </c:cat>
          <c:val>
            <c:numRef>
              <c:f>Hárok1!$C$2:$C$23</c:f>
              <c:numCache>
                <c:formatCode>General</c:formatCode>
                <c:ptCount val="22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9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11</c:v>
                </c:pt>
                <c:pt idx="17">
                  <c:v>10</c:v>
                </c:pt>
                <c:pt idx="18">
                  <c:v>6</c:v>
                </c:pt>
                <c:pt idx="19">
                  <c:v>13</c:v>
                </c:pt>
                <c:pt idx="20">
                  <c:v>13</c:v>
                </c:pt>
                <c:pt idx="2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85-41CC-8AE6-C3DE57269C06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Nákladná doprava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Hárok1!$A$2:$A$23</c:f>
              <c:numCache>
                <c:formatCode>General</c:formatCode>
                <c:ptCount val="2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</c:v>
                </c:pt>
                <c:pt idx="20">
                  <c:v>2022</c:v>
                </c:pt>
                <c:pt idx="21">
                  <c:v>2023</c:v>
                </c:pt>
              </c:numCache>
            </c:numRef>
          </c:cat>
          <c:val>
            <c:numRef>
              <c:f>Hárok1!$D$2:$D$23</c:f>
              <c:numCache>
                <c:formatCode>General</c:formatCode>
                <c:ptCount val="22"/>
                <c:pt idx="0">
                  <c:v>4</c:v>
                </c:pt>
                <c:pt idx="1">
                  <c:v>10</c:v>
                </c:pt>
                <c:pt idx="2">
                  <c:v>16</c:v>
                </c:pt>
                <c:pt idx="3">
                  <c:v>20</c:v>
                </c:pt>
                <c:pt idx="4">
                  <c:v>26</c:v>
                </c:pt>
                <c:pt idx="5">
                  <c:v>23</c:v>
                </c:pt>
                <c:pt idx="6">
                  <c:v>25</c:v>
                </c:pt>
                <c:pt idx="7">
                  <c:v>29</c:v>
                </c:pt>
                <c:pt idx="8">
                  <c:v>37</c:v>
                </c:pt>
                <c:pt idx="9">
                  <c:v>37</c:v>
                </c:pt>
                <c:pt idx="10">
                  <c:v>40</c:v>
                </c:pt>
                <c:pt idx="11">
                  <c:v>42</c:v>
                </c:pt>
                <c:pt idx="12">
                  <c:v>47</c:v>
                </c:pt>
                <c:pt idx="13">
                  <c:v>47</c:v>
                </c:pt>
                <c:pt idx="14">
                  <c:v>46</c:v>
                </c:pt>
                <c:pt idx="15">
                  <c:v>47</c:v>
                </c:pt>
                <c:pt idx="16">
                  <c:v>47</c:v>
                </c:pt>
                <c:pt idx="17">
                  <c:v>45</c:v>
                </c:pt>
                <c:pt idx="18">
                  <c:v>46</c:v>
                </c:pt>
                <c:pt idx="19">
                  <c:v>56</c:v>
                </c:pt>
                <c:pt idx="20">
                  <c:v>52</c:v>
                </c:pt>
                <c:pt idx="2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85-41CC-8AE6-C3DE57269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74837496"/>
        <c:axId val="574837824"/>
        <c:axId val="0"/>
      </c:bar3DChart>
      <c:catAx>
        <c:axId val="574837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74837824"/>
        <c:crosses val="autoZero"/>
        <c:auto val="1"/>
        <c:lblAlgn val="ctr"/>
        <c:lblOffset val="100"/>
        <c:noMultiLvlLbl val="0"/>
      </c:catAx>
      <c:valAx>
        <c:axId val="57483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74837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0205755773436E-2"/>
          <c:y val="9.2431058849739275E-2"/>
          <c:w val="0.82487033793068598"/>
          <c:h val="0.82331765820939051"/>
        </c:manualLayout>
      </c:layout>
      <c:lineChart>
        <c:grouping val="standard"/>
        <c:varyColors val="0"/>
        <c:ser>
          <c:idx val="1"/>
          <c:order val="0"/>
          <c:tx>
            <c:strRef>
              <c:f>Sheet1!$B$54</c:f>
              <c:strCache>
                <c:ptCount val="1"/>
                <c:pt idx="0">
                  <c:v>2 022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Sheet1!$B$55:$B$66</c:f>
              <c:numCache>
                <c:formatCode>#,##0</c:formatCode>
                <c:ptCount val="12"/>
                <c:pt idx="0">
                  <c:v>3011604.1359999999</c:v>
                </c:pt>
                <c:pt idx="1">
                  <c:v>2814430.8650000002</c:v>
                </c:pt>
                <c:pt idx="2">
                  <c:v>3178485.0809999998</c:v>
                </c:pt>
                <c:pt idx="3">
                  <c:v>3035393.0240000002</c:v>
                </c:pt>
                <c:pt idx="4">
                  <c:v>3230189.1639999999</c:v>
                </c:pt>
                <c:pt idx="5">
                  <c:v>3057721.804</c:v>
                </c:pt>
                <c:pt idx="6">
                  <c:v>3101595.0819999999</c:v>
                </c:pt>
                <c:pt idx="7">
                  <c:v>3170898.2590000001</c:v>
                </c:pt>
                <c:pt idx="8">
                  <c:v>3037539.392</c:v>
                </c:pt>
                <c:pt idx="9">
                  <c:v>3163236.0180000002</c:v>
                </c:pt>
                <c:pt idx="10">
                  <c:v>3068460.06</c:v>
                </c:pt>
                <c:pt idx="11">
                  <c:v>3186474.88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0C-47A7-AF21-C8C00EAADB3F}"/>
            </c:ext>
          </c:extLst>
        </c:ser>
        <c:ser>
          <c:idx val="2"/>
          <c:order val="1"/>
          <c:tx>
            <c:strRef>
              <c:f>Sheet1!$C$54</c:f>
              <c:strCache>
                <c:ptCount val="1"/>
                <c:pt idx="0">
                  <c:v>2 023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Sheet1!$C$55:$C$66</c:f>
              <c:numCache>
                <c:formatCode>#,##0</c:formatCode>
                <c:ptCount val="12"/>
                <c:pt idx="0">
                  <c:v>3303570.4539999999</c:v>
                </c:pt>
                <c:pt idx="1">
                  <c:v>3121754.7009999999</c:v>
                </c:pt>
                <c:pt idx="2">
                  <c:v>3468133.9249999998</c:v>
                </c:pt>
                <c:pt idx="3">
                  <c:v>3232971.3629999999</c:v>
                </c:pt>
                <c:pt idx="4">
                  <c:v>3373037.6949999998</c:v>
                </c:pt>
                <c:pt idx="5">
                  <c:v>3342833.7039999999</c:v>
                </c:pt>
                <c:pt idx="6">
                  <c:v>3425912.9950000001</c:v>
                </c:pt>
                <c:pt idx="7">
                  <c:v>3463774.9369999999</c:v>
                </c:pt>
                <c:pt idx="8">
                  <c:v>3272515.611</c:v>
                </c:pt>
                <c:pt idx="9">
                  <c:v>3365276.5520000001</c:v>
                </c:pt>
                <c:pt idx="10">
                  <c:v>3207629.6409999998</c:v>
                </c:pt>
                <c:pt idx="11">
                  <c:v>3216307.1690000002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0C-47A7-AF21-C8C00EAADB3F}"/>
            </c:ext>
          </c:extLst>
        </c:ser>
        <c:ser>
          <c:idx val="3"/>
          <c:order val="2"/>
          <c:tx>
            <c:strRef>
              <c:f>Sheet1!$D$54</c:f>
              <c:strCache>
                <c:ptCount val="1"/>
                <c:pt idx="0">
                  <c:v>Plán</c:v>
                </c:pt>
              </c:strCache>
            </c:strRef>
          </c:tx>
          <c:spPr>
            <a:ln w="285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Sheet1!$D$55:$D$66</c:f>
              <c:numCache>
                <c:formatCode>#,##0</c:formatCode>
                <c:ptCount val="12"/>
                <c:pt idx="0">
                  <c:v>3220245.8870608299</c:v>
                </c:pt>
                <c:pt idx="1">
                  <c:v>3013809.1613728069</c:v>
                </c:pt>
                <c:pt idx="2">
                  <c:v>3295483.7015817617</c:v>
                </c:pt>
                <c:pt idx="3">
                  <c:v>3154376.041957668</c:v>
                </c:pt>
                <c:pt idx="4">
                  <c:v>3286622.0183678549</c:v>
                </c:pt>
                <c:pt idx="5">
                  <c:v>3221621.993663847</c:v>
                </c:pt>
                <c:pt idx="6">
                  <c:v>3280005.590662431</c:v>
                </c:pt>
                <c:pt idx="7">
                  <c:v>3300905.2144384109</c:v>
                </c:pt>
                <c:pt idx="8">
                  <c:v>3191977.0090726302</c:v>
                </c:pt>
                <c:pt idx="9">
                  <c:v>3331654.9059015615</c:v>
                </c:pt>
                <c:pt idx="10">
                  <c:v>3189412.7550743641</c:v>
                </c:pt>
                <c:pt idx="11">
                  <c:v>3213885.7208458344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0C-47A7-AF21-C8C00EAAD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2192696"/>
        <c:axId val="192200240"/>
      </c:lineChart>
      <c:catAx>
        <c:axId val="19219269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92200240"/>
        <c:crosses val="autoZero"/>
        <c:auto val="1"/>
        <c:lblAlgn val="ctr"/>
        <c:lblOffset val="100"/>
        <c:noMultiLvlLbl val="0"/>
      </c:catAx>
      <c:valAx>
        <c:axId val="192200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92192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683341740972323"/>
          <c:y val="0.45347702889923908"/>
          <c:w val="9.3166582590276742E-2"/>
          <c:h val="0.170853192422565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Sheet1!$B$2</c:f>
              <c:strCache>
                <c:ptCount val="1"/>
                <c:pt idx="0">
                  <c:v>2 022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Sheet1!$A$3:$A$14</c:f>
              <c:numCache>
                <c:formatCode>0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Sheet1!$B$3:$B$14</c:f>
              <c:numCache>
                <c:formatCode>#,##0</c:formatCode>
                <c:ptCount val="12"/>
                <c:pt idx="0">
                  <c:v>1207266.3529999999</c:v>
                </c:pt>
                <c:pt idx="1">
                  <c:v>1164862.3219999999</c:v>
                </c:pt>
                <c:pt idx="2">
                  <c:v>1329699.263</c:v>
                </c:pt>
                <c:pt idx="3">
                  <c:v>1276110.6040000001</c:v>
                </c:pt>
                <c:pt idx="4">
                  <c:v>1341497.1070000001</c:v>
                </c:pt>
                <c:pt idx="5">
                  <c:v>1259029.3600000001</c:v>
                </c:pt>
                <c:pt idx="6">
                  <c:v>1208463.6740000001</c:v>
                </c:pt>
                <c:pt idx="7">
                  <c:v>1215401.811</c:v>
                </c:pt>
                <c:pt idx="8">
                  <c:v>1204401.9280000001</c:v>
                </c:pt>
                <c:pt idx="9">
                  <c:v>1267139.3700000001</c:v>
                </c:pt>
                <c:pt idx="10">
                  <c:v>1218486.4450000001</c:v>
                </c:pt>
                <c:pt idx="11">
                  <c:v>1135103.8089999999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369-47C0-85A9-5CCB5FACF079}"/>
            </c:ext>
          </c:extLst>
        </c:ser>
        <c:ser>
          <c:idx val="2"/>
          <c:order val="1"/>
          <c:tx>
            <c:strRef>
              <c:f>Sheet1!$C$2</c:f>
              <c:strCache>
                <c:ptCount val="1"/>
                <c:pt idx="0">
                  <c:v>2 023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Sheet1!$A$3:$A$14</c:f>
              <c:numCache>
                <c:formatCode>0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Sheet1!$C$3:$C$14</c:f>
              <c:numCache>
                <c:formatCode>#,##0</c:formatCode>
                <c:ptCount val="12"/>
                <c:pt idx="0">
                  <c:v>1125361.378</c:v>
                </c:pt>
                <c:pt idx="1">
                  <c:v>1074881.1440000001</c:v>
                </c:pt>
                <c:pt idx="2">
                  <c:v>1238960.537</c:v>
                </c:pt>
                <c:pt idx="3">
                  <c:v>1125698.4539999999</c:v>
                </c:pt>
                <c:pt idx="4">
                  <c:v>1230923.0179999999</c:v>
                </c:pt>
                <c:pt idx="5">
                  <c:v>1200674.817</c:v>
                </c:pt>
                <c:pt idx="6">
                  <c:v>1145894.6980000001</c:v>
                </c:pt>
                <c:pt idx="7">
                  <c:v>1186891.1299999999</c:v>
                </c:pt>
                <c:pt idx="8">
                  <c:v>1203736.1059999999</c:v>
                </c:pt>
                <c:pt idx="9">
                  <c:v>1268842.2309999999</c:v>
                </c:pt>
                <c:pt idx="10">
                  <c:v>1216643.3959999999</c:v>
                </c:pt>
                <c:pt idx="11">
                  <c:v>1121843.2649999999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369-47C0-85A9-5CCB5FACF079}"/>
            </c:ext>
          </c:extLst>
        </c:ser>
        <c:ser>
          <c:idx val="3"/>
          <c:order val="2"/>
          <c:tx>
            <c:strRef>
              <c:f>Sheet1!$D$2</c:f>
              <c:strCache>
                <c:ptCount val="1"/>
                <c:pt idx="0">
                  <c:v>Plán 2023</c:v>
                </c:pt>
              </c:strCache>
            </c:strRef>
          </c:tx>
          <c:spPr>
            <a:ln w="285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Sheet1!$A$3:$A$14</c:f>
              <c:numCache>
                <c:formatCode>0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Sheet1!$D$3:$D$14</c:f>
              <c:numCache>
                <c:formatCode>#,##0</c:formatCode>
                <c:ptCount val="12"/>
                <c:pt idx="0">
                  <c:v>1090010.4431012881</c:v>
                </c:pt>
                <c:pt idx="1">
                  <c:v>1072236.2823286266</c:v>
                </c:pt>
                <c:pt idx="2">
                  <c:v>1224118.3894575653</c:v>
                </c:pt>
                <c:pt idx="3">
                  <c:v>1156244.4253376736</c:v>
                </c:pt>
                <c:pt idx="4">
                  <c:v>1204685.1881625096</c:v>
                </c:pt>
                <c:pt idx="5">
                  <c:v>1142968.1315170208</c:v>
                </c:pt>
                <c:pt idx="6">
                  <c:v>1157935.8885811861</c:v>
                </c:pt>
                <c:pt idx="7">
                  <c:v>1174934.4753813287</c:v>
                </c:pt>
                <c:pt idx="8">
                  <c:v>1164655.7486393463</c:v>
                </c:pt>
                <c:pt idx="9">
                  <c:v>1236069.3471735851</c:v>
                </c:pt>
                <c:pt idx="10">
                  <c:v>1218362.7093338794</c:v>
                </c:pt>
                <c:pt idx="11">
                  <c:v>1157778.97098599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369-47C0-85A9-5CCB5FACF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7225240"/>
        <c:axId val="487222944"/>
      </c:lineChart>
      <c:catAx>
        <c:axId val="487225240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87222944"/>
        <c:crosses val="autoZero"/>
        <c:auto val="1"/>
        <c:lblAlgn val="ctr"/>
        <c:lblOffset val="100"/>
        <c:noMultiLvlLbl val="0"/>
      </c:catAx>
      <c:valAx>
        <c:axId val="48722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87225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sk-SK" dirty="0" smtClean="0"/>
              <a:t>Podiel vo VLKM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v>vlkm</c:v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1-22FE-40CC-8ABD-67578312F68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3-22FE-40CC-8ABD-67578312F68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5-22FE-40CC-8ABD-67578312F68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7-22FE-40CC-8ABD-67578312F68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9-22FE-40CC-8ABD-67578312F68B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B-22FE-40CC-8ABD-67578312F68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D-22FE-40CC-8ABD-67578312F68B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F-22FE-40CC-8ABD-67578312F68B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1-22FE-40CC-8ABD-67578312F68B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3-22FE-40CC-8ABD-67578312F68B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Hárok1!$E$5:$E$14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Hárok1!$F$5:$F$14</c:f>
              <c:numCache>
                <c:formatCode>0%</c:formatCode>
                <c:ptCount val="10"/>
                <c:pt idx="0">
                  <c:v>0.66217247872797813</c:v>
                </c:pt>
                <c:pt idx="1">
                  <c:v>4.408768790995022E-2</c:v>
                </c:pt>
                <c:pt idx="2">
                  <c:v>7.4474579914331596E-2</c:v>
                </c:pt>
                <c:pt idx="3">
                  <c:v>5.7302326135266785E-2</c:v>
                </c:pt>
                <c:pt idx="4">
                  <c:v>5.1183206624787453E-2</c:v>
                </c:pt>
                <c:pt idx="5">
                  <c:v>2.7977707522372271E-2</c:v>
                </c:pt>
                <c:pt idx="6">
                  <c:v>2.2765388578321333E-2</c:v>
                </c:pt>
                <c:pt idx="7">
                  <c:v>2.1449452431705745E-2</c:v>
                </c:pt>
                <c:pt idx="8">
                  <c:v>1.9273553771102583E-2</c:v>
                </c:pt>
                <c:pt idx="9">
                  <c:v>1.9313618384184064E-2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2FE-40CC-8ABD-67578312F68B}"/>
            </c:ext>
          </c:extLst>
        </c:ser>
        <c:ser>
          <c:idx val="1"/>
          <c:order val="1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6-22FE-40CC-8ABD-67578312F68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8-22FE-40CC-8ABD-67578312F68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A-22FE-40CC-8ABD-67578312F68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C-22FE-40CC-8ABD-67578312F68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E-22FE-40CC-8ABD-67578312F68B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0-22FE-40CC-8ABD-67578312F68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2-22FE-40CC-8ABD-67578312F68B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4-22FE-40CC-8ABD-67578312F68B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6-22FE-40CC-8ABD-67578312F68B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8-22FE-40CC-8ABD-67578312F6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Hárok1!$E$5:$E$14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Hárok1!$F$5:$F$14</c:f>
              <c:numCache>
                <c:formatCode>0%</c:formatCode>
                <c:ptCount val="10"/>
                <c:pt idx="0">
                  <c:v>0.66217247872797813</c:v>
                </c:pt>
                <c:pt idx="1">
                  <c:v>4.408768790995022E-2</c:v>
                </c:pt>
                <c:pt idx="2">
                  <c:v>7.4474579914331596E-2</c:v>
                </c:pt>
                <c:pt idx="3">
                  <c:v>5.7302326135266785E-2</c:v>
                </c:pt>
                <c:pt idx="4">
                  <c:v>5.1183206624787453E-2</c:v>
                </c:pt>
                <c:pt idx="5">
                  <c:v>2.7977707522372271E-2</c:v>
                </c:pt>
                <c:pt idx="6">
                  <c:v>2.2765388578321333E-2</c:v>
                </c:pt>
                <c:pt idx="7">
                  <c:v>2.1449452431705745E-2</c:v>
                </c:pt>
                <c:pt idx="8">
                  <c:v>1.9273553771102583E-2</c:v>
                </c:pt>
                <c:pt idx="9">
                  <c:v>1.9313618384184064E-2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22FE-40CC-8ABD-67578312F68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extLst>
          <c:ext xmlns:c15="http://schemas.microsoft.com/office/drawing/2012/chart" uri="{02D57815-91ED-43cb-92C2-25804820EDAC}">
            <c15:filteredPieSeries>
              <c15:ser>
                <c:idx val="2"/>
                <c:order val="2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2B-22FE-40CC-8ABD-67578312F68B}"/>
                    </c:ext>
                  </c:extLst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2D-22FE-40CC-8ABD-67578312F68B}"/>
                    </c:ext>
                  </c:extLst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2F-22FE-40CC-8ABD-67578312F68B}"/>
                    </c:ext>
                  </c:extLst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1-22FE-40CC-8ABD-67578312F68B}"/>
                    </c:ext>
                  </c:extLst>
                </c:dPt>
                <c:dPt>
                  <c:idx val="4"/>
                  <c:bubble3D val="0"/>
                  <c:spPr>
                    <a:gradFill rotWithShape="1">
                      <a:gsLst>
                        <a:gs pos="0">
                          <a:schemeClr val="accent5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3-22FE-40CC-8ABD-67578312F68B}"/>
                    </c:ext>
                  </c:extLst>
                </c:dPt>
                <c:dPt>
                  <c:idx val="5"/>
                  <c:bubble3D val="0"/>
                  <c:spPr>
                    <a:gradFill rotWithShape="1">
                      <a:gsLst>
                        <a:gs pos="0">
                          <a:schemeClr val="accent6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5-22FE-40CC-8ABD-67578312F68B}"/>
                    </c:ext>
                  </c:extLst>
                </c:dPt>
                <c:dPt>
                  <c:idx val="6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7-22FE-40CC-8ABD-67578312F68B}"/>
                    </c:ext>
                  </c:extLst>
                </c:dPt>
                <c:dPt>
                  <c:idx val="7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9-22FE-40CC-8ABD-67578312F68B}"/>
                    </c:ext>
                  </c:extLst>
                </c:dPt>
                <c:dPt>
                  <c:idx val="8"/>
                  <c:bubble3D val="0"/>
                  <c:spPr>
                    <a:gradFill rotWithShape="1">
                      <a:gsLst>
                        <a:gs pos="0">
                          <a:schemeClr val="accent3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B-22FE-40CC-8ABD-67578312F68B}"/>
                    </c:ext>
                  </c:extLst>
                </c:dPt>
                <c:dPt>
                  <c:idx val="9"/>
                  <c:bubble3D val="0"/>
                  <c:spPr>
                    <a:gradFill rotWithShape="1">
                      <a:gsLst>
                        <a:gs pos="0">
                          <a:schemeClr val="accent4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D-22FE-40CC-8ABD-67578312F68B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tx2">
                            <a:lumMod val="35000"/>
                            <a:lumOff val="65000"/>
                          </a:schemeClr>
                        </a:solidFill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Hárok1!$G$5:$G$14</c15:sqref>
                        </c15:formulaRef>
                      </c:ext>
                    </c:extLst>
                    <c:numCache>
                      <c:formatCode>0%</c:formatCode>
                      <c:ptCount val="10"/>
                      <c:pt idx="0">
                        <c:v>0.71268064682484511</c:v>
                      </c:pt>
                      <c:pt idx="1">
                        <c:v>3.6606411265402483E-2</c:v>
                      </c:pt>
                      <c:pt idx="2">
                        <c:v>7.1098359322799523E-2</c:v>
                      </c:pt>
                      <c:pt idx="3">
                        <c:v>4.9405480006521819E-2</c:v>
                      </c:pt>
                      <c:pt idx="4">
                        <c:v>4.5068542982442485E-2</c:v>
                      </c:pt>
                      <c:pt idx="5">
                        <c:v>1.9827411810089745E-2</c:v>
                      </c:pt>
                      <c:pt idx="6">
                        <c:v>1.6015078028761173E-2</c:v>
                      </c:pt>
                      <c:pt idx="7">
                        <c:v>1.7045368405700534E-2</c:v>
                      </c:pt>
                      <c:pt idx="8">
                        <c:v>1.8653456933663201E-2</c:v>
                      </c:pt>
                      <c:pt idx="9">
                        <c:v>1.3599244419773886E-2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3E-22FE-40CC-8ABD-67578312F68B}"/>
                  </c:ext>
                </c:extLst>
              </c15:ser>
            </c15:filteredPieSeries>
            <c15:filteredPieSeries>
              <c15:ser>
                <c:idx val="3"/>
                <c:order val="3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0-22FE-40CC-8ABD-67578312F68B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tx2">
                            <a:lumMod val="35000"/>
                            <a:lumOff val="65000"/>
                          </a:schemeClr>
                        </a:solidFill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val>
                  <c:numLit>
                    <c:formatCode>General</c:formatCode>
                    <c:ptCount val="1"/>
                    <c:pt idx="0">
                      <c:v>1</c:v>
                    </c:pt>
                  </c:numLit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1-22FE-40CC-8ABD-67578312F68B}"/>
                  </c:ext>
                </c:extLst>
              </c15:ser>
            </c15:filteredPieSeries>
          </c:ext>
        </c:extLst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sk-SK" dirty="0" smtClean="0"/>
              <a:t>Podiel v HRTKM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v>hrtkm</c:v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1-38AB-4FC2-8F16-19D5483173D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3-38AB-4FC2-8F16-19D5483173D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5-38AB-4FC2-8F16-19D5483173D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7-38AB-4FC2-8F16-19D5483173D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9-38AB-4FC2-8F16-19D5483173D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B-38AB-4FC2-8F16-19D5483173DC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D-38AB-4FC2-8F16-19D5483173DC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0F-38AB-4FC2-8F16-19D5483173DC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1-38AB-4FC2-8F16-19D5483173DC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3-38AB-4FC2-8F16-19D5483173DC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Hárok1!$E$5:$E$14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Hárok1!$G$5:$G$14</c:f>
              <c:numCache>
                <c:formatCode>0%</c:formatCode>
                <c:ptCount val="10"/>
                <c:pt idx="0">
                  <c:v>0.71268064682484511</c:v>
                </c:pt>
                <c:pt idx="1">
                  <c:v>3.6606411265402483E-2</c:v>
                </c:pt>
                <c:pt idx="2">
                  <c:v>7.1098359322799523E-2</c:v>
                </c:pt>
                <c:pt idx="3">
                  <c:v>4.9405480006521819E-2</c:v>
                </c:pt>
                <c:pt idx="4">
                  <c:v>4.5068542982442485E-2</c:v>
                </c:pt>
                <c:pt idx="5">
                  <c:v>1.9827411810089745E-2</c:v>
                </c:pt>
                <c:pt idx="6">
                  <c:v>1.6015078028761173E-2</c:v>
                </c:pt>
                <c:pt idx="7">
                  <c:v>1.7045368405700534E-2</c:v>
                </c:pt>
                <c:pt idx="8">
                  <c:v>1.8653456933663201E-2</c:v>
                </c:pt>
                <c:pt idx="9">
                  <c:v>1.3599244419773886E-2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8AB-4FC2-8F16-19D5483173DC}"/>
            </c:ext>
          </c:extLst>
        </c:ser>
        <c:ser>
          <c:idx val="2"/>
          <c:order val="2"/>
          <c:tx>
            <c:strRef>
              <c:f>Hárok1!$E$5:$E$14</c:f>
              <c:strCach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6-38AB-4FC2-8F16-19D5483173D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8-38AB-4FC2-8F16-19D5483173D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A-38AB-4FC2-8F16-19D5483173D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C-38AB-4FC2-8F16-19D5483173D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1E-38AB-4FC2-8F16-19D5483173D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0-38AB-4FC2-8F16-19D5483173DC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2-38AB-4FC2-8F16-19D5483173DC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4-38AB-4FC2-8F16-19D5483173DC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6-38AB-4FC2-8F16-19D5483173DC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8-38AB-4FC2-8F16-19D5483173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5="http://schemas.microsoft.com/office/drawing/2012/chart">
              <c:ext xmlns:c15="http://schemas.microsoft.com/office/drawing/2012/chart" uri="{CE6537A1-D6FC-4f65-9D91-7224C49458BB}"/>
            </c:extLst>
          </c:dLbls>
          <c:cat>
            <c:numRef>
              <c:f>Hárok1!$E$5:$E$14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Hárok1!$G$5:$G$14</c:f>
              <c:numCache>
                <c:formatCode>0%</c:formatCode>
                <c:ptCount val="10"/>
                <c:pt idx="0">
                  <c:v>0.71268064682484511</c:v>
                </c:pt>
                <c:pt idx="1">
                  <c:v>3.6606411265402483E-2</c:v>
                </c:pt>
                <c:pt idx="2">
                  <c:v>7.1098359322799523E-2</c:v>
                </c:pt>
                <c:pt idx="3">
                  <c:v>4.9405480006521819E-2</c:v>
                </c:pt>
                <c:pt idx="4">
                  <c:v>4.5068542982442485E-2</c:v>
                </c:pt>
                <c:pt idx="5">
                  <c:v>1.9827411810089745E-2</c:v>
                </c:pt>
                <c:pt idx="6">
                  <c:v>1.6015078028761173E-2</c:v>
                </c:pt>
                <c:pt idx="7">
                  <c:v>1.7045368405700534E-2</c:v>
                </c:pt>
                <c:pt idx="8">
                  <c:v>1.8653456933663201E-2</c:v>
                </c:pt>
                <c:pt idx="9">
                  <c:v>1.3599244419773886E-2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29-38AB-4FC2-8F16-19D5483173DC}"/>
            </c:ext>
          </c:extLst>
        </c:ser>
        <c:ser>
          <c:idx val="5"/>
          <c:order val="5"/>
          <c:tx>
            <c:strRef>
              <c:f>Hárok1!$E$5:$E$14</c:f>
              <c:strCach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/>
            </c:spPr>
            <c:extLst>
              <c:ext xmlns:c16="http://schemas.microsoft.com/office/drawing/2014/chart" uri="{C3380CC4-5D6E-409C-BE32-E72D297353CC}">
                <c16:uniqueId val="{0000002B-38AB-4FC2-8F16-19D5483173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Hárok1!$E$5:$E$14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C-38AB-4FC2-8F16-19D5483173D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2E-38AB-4FC2-8F16-19D5483173DC}"/>
                    </c:ext>
                  </c:extLst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0-38AB-4FC2-8F16-19D5483173DC}"/>
                    </c:ext>
                  </c:extLst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2-38AB-4FC2-8F16-19D5483173DC}"/>
                    </c:ext>
                  </c:extLst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4-38AB-4FC2-8F16-19D5483173DC}"/>
                    </c:ext>
                  </c:extLst>
                </c:dPt>
                <c:dPt>
                  <c:idx val="4"/>
                  <c:bubble3D val="0"/>
                  <c:spPr>
                    <a:gradFill rotWithShape="1">
                      <a:gsLst>
                        <a:gs pos="0">
                          <a:schemeClr val="accent5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6-38AB-4FC2-8F16-19D5483173DC}"/>
                    </c:ext>
                  </c:extLst>
                </c:dPt>
                <c:dPt>
                  <c:idx val="5"/>
                  <c:bubble3D val="0"/>
                  <c:spPr>
                    <a:gradFill rotWithShape="1">
                      <a:gsLst>
                        <a:gs pos="0">
                          <a:schemeClr val="accent6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8-38AB-4FC2-8F16-19D5483173DC}"/>
                    </c:ext>
                  </c:extLst>
                </c:dPt>
                <c:dPt>
                  <c:idx val="6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A-38AB-4FC2-8F16-19D5483173DC}"/>
                    </c:ext>
                  </c:extLst>
                </c:dPt>
                <c:dPt>
                  <c:idx val="7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C-38AB-4FC2-8F16-19D5483173DC}"/>
                    </c:ext>
                  </c:extLst>
                </c:dPt>
                <c:dPt>
                  <c:idx val="8"/>
                  <c:bubble3D val="0"/>
                  <c:spPr>
                    <a:gradFill rotWithShape="1">
                      <a:gsLst>
                        <a:gs pos="0">
                          <a:schemeClr val="accent3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3E-38AB-4FC2-8F16-19D5483173DC}"/>
                    </c:ext>
                  </c:extLst>
                </c:dPt>
                <c:dPt>
                  <c:idx val="9"/>
                  <c:bubble3D val="0"/>
                  <c:spPr>
                    <a:gradFill rotWithShape="1">
                      <a:gsLst>
                        <a:gs pos="0">
                          <a:schemeClr val="accent4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>
                    <c:ext xmlns:c16="http://schemas.microsoft.com/office/drawing/2014/chart" uri="{C3380CC4-5D6E-409C-BE32-E72D297353CC}">
                      <c16:uniqueId val="{00000040-38AB-4FC2-8F16-19D5483173DC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tx2">
                            <a:lumMod val="35000"/>
                            <a:lumOff val="65000"/>
                          </a:schemeClr>
                        </a:solidFill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Hárok1!$G$5:$G$14</c15:sqref>
                        </c15:formulaRef>
                      </c:ext>
                    </c:extLst>
                    <c:numCache>
                      <c:formatCode>0%</c:formatCode>
                      <c:ptCount val="10"/>
                      <c:pt idx="0">
                        <c:v>0.71268064682484511</c:v>
                      </c:pt>
                      <c:pt idx="1">
                        <c:v>3.6606411265402483E-2</c:v>
                      </c:pt>
                      <c:pt idx="2">
                        <c:v>7.1098359322799523E-2</c:v>
                      </c:pt>
                      <c:pt idx="3">
                        <c:v>4.9405480006521819E-2</c:v>
                      </c:pt>
                      <c:pt idx="4">
                        <c:v>4.5068542982442485E-2</c:v>
                      </c:pt>
                      <c:pt idx="5">
                        <c:v>1.9827411810089745E-2</c:v>
                      </c:pt>
                      <c:pt idx="6">
                        <c:v>1.6015078028761173E-2</c:v>
                      </c:pt>
                      <c:pt idx="7">
                        <c:v>1.7045368405700534E-2</c:v>
                      </c:pt>
                      <c:pt idx="8">
                        <c:v>1.8653456933663201E-2</c:v>
                      </c:pt>
                      <c:pt idx="9">
                        <c:v>1.3599244419773886E-2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41-38AB-4FC2-8F16-19D5483173DC}"/>
                  </c:ext>
                </c:extLst>
              </c15:ser>
            </c15:filteredPieSeries>
            <c15:filteredPieSeries>
              <c15:ser>
                <c:idx val="3"/>
                <c:order val="3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3-38AB-4FC2-8F16-19D5483173DC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tx2">
                            <a:lumMod val="35000"/>
                            <a:lumOff val="65000"/>
                          </a:schemeClr>
                        </a:solidFill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numCache>
                  </c:numRef>
                </c:cat>
                <c:val>
                  <c:numLit>
                    <c:formatCode>General</c:formatCode>
                    <c:ptCount val="1"/>
                    <c:pt idx="0">
                      <c:v>1</c:v>
                    </c:pt>
                  </c:numLit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4-38AB-4FC2-8F16-19D5483173DC}"/>
                  </c:ext>
                </c:extLst>
              </c15:ser>
            </c15:filteredPieSeries>
            <c15:filteredPi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strCach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strCache>
                  </c:strRef>
                </c:tx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6-38AB-4FC2-8F16-19D5483173DC}"/>
                    </c:ext>
                  </c:extLst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8-38AB-4FC2-8F16-19D5483173DC}"/>
                    </c:ext>
                  </c:extLst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A-38AB-4FC2-8F16-19D5483173DC}"/>
                    </c:ext>
                  </c:extLst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C-38AB-4FC2-8F16-19D5483173DC}"/>
                    </c:ext>
                  </c:extLst>
                </c:dPt>
                <c:dPt>
                  <c:idx val="4"/>
                  <c:bubble3D val="0"/>
                  <c:spPr>
                    <a:gradFill rotWithShape="1">
                      <a:gsLst>
                        <a:gs pos="0">
                          <a:schemeClr val="accent5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4E-38AB-4FC2-8F16-19D5483173DC}"/>
                    </c:ext>
                  </c:extLst>
                </c:dPt>
                <c:dPt>
                  <c:idx val="5"/>
                  <c:bubble3D val="0"/>
                  <c:spPr>
                    <a:gradFill rotWithShape="1">
                      <a:gsLst>
                        <a:gs pos="0">
                          <a:schemeClr val="accent6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0-38AB-4FC2-8F16-19D5483173DC}"/>
                    </c:ext>
                  </c:extLst>
                </c:dPt>
                <c:dPt>
                  <c:idx val="6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2-38AB-4FC2-8F16-19D5483173DC}"/>
                    </c:ext>
                  </c:extLst>
                </c:dPt>
                <c:dPt>
                  <c:idx val="7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4-38AB-4FC2-8F16-19D5483173DC}"/>
                    </c:ext>
                  </c:extLst>
                </c:dPt>
                <c:dPt>
                  <c:idx val="8"/>
                  <c:bubble3D val="0"/>
                  <c:spPr>
                    <a:gradFill rotWithShape="1">
                      <a:gsLst>
                        <a:gs pos="0">
                          <a:schemeClr val="accent3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6-38AB-4FC2-8F16-19D5483173DC}"/>
                    </c:ext>
                  </c:extLst>
                </c:dPt>
                <c:dPt>
                  <c:idx val="9"/>
                  <c:bubble3D val="0"/>
                  <c:spPr>
                    <a:gradFill rotWithShape="1">
                      <a:gsLst>
                        <a:gs pos="0">
                          <a:schemeClr val="accent4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/>
                    <a:scene3d>
                      <a:camera prst="orthographicFront">
                        <a:rot lat="0" lon="0" rev="0"/>
                      </a:camera>
                      <a:lightRig rig="threePt" dir="tl">
                        <a:rot lat="0" lon="0" rev="0"/>
                      </a:lightRig>
                    </a:scene3d>
                    <a:sp3d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58-38AB-4FC2-8F16-19D5483173DC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tx2">
                            <a:lumMod val="35000"/>
                            <a:lumOff val="65000"/>
                          </a:schemeClr>
                        </a:solidFill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Hárok1!$E$5:$E$14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9-38AB-4FC2-8F16-19D5483173DC}"/>
                  </c:ext>
                </c:extLst>
              </c15:ser>
            </c15:filteredPieSeries>
          </c:ext>
        </c:extLst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49387576552931"/>
          <c:y val="7.4548702245552628E-2"/>
          <c:w val="0.83484492563429569"/>
          <c:h val="0.72112459900845727"/>
        </c:manualLayout>
      </c:layout>
      <c:lineChart>
        <c:grouping val="standard"/>
        <c:varyColors val="0"/>
        <c:ser>
          <c:idx val="0"/>
          <c:order val="0"/>
          <c:tx>
            <c:strRef>
              <c:f>Grafy!$B$190</c:f>
              <c:strCache>
                <c:ptCount val="1"/>
                <c:pt idx="0">
                  <c:v>Nákladná doprava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square"/>
            <c:size val="5"/>
            <c:spPr>
              <a:noFill/>
              <a:ln w="0"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accent1"/>
                    </a:solidFill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Grafy!$A$191:$A$206</c:f>
              <c:numCache>
                <c:formatCode>0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Grafy!$B$191:$B$206</c:f>
              <c:numCache>
                <c:formatCode>#,##0</c:formatCode>
                <c:ptCount val="16"/>
                <c:pt idx="0">
                  <c:v>207137.446</c:v>
                </c:pt>
                <c:pt idx="1">
                  <c:v>231069.31900000008</c:v>
                </c:pt>
                <c:pt idx="2">
                  <c:v>263135.174</c:v>
                </c:pt>
                <c:pt idx="3">
                  <c:v>270643.25199999998</c:v>
                </c:pt>
                <c:pt idx="4">
                  <c:v>274177.549</c:v>
                </c:pt>
                <c:pt idx="5">
                  <c:v>277075.20400000003</c:v>
                </c:pt>
                <c:pt idx="6">
                  <c:v>280546.41899999999</c:v>
                </c:pt>
                <c:pt idx="7">
                  <c:v>286629.57200000004</c:v>
                </c:pt>
                <c:pt idx="8">
                  <c:v>288846.799</c:v>
                </c:pt>
                <c:pt idx="9">
                  <c:v>287101.79599999997</c:v>
                </c:pt>
                <c:pt idx="10">
                  <c:v>288472.43799999997</c:v>
                </c:pt>
                <c:pt idx="11">
                  <c:v>278052.43299999996</c:v>
                </c:pt>
                <c:pt idx="12">
                  <c:v>268266.28899999999</c:v>
                </c:pt>
                <c:pt idx="13">
                  <c:v>265680.55099999998</c:v>
                </c:pt>
                <c:pt idx="14">
                  <c:v>270478.26</c:v>
                </c:pt>
                <c:pt idx="15">
                  <c:v>278802.77499999997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6F-4AD0-B774-E1485228C4E6}"/>
            </c:ext>
          </c:extLst>
        </c:ser>
        <c:ser>
          <c:idx val="1"/>
          <c:order val="1"/>
          <c:tx>
            <c:strRef>
              <c:f>Grafy!$C$190</c:f>
              <c:strCache>
                <c:ptCount val="1"/>
                <c:pt idx="0">
                  <c:v>Osobná doprava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C00000"/>
                    </a:solidFill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Grafy!$A$191:$A$206</c:f>
              <c:numCache>
                <c:formatCode>0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Grafy!$C$191:$C$206</c:f>
              <c:numCache>
                <c:formatCode>#,##0</c:formatCode>
                <c:ptCount val="16"/>
                <c:pt idx="0">
                  <c:v>640924.91299999994</c:v>
                </c:pt>
                <c:pt idx="1">
                  <c:v>778216.14</c:v>
                </c:pt>
                <c:pt idx="2">
                  <c:v>777874.64100000006</c:v>
                </c:pt>
                <c:pt idx="3">
                  <c:v>777715.44400000002</c:v>
                </c:pt>
                <c:pt idx="4">
                  <c:v>779205.01599999995</c:v>
                </c:pt>
                <c:pt idx="5">
                  <c:v>776891.33</c:v>
                </c:pt>
                <c:pt idx="6">
                  <c:v>777725.6590000001</c:v>
                </c:pt>
                <c:pt idx="7">
                  <c:v>781718.69299999997</c:v>
                </c:pt>
                <c:pt idx="8">
                  <c:v>778808.52800000005</c:v>
                </c:pt>
                <c:pt idx="9">
                  <c:v>773606.64100000006</c:v>
                </c:pt>
                <c:pt idx="10">
                  <c:v>766754.89599999995</c:v>
                </c:pt>
                <c:pt idx="11">
                  <c:v>766722.72200000007</c:v>
                </c:pt>
                <c:pt idx="12">
                  <c:v>745790.23</c:v>
                </c:pt>
                <c:pt idx="13">
                  <c:v>749339.84899999993</c:v>
                </c:pt>
                <c:pt idx="14">
                  <c:v>768560.66599999997</c:v>
                </c:pt>
                <c:pt idx="15">
                  <c:v>762735.75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6F-4AD0-B774-E1485228C4E6}"/>
            </c:ext>
          </c:extLst>
        </c:ser>
        <c:ser>
          <c:idx val="2"/>
          <c:order val="2"/>
          <c:tx>
            <c:strRef>
              <c:f>Grafy!$D$190</c:f>
              <c:strCache>
                <c:ptCount val="1"/>
                <c:pt idx="0">
                  <c:v>Plán  ND 2024</c:v>
                </c:pt>
              </c:strCache>
            </c:strRef>
          </c:tx>
          <c:spPr>
            <a:ln>
              <a:solidFill>
                <a:schemeClr val="bg2">
                  <a:lumMod val="10000"/>
                </a:schemeClr>
              </a:solidFill>
              <a:prstDash val="dash"/>
            </a:ln>
          </c:spPr>
          <c:marker>
            <c:symbol val="none"/>
          </c:marker>
          <c:cat>
            <c:numRef>
              <c:f>Grafy!$A$191:$A$206</c:f>
              <c:numCache>
                <c:formatCode>0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Grafy!$D$191:$D$206</c:f>
              <c:numCache>
                <c:formatCode>#,##0</c:formatCode>
                <c:ptCount val="16"/>
                <c:pt idx="0">
                  <c:v>232951.97940268711</c:v>
                </c:pt>
                <c:pt idx="1">
                  <c:v>232951.97940268711</c:v>
                </c:pt>
                <c:pt idx="2">
                  <c:v>232951.97940268711</c:v>
                </c:pt>
                <c:pt idx="3">
                  <c:v>232951.97940268711</c:v>
                </c:pt>
                <c:pt idx="4">
                  <c:v>244491.15046887918</c:v>
                </c:pt>
                <c:pt idx="5">
                  <c:v>253145.52876852325</c:v>
                </c:pt>
                <c:pt idx="6">
                  <c:v>253145.52876852325</c:v>
                </c:pt>
                <c:pt idx="7">
                  <c:v>253145.52876852325</c:v>
                </c:pt>
                <c:pt idx="8">
                  <c:v>258632.9844529354</c:v>
                </c:pt>
                <c:pt idx="9">
                  <c:v>265949.59203215165</c:v>
                </c:pt>
                <c:pt idx="10">
                  <c:v>265949.59203215165</c:v>
                </c:pt>
                <c:pt idx="11">
                  <c:v>265949.59203215165</c:v>
                </c:pt>
                <c:pt idx="12">
                  <c:v>265949.59203215165</c:v>
                </c:pt>
                <c:pt idx="13">
                  <c:v>259576.87348830776</c:v>
                </c:pt>
                <c:pt idx="14">
                  <c:v>259576.87348830776</c:v>
                </c:pt>
                <c:pt idx="15">
                  <c:v>259576.87348830776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6F-4AD0-B774-E1485228C4E6}"/>
            </c:ext>
          </c:extLst>
        </c:ser>
        <c:ser>
          <c:idx val="3"/>
          <c:order val="3"/>
          <c:tx>
            <c:strRef>
              <c:f>Grafy!$E$190</c:f>
              <c:strCache>
                <c:ptCount val="1"/>
                <c:pt idx="0">
                  <c:v>Plán OD 2024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  <a:prstDash val="dash"/>
            </a:ln>
          </c:spPr>
          <c:marker>
            <c:symbol val="none"/>
          </c:marker>
          <c:cat>
            <c:numRef>
              <c:f>Grafy!$A$191:$A$206</c:f>
              <c:numCache>
                <c:formatCode>0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Grafy!$E$191:$E$206</c:f>
              <c:numCache>
                <c:formatCode>#,##0</c:formatCode>
                <c:ptCount val="16"/>
                <c:pt idx="0">
                  <c:v>738874.89775078616</c:v>
                </c:pt>
                <c:pt idx="1">
                  <c:v>738874.89775078616</c:v>
                </c:pt>
                <c:pt idx="2">
                  <c:v>738874.89775078616</c:v>
                </c:pt>
                <c:pt idx="3">
                  <c:v>738874.89775078616</c:v>
                </c:pt>
                <c:pt idx="4">
                  <c:v>738582.87844997284</c:v>
                </c:pt>
                <c:pt idx="5">
                  <c:v>738363.86397436273</c:v>
                </c:pt>
                <c:pt idx="6">
                  <c:v>738363.86397436273</c:v>
                </c:pt>
                <c:pt idx="7">
                  <c:v>738363.86397436273</c:v>
                </c:pt>
                <c:pt idx="8">
                  <c:v>745658.32338007668</c:v>
                </c:pt>
                <c:pt idx="9">
                  <c:v>755384.26925436198</c:v>
                </c:pt>
                <c:pt idx="10">
                  <c:v>755384.26925436198</c:v>
                </c:pt>
                <c:pt idx="11">
                  <c:v>755384.26925436198</c:v>
                </c:pt>
                <c:pt idx="12">
                  <c:v>755384.26925436198</c:v>
                </c:pt>
                <c:pt idx="13">
                  <c:v>747500.33676756313</c:v>
                </c:pt>
                <c:pt idx="14">
                  <c:v>747500.33676756313</c:v>
                </c:pt>
                <c:pt idx="15">
                  <c:v>747500.33676756313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D6F-4AD0-B774-E1485228C4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999616"/>
        <c:axId val="88001152"/>
      </c:lineChart>
      <c:catAx>
        <c:axId val="879996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88001152"/>
        <c:crosses val="autoZero"/>
        <c:auto val="1"/>
        <c:lblAlgn val="ctr"/>
        <c:lblOffset val="100"/>
        <c:noMultiLvlLbl val="0"/>
      </c:catAx>
      <c:valAx>
        <c:axId val="8800115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8799961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b="1" dirty="0" smtClean="0"/>
              <a:t>Počet </a:t>
            </a:r>
            <a:r>
              <a:rPr lang="sk-SK" b="1" dirty="0"/>
              <a:t>prípadov navýšenia </a:t>
            </a:r>
            <a:r>
              <a:rPr lang="sk-SK" b="1" dirty="0" smtClean="0"/>
              <a:t>meškania vyjadrený v percentách</a:t>
            </a:r>
            <a:endParaRPr lang="sk-SK" b="1" dirty="0"/>
          </a:p>
        </c:rich>
      </c:tx>
      <c:layout>
        <c:manualLayout>
          <c:xMode val="edge"/>
          <c:yMode val="edge"/>
          <c:x val="0.1661318093698031"/>
          <c:y val="2.92682926829268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Hárok1!$E$46</c:f>
              <c:strCache>
                <c:ptCount val="1"/>
                <c:pt idx="0">
                  <c:v>Železničný podnik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Hárok1!$F$44:$O$45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  <c:extLst/>
            </c:strRef>
          </c:cat>
          <c:val>
            <c:numRef>
              <c:f>Hárok1!$F$46:$O$46</c:f>
              <c:numCache>
                <c:formatCode>General</c:formatCode>
                <c:ptCount val="10"/>
                <c:pt idx="0">
                  <c:v>15</c:v>
                </c:pt>
                <c:pt idx="1">
                  <c:v>20</c:v>
                </c:pt>
                <c:pt idx="2">
                  <c:v>23</c:v>
                </c:pt>
                <c:pt idx="3">
                  <c:v>26</c:v>
                </c:pt>
                <c:pt idx="4">
                  <c:v>29</c:v>
                </c:pt>
                <c:pt idx="5">
                  <c:v>26</c:v>
                </c:pt>
                <c:pt idx="6">
                  <c:v>21</c:v>
                </c:pt>
                <c:pt idx="7">
                  <c:v>19</c:v>
                </c:pt>
                <c:pt idx="8">
                  <c:v>23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43-4F35-8E31-5A07FAE33E9B}"/>
            </c:ext>
          </c:extLst>
        </c:ser>
        <c:ser>
          <c:idx val="1"/>
          <c:order val="1"/>
          <c:tx>
            <c:strRef>
              <c:f>Hárok1!$E$47</c:f>
              <c:strCache>
                <c:ptCount val="1"/>
                <c:pt idx="0">
                  <c:v>Nezaradené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Hárok1!$F$44:$O$45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  <c:extLst/>
            </c:strRef>
          </c:cat>
          <c:val>
            <c:numRef>
              <c:f>Hárok1!$F$47:$O$47</c:f>
              <c:numCache>
                <c:formatCode>General</c:formatCode>
                <c:ptCount val="10"/>
                <c:pt idx="0">
                  <c:v>45</c:v>
                </c:pt>
                <c:pt idx="1">
                  <c:v>50</c:v>
                </c:pt>
                <c:pt idx="2">
                  <c:v>50</c:v>
                </c:pt>
                <c:pt idx="3">
                  <c:v>51</c:v>
                </c:pt>
                <c:pt idx="4">
                  <c:v>46</c:v>
                </c:pt>
                <c:pt idx="5">
                  <c:v>47</c:v>
                </c:pt>
                <c:pt idx="6">
                  <c:v>42</c:v>
                </c:pt>
                <c:pt idx="7">
                  <c:v>44</c:v>
                </c:pt>
                <c:pt idx="8">
                  <c:v>44</c:v>
                </c:pt>
                <c:pt idx="9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43-4F35-8E31-5A07FAE33E9B}"/>
            </c:ext>
          </c:extLst>
        </c:ser>
        <c:ser>
          <c:idx val="2"/>
          <c:order val="2"/>
          <c:tx>
            <c:strRef>
              <c:f>Hárok1!$E$48</c:f>
              <c:strCache>
                <c:ptCount val="1"/>
                <c:pt idx="0">
                  <c:v>ŽSR      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Hárok1!$F$44:$O$45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  <c:extLst/>
            </c:strRef>
          </c:cat>
          <c:val>
            <c:numRef>
              <c:f>Hárok1!$F$48:$O$48</c:f>
              <c:numCache>
                <c:formatCode>General</c:formatCode>
                <c:ptCount val="10"/>
                <c:pt idx="0">
                  <c:v>40</c:v>
                </c:pt>
                <c:pt idx="1">
                  <c:v>30</c:v>
                </c:pt>
                <c:pt idx="2">
                  <c:v>27</c:v>
                </c:pt>
                <c:pt idx="3">
                  <c:v>23</c:v>
                </c:pt>
                <c:pt idx="4">
                  <c:v>25</c:v>
                </c:pt>
                <c:pt idx="5">
                  <c:v>27</c:v>
                </c:pt>
                <c:pt idx="6">
                  <c:v>37</c:v>
                </c:pt>
                <c:pt idx="7">
                  <c:v>37</c:v>
                </c:pt>
                <c:pt idx="8">
                  <c:v>33</c:v>
                </c:pt>
                <c:pt idx="9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43-4F35-8E31-5A07FAE33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4553296"/>
        <c:axId val="594554608"/>
      </c:barChart>
      <c:catAx>
        <c:axId val="59455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94554608"/>
        <c:crosses val="autoZero"/>
        <c:auto val="1"/>
        <c:lblAlgn val="ctr"/>
        <c:lblOffset val="100"/>
        <c:noMultiLvlLbl val="0"/>
      </c:catAx>
      <c:valAx>
        <c:axId val="59455460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9455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b="1"/>
              <a:t>Navýšené minúty meškania vyjadrené v percentách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Hárok1!$E$53</c:f>
              <c:strCache>
                <c:ptCount val="1"/>
                <c:pt idx="0">
                  <c:v>Železničný podnik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Hárok1!$F$52:$O$52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Hárok1!$F$53:$O$53</c:f>
              <c:numCache>
                <c:formatCode>General</c:formatCode>
                <c:ptCount val="10"/>
                <c:pt idx="0">
                  <c:v>10</c:v>
                </c:pt>
                <c:pt idx="1">
                  <c:v>12</c:v>
                </c:pt>
                <c:pt idx="2">
                  <c:v>15</c:v>
                </c:pt>
                <c:pt idx="3">
                  <c:v>17</c:v>
                </c:pt>
                <c:pt idx="4">
                  <c:v>17</c:v>
                </c:pt>
                <c:pt idx="5">
                  <c:v>15</c:v>
                </c:pt>
                <c:pt idx="6">
                  <c:v>13</c:v>
                </c:pt>
                <c:pt idx="7">
                  <c:v>12</c:v>
                </c:pt>
                <c:pt idx="8">
                  <c:v>14</c:v>
                </c:pt>
                <c:pt idx="9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06-421C-BD03-A753E7E6396F}"/>
            </c:ext>
          </c:extLst>
        </c:ser>
        <c:ser>
          <c:idx val="1"/>
          <c:order val="1"/>
          <c:tx>
            <c:strRef>
              <c:f>Hárok1!$E$54</c:f>
              <c:strCache>
                <c:ptCount val="1"/>
                <c:pt idx="0">
                  <c:v>Nezaradené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Hárok1!$F$52:$O$52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Hárok1!$F$54:$O$54</c:f>
              <c:numCache>
                <c:formatCode>General</c:formatCode>
                <c:ptCount val="10"/>
                <c:pt idx="0">
                  <c:v>59</c:v>
                </c:pt>
                <c:pt idx="1">
                  <c:v>66</c:v>
                </c:pt>
                <c:pt idx="2">
                  <c:v>64</c:v>
                </c:pt>
                <c:pt idx="3">
                  <c:v>64</c:v>
                </c:pt>
                <c:pt idx="4">
                  <c:v>64</c:v>
                </c:pt>
                <c:pt idx="5">
                  <c:v>65</c:v>
                </c:pt>
                <c:pt idx="6">
                  <c:v>58</c:v>
                </c:pt>
                <c:pt idx="7">
                  <c:v>59</c:v>
                </c:pt>
                <c:pt idx="8">
                  <c:v>61</c:v>
                </c:pt>
                <c:pt idx="9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06-421C-BD03-A753E7E6396F}"/>
            </c:ext>
          </c:extLst>
        </c:ser>
        <c:ser>
          <c:idx val="2"/>
          <c:order val="2"/>
          <c:tx>
            <c:strRef>
              <c:f>Hárok1!$E$55</c:f>
              <c:strCache>
                <c:ptCount val="1"/>
                <c:pt idx="0">
                  <c:v>ŽSR      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Hárok1!$F$52:$O$52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Hárok1!$F$55:$O$55</c:f>
              <c:numCache>
                <c:formatCode>General</c:formatCode>
                <c:ptCount val="10"/>
                <c:pt idx="0">
                  <c:v>31</c:v>
                </c:pt>
                <c:pt idx="1">
                  <c:v>22</c:v>
                </c:pt>
                <c:pt idx="2">
                  <c:v>21</c:v>
                </c:pt>
                <c:pt idx="3">
                  <c:v>19</c:v>
                </c:pt>
                <c:pt idx="4">
                  <c:v>19</c:v>
                </c:pt>
                <c:pt idx="5">
                  <c:v>20</c:v>
                </c:pt>
                <c:pt idx="6">
                  <c:v>29</c:v>
                </c:pt>
                <c:pt idx="7">
                  <c:v>29</c:v>
                </c:pt>
                <c:pt idx="8">
                  <c:v>25</c:v>
                </c:pt>
                <c:pt idx="9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06-421C-BD03-A753E7E63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0377456"/>
        <c:axId val="230367616"/>
      </c:barChart>
      <c:catAx>
        <c:axId val="23037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230367616"/>
        <c:crosses val="autoZero"/>
        <c:auto val="1"/>
        <c:lblAlgn val="ctr"/>
        <c:lblOffset val="100"/>
        <c:noMultiLvlLbl val="0"/>
      </c:catAx>
      <c:valAx>
        <c:axId val="2303676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23037745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08965258284133"/>
          <c:y val="0.10103388438695075"/>
          <c:w val="0.88816968881573233"/>
          <c:h val="0.6276798141388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Graf!$B$1:$B$2</c:f>
              <c:strCache>
                <c:ptCount val="2"/>
                <c:pt idx="0">
                  <c:v>Prijaté</c:v>
                </c:pt>
                <c:pt idx="1">
                  <c:v>GVD</c:v>
                </c:pt>
              </c:strCache>
            </c:strRef>
          </c:tx>
          <c:invertIfNegative val="0"/>
          <c:cat>
            <c:strRef>
              <c:f>Graf!$A$3:$A$20</c:f>
              <c:strCache>
                <c:ptCount val="18"/>
                <c:pt idx="0">
                  <c:v>Ba.Petržalka</c:v>
                </c:pt>
                <c:pt idx="1">
                  <c:v>Dev.N.Ves</c:v>
                </c:pt>
                <c:pt idx="2">
                  <c:v>Kúty</c:v>
                </c:pt>
                <c:pt idx="3">
                  <c:v>Horní Lideč</c:v>
                </c:pt>
                <c:pt idx="4">
                  <c:v>Čadca</c:v>
                </c:pt>
                <c:pt idx="5">
                  <c:v>Skalité</c:v>
                </c:pt>
                <c:pt idx="6">
                  <c:v>Plaveč</c:v>
                </c:pt>
                <c:pt idx="7">
                  <c:v>Medzilaborce</c:v>
                </c:pt>
                <c:pt idx="8">
                  <c:v>Sl.N.Mesto</c:v>
                </c:pt>
                <c:pt idx="9">
                  <c:v>Čaňa</c:v>
                </c:pt>
                <c:pt idx="10">
                  <c:v>Lenartovce</c:v>
                </c:pt>
                <c:pt idx="11">
                  <c:v>Fiľakovo</c:v>
                </c:pt>
                <c:pt idx="12">
                  <c:v>Štúrovo</c:v>
                </c:pt>
                <c:pt idx="13">
                  <c:v>Komárno</c:v>
                </c:pt>
                <c:pt idx="14">
                  <c:v>Rusovce</c:v>
                </c:pt>
                <c:pt idx="15">
                  <c:v>Čierna n/T. NR</c:v>
                </c:pt>
                <c:pt idx="16">
                  <c:v>Čierna n/T. ŠR</c:v>
                </c:pt>
                <c:pt idx="17">
                  <c:v>Maťovce ŠR</c:v>
                </c:pt>
              </c:strCache>
            </c:strRef>
          </c:cat>
          <c:val>
            <c:numRef>
              <c:f>Graf!$B$3:$B$20</c:f>
              <c:numCache>
                <c:formatCode>General</c:formatCode>
                <c:ptCount val="18"/>
                <c:pt idx="0">
                  <c:v>5178</c:v>
                </c:pt>
                <c:pt idx="1">
                  <c:v>0</c:v>
                </c:pt>
                <c:pt idx="2">
                  <c:v>16719</c:v>
                </c:pt>
                <c:pt idx="3">
                  <c:v>462</c:v>
                </c:pt>
                <c:pt idx="4">
                  <c:v>7917</c:v>
                </c:pt>
                <c:pt idx="5">
                  <c:v>0</c:v>
                </c:pt>
                <c:pt idx="6">
                  <c:v>706</c:v>
                </c:pt>
                <c:pt idx="7">
                  <c:v>0</c:v>
                </c:pt>
                <c:pt idx="8">
                  <c:v>0</c:v>
                </c:pt>
                <c:pt idx="9">
                  <c:v>1649</c:v>
                </c:pt>
                <c:pt idx="10">
                  <c:v>312</c:v>
                </c:pt>
                <c:pt idx="11">
                  <c:v>0</c:v>
                </c:pt>
                <c:pt idx="12">
                  <c:v>3173</c:v>
                </c:pt>
                <c:pt idx="13">
                  <c:v>2681</c:v>
                </c:pt>
                <c:pt idx="14">
                  <c:v>3198</c:v>
                </c:pt>
                <c:pt idx="15">
                  <c:v>940</c:v>
                </c:pt>
                <c:pt idx="16">
                  <c:v>2726</c:v>
                </c:pt>
                <c:pt idx="17">
                  <c:v>2912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E0-4F26-BEFA-89D97FE6BCA7}"/>
            </c:ext>
          </c:extLst>
        </c:ser>
        <c:ser>
          <c:idx val="1"/>
          <c:order val="1"/>
          <c:tx>
            <c:strRef>
              <c:f>Graf!$C$1:$C$2</c:f>
              <c:strCache>
                <c:ptCount val="2"/>
                <c:pt idx="0">
                  <c:v>Prijaté</c:v>
                </c:pt>
                <c:pt idx="1">
                  <c:v>Skutočnosť</c:v>
                </c:pt>
              </c:strCache>
            </c:strRef>
          </c:tx>
          <c:invertIfNegative val="0"/>
          <c:cat>
            <c:strRef>
              <c:f>Graf!$A$3:$A$20</c:f>
              <c:strCache>
                <c:ptCount val="18"/>
                <c:pt idx="0">
                  <c:v>Ba.Petržalka</c:v>
                </c:pt>
                <c:pt idx="1">
                  <c:v>Dev.N.Ves</c:v>
                </c:pt>
                <c:pt idx="2">
                  <c:v>Kúty</c:v>
                </c:pt>
                <c:pt idx="3">
                  <c:v>Horní Lideč</c:v>
                </c:pt>
                <c:pt idx="4">
                  <c:v>Čadca</c:v>
                </c:pt>
                <c:pt idx="5">
                  <c:v>Skalité</c:v>
                </c:pt>
                <c:pt idx="6">
                  <c:v>Plaveč</c:v>
                </c:pt>
                <c:pt idx="7">
                  <c:v>Medzilaborce</c:v>
                </c:pt>
                <c:pt idx="8">
                  <c:v>Sl.N.Mesto</c:v>
                </c:pt>
                <c:pt idx="9">
                  <c:v>Čaňa</c:v>
                </c:pt>
                <c:pt idx="10">
                  <c:v>Lenartovce</c:v>
                </c:pt>
                <c:pt idx="11">
                  <c:v>Fiľakovo</c:v>
                </c:pt>
                <c:pt idx="12">
                  <c:v>Štúrovo</c:v>
                </c:pt>
                <c:pt idx="13">
                  <c:v>Komárno</c:v>
                </c:pt>
                <c:pt idx="14">
                  <c:v>Rusovce</c:v>
                </c:pt>
                <c:pt idx="15">
                  <c:v>Čierna n/T. NR</c:v>
                </c:pt>
                <c:pt idx="16">
                  <c:v>Čierna n/T. ŠR</c:v>
                </c:pt>
                <c:pt idx="17">
                  <c:v>Maťovce ŠR</c:v>
                </c:pt>
              </c:strCache>
            </c:strRef>
          </c:cat>
          <c:val>
            <c:numRef>
              <c:f>Graf!$C$3:$C$20</c:f>
              <c:numCache>
                <c:formatCode>General</c:formatCode>
                <c:ptCount val="18"/>
                <c:pt idx="0">
                  <c:v>4830</c:v>
                </c:pt>
                <c:pt idx="1">
                  <c:v>52</c:v>
                </c:pt>
                <c:pt idx="2">
                  <c:v>6945</c:v>
                </c:pt>
                <c:pt idx="3">
                  <c:v>668</c:v>
                </c:pt>
                <c:pt idx="4">
                  <c:v>6165</c:v>
                </c:pt>
                <c:pt idx="5">
                  <c:v>0</c:v>
                </c:pt>
                <c:pt idx="6">
                  <c:v>656</c:v>
                </c:pt>
                <c:pt idx="7">
                  <c:v>0</c:v>
                </c:pt>
                <c:pt idx="8">
                  <c:v>211</c:v>
                </c:pt>
                <c:pt idx="9">
                  <c:v>1527</c:v>
                </c:pt>
                <c:pt idx="10">
                  <c:v>279</c:v>
                </c:pt>
                <c:pt idx="11">
                  <c:v>0</c:v>
                </c:pt>
                <c:pt idx="12">
                  <c:v>3943</c:v>
                </c:pt>
                <c:pt idx="13">
                  <c:v>1245</c:v>
                </c:pt>
                <c:pt idx="14">
                  <c:v>2277</c:v>
                </c:pt>
                <c:pt idx="15">
                  <c:v>687</c:v>
                </c:pt>
                <c:pt idx="16">
                  <c:v>1220</c:v>
                </c:pt>
                <c:pt idx="17">
                  <c:v>1800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E0-4F26-BEFA-89D97FE6BCA7}"/>
            </c:ext>
          </c:extLst>
        </c:ser>
        <c:ser>
          <c:idx val="2"/>
          <c:order val="2"/>
          <c:tx>
            <c:strRef>
              <c:f>Graf!$D$1:$D$2</c:f>
              <c:strCache>
                <c:ptCount val="2"/>
                <c:pt idx="0">
                  <c:v>Odovzdané</c:v>
                </c:pt>
                <c:pt idx="1">
                  <c:v>GVD</c:v>
                </c:pt>
              </c:strCache>
            </c:strRef>
          </c:tx>
          <c:invertIfNegative val="0"/>
          <c:cat>
            <c:strRef>
              <c:f>Graf!$A$3:$A$20</c:f>
              <c:strCache>
                <c:ptCount val="18"/>
                <c:pt idx="0">
                  <c:v>Ba.Petržalka</c:v>
                </c:pt>
                <c:pt idx="1">
                  <c:v>Dev.N.Ves</c:v>
                </c:pt>
                <c:pt idx="2">
                  <c:v>Kúty</c:v>
                </c:pt>
                <c:pt idx="3">
                  <c:v>Horní Lideč</c:v>
                </c:pt>
                <c:pt idx="4">
                  <c:v>Čadca</c:v>
                </c:pt>
                <c:pt idx="5">
                  <c:v>Skalité</c:v>
                </c:pt>
                <c:pt idx="6">
                  <c:v>Plaveč</c:v>
                </c:pt>
                <c:pt idx="7">
                  <c:v>Medzilaborce</c:v>
                </c:pt>
                <c:pt idx="8">
                  <c:v>Sl.N.Mesto</c:v>
                </c:pt>
                <c:pt idx="9">
                  <c:v>Čaňa</c:v>
                </c:pt>
                <c:pt idx="10">
                  <c:v>Lenartovce</c:v>
                </c:pt>
                <c:pt idx="11">
                  <c:v>Fiľakovo</c:v>
                </c:pt>
                <c:pt idx="12">
                  <c:v>Štúrovo</c:v>
                </c:pt>
                <c:pt idx="13">
                  <c:v>Komárno</c:v>
                </c:pt>
                <c:pt idx="14">
                  <c:v>Rusovce</c:v>
                </c:pt>
                <c:pt idx="15">
                  <c:v>Čierna n/T. NR</c:v>
                </c:pt>
                <c:pt idx="16">
                  <c:v>Čierna n/T. ŠR</c:v>
                </c:pt>
                <c:pt idx="17">
                  <c:v>Maťovce ŠR</c:v>
                </c:pt>
              </c:strCache>
            </c:strRef>
          </c:cat>
          <c:val>
            <c:numRef>
              <c:f>Graf!$D$3:$D$20</c:f>
              <c:numCache>
                <c:formatCode>General</c:formatCode>
                <c:ptCount val="18"/>
                <c:pt idx="0">
                  <c:v>4701</c:v>
                </c:pt>
                <c:pt idx="1">
                  <c:v>0</c:v>
                </c:pt>
                <c:pt idx="2">
                  <c:v>16864</c:v>
                </c:pt>
                <c:pt idx="3">
                  <c:v>462</c:v>
                </c:pt>
                <c:pt idx="4">
                  <c:v>9083</c:v>
                </c:pt>
                <c:pt idx="5">
                  <c:v>0</c:v>
                </c:pt>
                <c:pt idx="6">
                  <c:v>706</c:v>
                </c:pt>
                <c:pt idx="7">
                  <c:v>0</c:v>
                </c:pt>
                <c:pt idx="8">
                  <c:v>0</c:v>
                </c:pt>
                <c:pt idx="9">
                  <c:v>1307</c:v>
                </c:pt>
                <c:pt idx="10">
                  <c:v>312</c:v>
                </c:pt>
                <c:pt idx="11">
                  <c:v>0</c:v>
                </c:pt>
                <c:pt idx="12">
                  <c:v>3027</c:v>
                </c:pt>
                <c:pt idx="13">
                  <c:v>3039</c:v>
                </c:pt>
                <c:pt idx="14">
                  <c:v>2932</c:v>
                </c:pt>
                <c:pt idx="15">
                  <c:v>940</c:v>
                </c:pt>
                <c:pt idx="16">
                  <c:v>2726</c:v>
                </c:pt>
                <c:pt idx="17">
                  <c:v>2912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E0-4F26-BEFA-89D97FE6BCA7}"/>
            </c:ext>
          </c:extLst>
        </c:ser>
        <c:ser>
          <c:idx val="3"/>
          <c:order val="3"/>
          <c:tx>
            <c:strRef>
              <c:f>Graf!$E$1:$E$2</c:f>
              <c:strCache>
                <c:ptCount val="2"/>
                <c:pt idx="0">
                  <c:v>Odovzdané</c:v>
                </c:pt>
                <c:pt idx="1">
                  <c:v>Skutočnosť</c:v>
                </c:pt>
              </c:strCache>
            </c:strRef>
          </c:tx>
          <c:invertIfNegative val="0"/>
          <c:cat>
            <c:strRef>
              <c:f>Graf!$A$3:$A$20</c:f>
              <c:strCache>
                <c:ptCount val="18"/>
                <c:pt idx="0">
                  <c:v>Ba.Petržalka</c:v>
                </c:pt>
                <c:pt idx="1">
                  <c:v>Dev.N.Ves</c:v>
                </c:pt>
                <c:pt idx="2">
                  <c:v>Kúty</c:v>
                </c:pt>
                <c:pt idx="3">
                  <c:v>Horní Lideč</c:v>
                </c:pt>
                <c:pt idx="4">
                  <c:v>Čadca</c:v>
                </c:pt>
                <c:pt idx="5">
                  <c:v>Skalité</c:v>
                </c:pt>
                <c:pt idx="6">
                  <c:v>Plaveč</c:v>
                </c:pt>
                <c:pt idx="7">
                  <c:v>Medzilaborce</c:v>
                </c:pt>
                <c:pt idx="8">
                  <c:v>Sl.N.Mesto</c:v>
                </c:pt>
                <c:pt idx="9">
                  <c:v>Čaňa</c:v>
                </c:pt>
                <c:pt idx="10">
                  <c:v>Lenartovce</c:v>
                </c:pt>
                <c:pt idx="11">
                  <c:v>Fiľakovo</c:v>
                </c:pt>
                <c:pt idx="12">
                  <c:v>Štúrovo</c:v>
                </c:pt>
                <c:pt idx="13">
                  <c:v>Komárno</c:v>
                </c:pt>
                <c:pt idx="14">
                  <c:v>Rusovce</c:v>
                </c:pt>
                <c:pt idx="15">
                  <c:v>Čierna n/T. NR</c:v>
                </c:pt>
                <c:pt idx="16">
                  <c:v>Čierna n/T. ŠR</c:v>
                </c:pt>
                <c:pt idx="17">
                  <c:v>Maťovce ŠR</c:v>
                </c:pt>
              </c:strCache>
            </c:strRef>
          </c:cat>
          <c:val>
            <c:numRef>
              <c:f>Graf!$E$3:$E$20</c:f>
              <c:numCache>
                <c:formatCode>General</c:formatCode>
                <c:ptCount val="18"/>
                <c:pt idx="0">
                  <c:v>4703</c:v>
                </c:pt>
                <c:pt idx="1">
                  <c:v>54</c:v>
                </c:pt>
                <c:pt idx="2">
                  <c:v>7079</c:v>
                </c:pt>
                <c:pt idx="3">
                  <c:v>639</c:v>
                </c:pt>
                <c:pt idx="4">
                  <c:v>6237</c:v>
                </c:pt>
                <c:pt idx="5">
                  <c:v>0</c:v>
                </c:pt>
                <c:pt idx="6">
                  <c:v>676</c:v>
                </c:pt>
                <c:pt idx="7">
                  <c:v>0</c:v>
                </c:pt>
                <c:pt idx="8">
                  <c:v>253</c:v>
                </c:pt>
                <c:pt idx="9">
                  <c:v>1370</c:v>
                </c:pt>
                <c:pt idx="10">
                  <c:v>291</c:v>
                </c:pt>
                <c:pt idx="11">
                  <c:v>4</c:v>
                </c:pt>
                <c:pt idx="12">
                  <c:v>3909</c:v>
                </c:pt>
                <c:pt idx="13">
                  <c:v>1431</c:v>
                </c:pt>
                <c:pt idx="14">
                  <c:v>2311</c:v>
                </c:pt>
                <c:pt idx="15">
                  <c:v>700</c:v>
                </c:pt>
                <c:pt idx="16">
                  <c:v>1323</c:v>
                </c:pt>
                <c:pt idx="17">
                  <c:v>1666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E0-4F26-BEFA-89D97FE6BC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278648"/>
        <c:axId val="1"/>
      </c:barChart>
      <c:catAx>
        <c:axId val="170278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sk-SK" sz="1400" dirty="0" smtClean="0"/>
                  <a:t>Počet vlakov</a:t>
                </a:r>
                <a:endParaRPr lang="sk-SK" sz="1400" dirty="0"/>
              </a:p>
            </c:rich>
          </c:tx>
          <c:layout>
            <c:manualLayout>
              <c:xMode val="edge"/>
              <c:yMode val="edge"/>
              <c:x val="1.5112263292276764E-3"/>
              <c:y val="0.334901473696010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702786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2572314055446305"/>
          <c:y val="1.7784736824781239E-2"/>
          <c:w val="0.67427685944553695"/>
          <c:h val="5.9925474500802635E-2"/>
        </c:manualLayout>
      </c:layout>
      <c:overlay val="0"/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0.72483</cdr:x>
      <cdr:y>0.12185</cdr:y>
    </cdr:from>
    <cdr:to>
      <cdr:x>0.98122</cdr:x>
      <cdr:y>0.27662</cdr:y>
    </cdr:to>
    <cdr:sp macro="" textlink="">
      <cdr:nvSpPr>
        <cdr:cNvPr id="2" name="Obdĺžnik 1"/>
        <cdr:cNvSpPr/>
      </cdr:nvSpPr>
      <cdr:spPr>
        <a:xfrm xmlns:a="http://schemas.openxmlformats.org/drawingml/2006/main">
          <a:off x="6389474" y="654224"/>
          <a:ext cx="2260171" cy="830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cs-CZ"/>
          </a:defPPr>
          <a:lvl1pPr algn="l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Arial" charset="0"/>
            </a:defRPr>
          </a:lvl9pPr>
        </a:lstStyle>
        <a:p xmlns:a="http://schemas.openxmlformats.org/drawingml/2006/main">
          <a:pPr>
            <a:lnSpc>
              <a:spcPct val="150000"/>
            </a:lnSpc>
            <a:spcBef>
              <a:spcPts val="0"/>
            </a:spcBef>
          </a:pPr>
          <a:r>
            <a:rPr lang="sk-SK" sz="32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rPr>
            <a:t>Celkom 67%</a:t>
          </a:r>
          <a:endParaRPr lang="sk-SK" sz="3200" b="1" dirty="0">
            <a:solidFill>
              <a:srgbClr val="002060"/>
            </a:solidFill>
            <a:latin typeface="Calibri" pitchFamily="34" charset="0"/>
            <a:ea typeface="Calibri" pitchFamily="34" charset="0"/>
            <a:cs typeface="Calibri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F87B6D5-E4CA-4F05-8816-E25782732749}" type="datetimeFigureOut">
              <a:rPr lang="sk-SK"/>
              <a:pPr>
                <a:defRPr/>
              </a:pPr>
              <a:t>29. 4. 2024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 smtClean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37370C9-7839-435A-8246-579F389BD6A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0163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k-SK" smtClean="0"/>
          </a:p>
        </p:txBody>
      </p:sp>
      <p:sp>
        <p:nvSpPr>
          <p:cNvPr id="15364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FC150A1-5C1C-4DFE-870D-59B91444F514}" type="slidenum">
              <a:rPr lang="sk-SK" sz="1200" smtClean="0"/>
              <a:pPr eaLnBrk="1" hangingPunct="1"/>
              <a:t>1</a:t>
            </a:fld>
            <a:endParaRPr lang="sk-SK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roku 2018 boli tieto služby poskytnuté 42 dopravcom a to: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dopravcom osobnej dopravy,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dopravcom nákladnej dopravy.</a:t>
            </a:r>
          </a:p>
          <a:p>
            <a:endParaRPr lang="sk-SK" sz="1200" b="1" cap="all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Výkony v osobnej doprave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 v roku 2018 nastal medziročný nárast oproti roku 2017 o 3,38% čo znamená medziročný rast výkonov o 1 185 tisíc vlkm.  Z hľadiska plánu bol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plán vlkm splnený na 103,37 % pri celkových výkonoch 36 253 523 </a:t>
            </a:r>
            <a:r>
              <a:rPr lang="sk-SK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vlkm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sk-SK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nákladnej doprave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- v roku 2018 nastal medziročný pokles oproti roku 2017 o 0,47 %, čo znamená  medziročný pokles výkonov o 73 tisíc vlkm. Z hľadiska plánu bol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plán vlkm splnený na 101,88 % pri celkových výkonoch 15 481 800 </a:t>
            </a:r>
            <a:r>
              <a:rPr lang="sk-SK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vlkm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370C9-7839-435A-8246-579F389BD6A4}" type="slidenum">
              <a:rPr kumimoji="0" lang="sk-S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k-S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234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roku 2018 boli tieto služby poskytnuté 42 dopravcom a to: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dopravcom osobnej dopravy,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dopravcom nákladnej dopravy.</a:t>
            </a:r>
          </a:p>
          <a:p>
            <a:endParaRPr lang="sk-SK" sz="1200" b="1" cap="all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k-SK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Výkony v osobnej doprave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 v roku 2018 nastal medziročný nárast oproti roku 2017 o 3,38% čo znamená medziročný rast výkonov o 1 185 tisíc vlkm.  Z hľadiska plánu bol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plán vlkm splnený na 103,37 % pri celkových výkonoch 36 253 523 </a:t>
            </a:r>
            <a:r>
              <a:rPr lang="sk-SK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vlkm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sk-SK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nákladnej doprave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- v roku 2018 nastal medziročný pokles oproti roku 2017 o 0,47 %, čo znamená  medziročný pokles výkonov o 73 tisíc vlkm. Z hľadiska plánu bol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plán vlkm splnený na 101,88 % pri celkových výkonoch 15 481 800 </a:t>
            </a:r>
            <a:r>
              <a:rPr lang="sk-SK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vlkm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370C9-7839-435A-8246-579F389BD6A4}" type="slidenum">
              <a:rPr kumimoji="0" lang="sk-S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k-S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7842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370C9-7839-435A-8246-579F389BD6A4}" type="slidenum">
              <a:rPr kumimoji="0" lang="sk-S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k-S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7128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370C9-7839-435A-8246-579F389BD6A4}" type="slidenum">
              <a:rPr kumimoji="0" lang="sk-S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k-S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12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á spojnica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sk-SK" smtClean="0"/>
              <a:t>Kliknite sem a upravte štýl predlohy podnadpisov.</a:t>
            </a:r>
            <a:endParaRPr lang="en-US"/>
          </a:p>
        </p:txBody>
      </p:sp>
      <p:sp>
        <p:nvSpPr>
          <p:cNvPr id="5" name="Zástupný symbol dátumu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čísla snímky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30E1-8402-4173-A2E5-DCD1646F30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84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äty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B4E4D-2F7F-4B8E-A66E-E0A1E5AA59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61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A109C-276B-4750-9397-F0B4CA3A33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870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27" name="Zástupný symbol obsah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äty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čísla snímky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5562B-8CA1-4E11-9FB3-26B126947A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124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á spojnica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Zástupný symbol tex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5" name="Zástupný symbol dátumu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äty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čísla snímky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C6D4B-6597-4F51-AB6B-B49383D6FCD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90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14" name="Zástupný symbol obsah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äty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AD35C-A72E-4B68-A7DA-0174E8061E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582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25" name="Zástupný symbol tex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8" name="Zástupný symbol obsah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8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DDEAB-601B-4C92-B050-9C747949AF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286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äty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34C70-71D6-44B2-9990-FFE6E2DB323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893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äty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6B44-FD07-4096-B37F-41800EE819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63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26" name="Zástupný symbol tex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14" name="Zástupný symbol obsah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dátumu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äty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0D80D-06B8-496D-97EB-217F065EEB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70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obrázka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sk-SK" noProof="0" smtClean="0"/>
              <a:t>Ak chcete pridať obrázok, kliknite na ikonu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26" name="Zástupný symbol tex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čísla snímky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6A3F6-0158-4517-8B13-379E669A33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347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9" name="Zástupný symbol textu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  <p:sp>
        <p:nvSpPr>
          <p:cNvPr id="11" name="Zástupný symbol dátumu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8" name="Zástupný symbol päty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3283811-E606-48B4-A5D9-445F26EB42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" name="Zástupný symbol nadpis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Rovná spojnic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86" r:id="rId4"/>
    <p:sldLayoutId id="2147484092" r:id="rId5"/>
    <p:sldLayoutId id="2147484087" r:id="rId6"/>
    <p:sldLayoutId id="2147484093" r:id="rId7"/>
    <p:sldLayoutId id="2147484094" r:id="rId8"/>
    <p:sldLayoutId id="2147484095" r:id="rId9"/>
    <p:sldLayoutId id="2147484088" r:id="rId10"/>
    <p:sldLayoutId id="21474840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zsr.sk/dopravcovia/infrastruktura/cena-za-dopravnu-cestu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ip.rne.eu/apex/download_my_file?in_document_id=9094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rne.eu/it/rne-applications/tcr-tool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fc-amber.eu/assets/downloads/traffic_management/Preliminary_All_Amber_RFC_TCR_Dec_2023.xlsm" TargetMode="External"/><Relationship Id="rId5" Type="http://schemas.openxmlformats.org/officeDocument/2006/relationships/hyperlink" Target="https://rfc-rhine-danube.eu/temporary-capacity-restrictions-tcrs/" TargetMode="External"/><Relationship Id="rId4" Type="http://schemas.openxmlformats.org/officeDocument/2006/relationships/hyperlink" Target="http://www.rfc7.eu/track-possession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sr.sk/files/dopravcovia/vyluky/rocny-plan-vyluk-2024-o430.xls" TargetMode="External"/><Relationship Id="rId2" Type="http://schemas.openxmlformats.org/officeDocument/2006/relationships/hyperlink" Target="http://www.zsr.sk/dopravcovia/vyluky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www.zsr.sk/files/dopravcovia/vyluky/2-rocny-plan-vyluk-2024-2025-o430.xls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gro410@zsr.sk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31"/>
          <a:stretch/>
        </p:blipFill>
        <p:spPr>
          <a:xfrm>
            <a:off x="0" y="5696390"/>
            <a:ext cx="9144000" cy="117390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189319"/>
            <a:ext cx="4140459" cy="1800200"/>
          </a:xfrm>
          <a:prstGeom prst="rect">
            <a:avLst/>
          </a:prstGeom>
        </p:spPr>
      </p:pic>
      <p:sp>
        <p:nvSpPr>
          <p:cNvPr id="11" name="Obdĺžnik 10"/>
          <p:cNvSpPr/>
          <p:nvPr/>
        </p:nvSpPr>
        <p:spPr>
          <a:xfrm>
            <a:off x="560760" y="2374156"/>
            <a:ext cx="8237640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5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Stretnutie ŽSR s dopravcami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sk-SK" sz="5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Strečno 2024</a:t>
            </a:r>
            <a:endParaRPr lang="sk-SK" sz="5400" b="1" i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467544" y="404664"/>
            <a:ext cx="6566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Systém výkonnosti v osobnej doprave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Obrázok 3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8" y="1677521"/>
            <a:ext cx="9099370" cy="498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83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467544" y="404664"/>
            <a:ext cx="6566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Systém výkonnosti v osobnej doprave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Obrázok 3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9998"/>
            <a:ext cx="9129938" cy="518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65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467544" y="404664"/>
            <a:ext cx="6566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Systém výkonnosti v osobnej doprave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Obrázok 3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0" y="1612888"/>
            <a:ext cx="9071322" cy="509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82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467544" y="395953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ZĽAVY z používania ŽI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07504" y="1422539"/>
            <a:ext cx="889181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Od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1.1.2024 </a:t>
            </a: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 odvolania sú v platnosti znížené úhrady za použitie ŽI v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nákladnej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doprave</a:t>
            </a: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Konkrétne </a:t>
            </a: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podmienky ako aj výšky znížených úhrad sú zverejnené na stránkach ŽSR v časti  </a:t>
            </a:r>
            <a:r>
              <a:rPr kumimoji="0" lang="pl-PL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Dopravcovia / Infraštruktúra / Cena za </a:t>
            </a:r>
            <a:r>
              <a:rPr kumimoji="0" lang="pl-PL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dopravnú cestu </a:t>
            </a:r>
            <a:r>
              <a:rPr kumimoji="0" lang="pl-PL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hlinkClick r:id="rId2"/>
              </a:rPr>
              <a:t>https</a:t>
            </a:r>
            <a:r>
              <a:rPr kumimoji="0" lang="pl-PL" sz="2400" b="0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hlinkClick r:id="rId2"/>
              </a:rPr>
              <a:t>://www.zsr.sk/dopravcovia/infrastruktura/cena-za-dopravnu-cestu</a:t>
            </a:r>
            <a:r>
              <a:rPr kumimoji="0" lang="pl-PL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hlinkClick r:id="rId2"/>
              </a:rPr>
              <a:t>/</a:t>
            </a:r>
            <a:endParaRPr kumimoji="0" lang="pl-PL" sz="2400" b="0" i="1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Celková </a:t>
            </a: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výška znížených úhrad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v roku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2023 </a:t>
            </a: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dosiahla </a:t>
            </a: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sumu </a:t>
            </a: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lvl="0" algn="ctr">
              <a:spcAft>
                <a:spcPts val="1200"/>
              </a:spcAft>
              <a:defRPr/>
            </a:pPr>
            <a:r>
              <a:rPr lang="sk-SK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22 </a:t>
            </a:r>
            <a:r>
              <a:rPr lang="sk-SK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475 971,49 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EUR.  </a:t>
            </a:r>
          </a:p>
          <a:p>
            <a:pPr lvl="0" algn="ctr">
              <a:spcAft>
                <a:spcPts val="1200"/>
              </a:spcAft>
              <a:defRPr/>
            </a:pP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Zľavy boli poskytnuté do 30.12.2023.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sk-SK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Celková </a:t>
            </a:r>
            <a:r>
              <a:rPr kumimoji="0" lang="sk-SK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disponibilná čiastka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pre ND v roku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2024 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je </a:t>
            </a:r>
            <a:r>
              <a:rPr kumimoji="0" lang="sk-SK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22 500 000  EUR. </a:t>
            </a: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8" name="Obrázok 7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6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4" name="Obdĺžnik 3"/>
          <p:cNvSpPr/>
          <p:nvPr/>
        </p:nvSpPr>
        <p:spPr>
          <a:xfrm>
            <a:off x="611560" y="286901"/>
            <a:ext cx="48736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Prehľad intenzít ND cez PPS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Obrázok 7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684418"/>
              </p:ext>
            </p:extLst>
          </p:nvPr>
        </p:nvGraphicFramePr>
        <p:xfrm>
          <a:off x="82062" y="1348154"/>
          <a:ext cx="8815195" cy="5369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379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5" name="Obdĺžnik 4"/>
          <p:cNvSpPr/>
          <p:nvPr/>
        </p:nvSpPr>
        <p:spPr>
          <a:xfrm>
            <a:off x="611560" y="191542"/>
            <a:ext cx="617528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Nehodové udalosti (spolu)zavinené</a:t>
            </a:r>
            <a:b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dopravcami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412569"/>
              </p:ext>
            </p:extLst>
          </p:nvPr>
        </p:nvGraphicFramePr>
        <p:xfrm>
          <a:off x="611562" y="2081808"/>
          <a:ext cx="7920876" cy="3405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2154">
                  <a:extLst>
                    <a:ext uri="{9D8B030D-6E8A-4147-A177-3AD203B41FA5}">
                      <a16:colId xmlns:a16="http://schemas.microsoft.com/office/drawing/2014/main" val="2655917278"/>
                    </a:ext>
                  </a:extLst>
                </a:gridCol>
                <a:gridCol w="1392154">
                  <a:extLst>
                    <a:ext uri="{9D8B030D-6E8A-4147-A177-3AD203B41FA5}">
                      <a16:colId xmlns:a16="http://schemas.microsoft.com/office/drawing/2014/main" val="890966873"/>
                    </a:ext>
                  </a:extLst>
                </a:gridCol>
              </a:tblGrid>
              <a:tr h="4496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Počet NU v rokoch</a:t>
                      </a: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b="0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Kategória</a:t>
                      </a:r>
                      <a:r>
                        <a:rPr lang="sk-SK" sz="2000" b="0" i="1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NU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b="0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2021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b="0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2022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b="0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2023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  A</a:t>
                      </a:r>
                      <a:r>
                        <a:rPr lang="sk-SK" sz="24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(vážne nehody)</a:t>
                      </a:r>
                      <a:endParaRPr lang="sk-SK" sz="24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  B</a:t>
                      </a:r>
                      <a:r>
                        <a:rPr lang="sk-SK" sz="24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(menšie nehody) </a:t>
                      </a:r>
                      <a:endParaRPr lang="sk-SK" sz="24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23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  C</a:t>
                      </a:r>
                      <a:r>
                        <a:rPr lang="sk-SK" sz="24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(incident) </a:t>
                      </a:r>
                      <a:endParaRPr lang="sk-SK" sz="24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33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24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31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  D</a:t>
                      </a:r>
                      <a:r>
                        <a:rPr lang="sk-SK" sz="24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(prevádzkové poruchy)</a:t>
                      </a:r>
                      <a:endParaRPr lang="sk-SK" sz="24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64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66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64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b="0" i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Spolu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121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111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b="1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115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2" name="Obrázok 11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85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05235" y="1467936"/>
            <a:ext cx="8615237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Počet povolených výluk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13 883 (190 632 hodín)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9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Počet skutočne konaných výluk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13 102 (183 715 hodín)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14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Počet </a:t>
            </a: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neplánovaných </a:t>
            </a: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11 993 (246 904 hodín)</a:t>
            </a:r>
            <a:endParaRPr lang="sk-SK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14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Počet </a:t>
            </a: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zmeškaných vlakov OD / ND z dôvodu výluk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109 805 (9 542 hodín) / 29 310 (8 534 hodín)</a:t>
            </a:r>
          </a:p>
        </p:txBody>
      </p:sp>
      <p:sp>
        <p:nvSpPr>
          <p:cNvPr id="3" name="Obdĺžnik 2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395536" y="26064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Vyhodnotenie výluk za rok 2023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5" name="Obrázok 4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954" y="1296988"/>
            <a:ext cx="3516368" cy="261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064" y="4560278"/>
            <a:ext cx="6601258" cy="2081417"/>
          </a:xfrm>
          <a:prstGeom prst="rect">
            <a:avLst/>
          </a:prstGeom>
        </p:spPr>
      </p:pic>
      <p:sp>
        <p:nvSpPr>
          <p:cNvPr id="2" name="Obdĺžnik 1"/>
          <p:cNvSpPr/>
          <p:nvPr/>
        </p:nvSpPr>
        <p:spPr>
          <a:xfrm>
            <a:off x="205235" y="1467936"/>
            <a:ext cx="8615237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Dĺžka zavedených POTR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97 587 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187 ks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pl-PL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pl-PL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pl-PL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0"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Dĺžka odstránených POTR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88 823 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192 ks</a:t>
            </a:r>
          </a:p>
          <a:p>
            <a:pPr>
              <a:spcBef>
                <a:spcPts val="600"/>
              </a:spcBef>
            </a:pPr>
            <a:endParaRPr lang="sk-SK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395536" y="26064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POTR za rok 2024 (1.1. – 29.04.2024)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5" name="Obrázok 4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204" y="1881553"/>
            <a:ext cx="6659118" cy="203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05235" y="1467936"/>
            <a:ext cx="8615237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Výhľadové </a:t>
            </a: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strategické zámery </a:t>
            </a: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(mapa projektov O </a:t>
            </a: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210)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Nástroj na prepájanie Európy (CEF</a:t>
            </a: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Plán obnovy a odolnosti SR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Program Slovensko</a:t>
            </a:r>
            <a:endParaRPr lang="sk-SK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sk-SK" sz="9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Dostupnosť informácii o plánovaných obmedzeniach kapacity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RNE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rne.eu/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it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rne-applications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tcr-tool</a:t>
            </a:r>
            <a:r>
              <a:rPr lang="sk-SK" sz="1400" b="1" i="1" dirty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/</a:t>
            </a:r>
            <a:endParaRPr lang="sk-SK" sz="14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RFC 5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cip.rne.eu/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apex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download_my_file?in_document_id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=9094</a:t>
            </a:r>
            <a:endParaRPr lang="sk-SK" sz="14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RFC 7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4"/>
              </a:rPr>
              <a:t>www.rfc7.eu/track-possessions</a:t>
            </a:r>
            <a:endParaRPr lang="sk-SK" sz="14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RFC 9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rfc-rhine-danube.eu/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temporary-capacity-restrictions-tcrs</a:t>
            </a:r>
            <a:r>
              <a:rPr lang="sk-SK" sz="1400" b="1" i="1" dirty="0">
                <a:solidFill>
                  <a:srgbClr val="002060"/>
                </a:solidFill>
                <a:latin typeface="Calibri" panose="020F0502020204030204" pitchFamily="34" charset="0"/>
                <a:hlinkClick r:id="rId5"/>
              </a:rPr>
              <a:t>/</a:t>
            </a:r>
            <a:endParaRPr lang="sk-SK" sz="14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RFC 11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rfc-amber.eu/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assets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downloads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/</a:t>
            </a:r>
            <a:r>
              <a:rPr lang="sk-SK" sz="1400" b="1" i="1" dirty="0" err="1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traffic_management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6"/>
              </a:rPr>
              <a:t>/Preliminary_All_Amber_RFC_TCR_Dec_2023.xlsml</a:t>
            </a:r>
            <a:endParaRPr lang="sk-SK" sz="14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395536" y="26064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Plánované </a:t>
            </a: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obmedzenia kapacity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5" name="Obrázok 4" descr="https://i.imgur.com/HdDQ5kH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98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05235" y="1467936"/>
            <a:ext cx="861523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sk-SK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Zásady a pravidlá organizácie </a:t>
            </a:r>
            <a:r>
              <a:rPr lang="sk-SK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výlukovej</a:t>
            </a:r>
            <a:r>
              <a:rPr lang="sk-SK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činnosti (plánovanie, koordináciu, prípravu, realizáciu plánovaných výluk, sledovanie priebehu a vyhodnocovanie </a:t>
            </a:r>
            <a:r>
              <a:rPr lang="sk-SK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výlukovej</a:t>
            </a:r>
            <a:r>
              <a:rPr lang="sk-SK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činnosti) na dráhach v správe ŽSR určuje</a:t>
            </a:r>
            <a:r>
              <a:rPr lang="sk-SK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predpis ŽSR DP 4 „</a:t>
            </a:r>
            <a:r>
              <a:rPr lang="sk-SK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Výluková</a:t>
            </a:r>
            <a:r>
              <a:rPr lang="sk-SK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činnosť Železníc Slovenskej republiky“ .</a:t>
            </a:r>
          </a:p>
          <a:p>
            <a:pPr lvl="0">
              <a:spcBef>
                <a:spcPts val="600"/>
              </a:spcBef>
            </a:pPr>
            <a:endParaRPr lang="sk-SK" b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Výluky ŽSR </a:t>
            </a:r>
            <a:r>
              <a:rPr lang="pl-PL" sz="1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hlinkClick r:id="rId2"/>
              </a:rPr>
              <a:t>www.zsr.sk/dopravcovia/vyluky/</a:t>
            </a:r>
            <a:endParaRPr lang="pl-PL" sz="1400" b="1" i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Ročný plán výluk </a:t>
            </a:r>
            <a:r>
              <a:rPr lang="sk-SK" sz="1400" b="1" i="1" dirty="0" smtClean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www.zsr.sk/files/dopravcovia/vyluky/rocny-plan-vyluk-2024-o430.xls</a:t>
            </a:r>
            <a:endParaRPr lang="sk-SK" sz="14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Dvojročný </a:t>
            </a:r>
            <a:r>
              <a:rPr lang="pl-PL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plán výluk </a:t>
            </a:r>
            <a:r>
              <a:rPr lang="pl-PL" sz="1400" b="1" i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hlinkClick r:id="rId4"/>
              </a:rPr>
              <a:t>https://</a:t>
            </a:r>
            <a:r>
              <a:rPr lang="pl-PL" sz="1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  <a:hlinkClick r:id="rId4"/>
              </a:rPr>
              <a:t>www.zsr.sk/files/dopravcovia/vyluky/2-rocny-plan-vyluk-2024-2025-o430.xlsx</a:t>
            </a:r>
            <a:endParaRPr lang="pl-PL" b="1" i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/>
            <a:endParaRPr lang="sk-SK" sz="18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395536" y="26064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Plánované </a:t>
            </a: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výluky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5" name="Obrázok 4" descr="https://i.imgur.com/HdDQ5kH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33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395536" y="1411897"/>
            <a:ext cx="8505577" cy="53245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Otvorenie </a:t>
            </a:r>
            <a:r>
              <a:rPr lang="sk-SK" sz="20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akcie „STRETNUTIE DOPRAVCOV </a:t>
            </a: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2024“ (11.00 hod)</a:t>
            </a:r>
            <a:endParaRPr lang="sk-SK" sz="2000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Príhovor námestníka generálneho riaditeľa ŽSR pre prevádzku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Príhovor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generálneho riaditeľa Sekcie železničnej dopravy a dráh MDV SR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Príhovor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riaditeľa Divízie dráh a dopravy na dráhach Dopravného úradu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Príhovor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riaditeľa odboru dopravy GR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ŽSR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Obed </a:t>
            </a:r>
            <a:r>
              <a:rPr lang="sk-SK" sz="20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(12.00 – 13.00 hod)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Príspevky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informácie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ŽSR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Prezentácia DÚ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legislatíve </a:t>
            </a:r>
            <a:r>
              <a:rPr lang="sk-SK" sz="2000" b="1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žel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trhu 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zisteniach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 výkonu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štátneho dozoru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Prestávka </a:t>
            </a:r>
            <a:r>
              <a:rPr lang="sk-SK" sz="20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(káva, občerstvenie, 15.00 – 15.30 hod</a:t>
            </a: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Prezentácia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OLTIS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Slovakia 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s.r.o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- Novinky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 systémoch OLTIS Group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Prezentácia GX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CORPFIN, 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a.s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- Systém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EMS na meranie spotreby trakčnej energie na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HKV, Záznamníky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udalostí 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HaslerRail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Diskusia</a:t>
            </a: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Spoločenský </a:t>
            </a:r>
            <a:r>
              <a:rPr lang="sk-SK" sz="20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večer (</a:t>
            </a: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19.00 </a:t>
            </a:r>
            <a:r>
              <a:rPr lang="sk-SK" sz="20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hod</a:t>
            </a: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5" name="Obdĺžnik 4"/>
          <p:cNvSpPr/>
          <p:nvPr/>
        </p:nvSpPr>
        <p:spPr>
          <a:xfrm>
            <a:off x="611560" y="286901"/>
            <a:ext cx="3398238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Program stretnutia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60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395536" y="1411897"/>
            <a:ext cx="8505577" cy="49859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Žiadosti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GSM-R: 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 zabezpečenie plynulosti a bezpečnosti železničnej prevádzky Vás žiadame, aby od začiatku platnosti GVD 2024/2025 boli všetky vlaky vstupujúce do oblasti CRD Žilina vybavené vozidlovou rádiostanicou pre komunikáciu v sieti GSM-R </a:t>
            </a:r>
            <a:r>
              <a:rPr lang="sk-SK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SK;</a:t>
            </a:r>
            <a:endParaRPr lang="sk-SK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PIS/KIS: 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žiadame vás o aktualizáciu prístupov do PIS/KIS (odstrániť tzv. „mŕtve duše</a:t>
            </a:r>
            <a:r>
              <a:rPr lang="sk-SK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“);</a:t>
            </a:r>
            <a:endParaRPr lang="sk-SK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endParaRPr lang="sk-SK" sz="2000" b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Informácie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Posun: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zamestnanci posunu sa poskytujú v zmysle Podmienok používania železničnej siete (príloha 7.3.4) a jeho následného odsúhlasenia/požiadaviek medzi dopravcom s príslušným oblastným riaditeľstvom na obdobie platnosti GVD. Mimoriadny posun rieši príslušné OR (v spolupráci so ŽST) </a:t>
            </a:r>
            <a:r>
              <a:rPr lang="sk-SK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operatívne.</a:t>
            </a:r>
            <a:endParaRPr lang="sk-SK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611560" y="286901"/>
            <a:ext cx="2210670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Technológia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3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395536" y="1411897"/>
            <a:ext cx="8505577" cy="40780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sk-SK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Informácie</a:t>
            </a:r>
            <a:endParaRPr lang="sk-SK" b="1" dirty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Miestne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dohovory so Správou 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železnic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s.o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.: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v súlade s VNK 2019/773 dochádza k obmedzeniu rozsahu výňatku z vnútorných predpisov pre riadenie prevádzky a sledovanie dopravy na dráhe v novelizovaných MD (doteraz 1 MD a druhý sa v súčasnosti už aktualizuje</a:t>
            </a:r>
            <a:r>
              <a:rPr lang="sk-SK" sz="20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);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Miestne dohovory s ÖBB-</a:t>
            </a:r>
            <a:r>
              <a:rPr lang="sk-SK" sz="2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Infrastruktur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AG: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v súlade s VNK 2019/773 dôjde ku dňu začiatku platnosti GVD 2024/2025 na hraničnom priechode Devínska Nová Ves – </a:t>
            </a:r>
            <a:r>
              <a:rPr lang="sk-SK" sz="2000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Marchegg</a:t>
            </a:r>
            <a:r>
              <a:rPr lang="sk-SK" sz="2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k obmedzeniu rozsahu výňatku z vnútorných predpisov pre riadenie prevádzky a sledovanie dopravy na dráhe v novelizovanom Miestnom dohovore a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zrušeniu predpisu ŽSR D 181 „Rozdiely v ustanoveniach návestných a dopravných predpisov ŽSR a ÖBB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“;</a:t>
            </a:r>
            <a:endParaRPr lang="sk-SK" sz="2000" b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611560" y="286901"/>
            <a:ext cx="2210670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Technológia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333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395536" y="1411897"/>
            <a:ext cx="8505577" cy="5139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Otázky a odpovede k stretnutiu ŽSR s dopravcami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list adresovaný všetkým dopravcom</a:t>
            </a:r>
          </a:p>
          <a:p>
            <a:pPr>
              <a:spcBef>
                <a:spcPts val="600"/>
              </a:spcBef>
            </a:pPr>
            <a:endParaRPr lang="sk-SK" sz="20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Rámcové témy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Komplexný </a:t>
            </a:r>
            <a:r>
              <a:rPr lang="sk-SK" sz="2000" b="1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interoperabilný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systém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Výluková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činnosť – odložená údržba, obnova...modernizácia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Zmeny GVD v súvislosti s nedostatkom prevádzkových zamestnancov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Prepočet EON a zvýšenie úhrad za PŽI?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Znížené úhrady za PŽI v ND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Verejná interaktívna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mapa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Rezervačný systém na VNVK</a:t>
            </a:r>
            <a:endParaRPr lang="sk-SK" sz="20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2000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799982" y="222402"/>
            <a:ext cx="2457532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Na diskusiu...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915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286767" y="3780504"/>
            <a:ext cx="857046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Ďakujeme Vám za pozornosť!</a:t>
            </a:r>
          </a:p>
          <a:p>
            <a:pPr algn="ctr"/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Odbor dopravy GR ŽSR</a:t>
            </a:r>
          </a:p>
          <a:p>
            <a:pPr algn="ctr"/>
            <a:r>
              <a:rPr lang="sk-SK" sz="28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  <a:hlinkClick r:id="rId2"/>
              </a:rPr>
              <a:t>gro410@zsr.sk</a:t>
            </a:r>
            <a:r>
              <a:rPr lang="sk-SK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; 02 2029 7195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31"/>
          <a:stretch/>
        </p:blipFill>
        <p:spPr>
          <a:xfrm>
            <a:off x="0" y="5696390"/>
            <a:ext cx="9144000" cy="1173904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4599" y="620688"/>
            <a:ext cx="6329679" cy="2752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359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395536" y="1356868"/>
            <a:ext cx="8505577" cy="58631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rok 2006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na I. ročník 1.12.2006 bolo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pozvaných 27 dopravcov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účasť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dosiahla 100%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stretnutie sa konalo v budove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SIP vo veľkej učebni, v súčasnosti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sa už využíva kongresová sála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počet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účastníkov sa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následne zvyšoval tak,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ako rástol počet dopravcov na sieti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ŽSR, ale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100% účasť sme už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nezaznamenali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rok 2008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termín konania sa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postupne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ustálil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na prvý polrok v mesiacoch február až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jún, neskôr a aj v súčasnosti je to pravidelne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okolo sviatkov Veľkej noci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 marci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až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apríli </a:t>
            </a: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pozastavenie</a:t>
            </a:r>
            <a:endParaRPr lang="sk-SK" sz="20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prerušenie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pravidelných stretnutí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počas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finančnej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krízy v roku 2009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ď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alšie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prerušenie bolo v rokoch pandémie 2020 a </a:t>
            </a: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2021</a:t>
            </a:r>
          </a:p>
          <a:p>
            <a:pPr>
              <a:spcBef>
                <a:spcPts val="600"/>
              </a:spcBef>
            </a:pPr>
            <a:r>
              <a:rPr lang="sk-SK" sz="20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rok 2024</a:t>
            </a:r>
            <a:endParaRPr lang="sk-SK" sz="20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02. máj 2024 - </a:t>
            </a:r>
            <a:r>
              <a:rPr lang="sk-SK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XIV. stretnutie</a:t>
            </a:r>
          </a:p>
          <a:p>
            <a:pPr>
              <a:spcBef>
                <a:spcPts val="600"/>
              </a:spcBef>
            </a:pPr>
            <a:endParaRPr lang="sk-SK" sz="2000" b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611560" y="286901"/>
            <a:ext cx="49446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sk-SK" sz="3200" b="1" dirty="0">
                <a:solidFill>
                  <a:srgbClr val="002060"/>
                </a:solidFill>
                <a:latin typeface="Calibri" pitchFamily="34" charset="0"/>
              </a:rPr>
              <a:t>Stretnutia ŽSR s dopravcami</a:t>
            </a:r>
          </a:p>
          <a:p>
            <a:pPr>
              <a:spcBef>
                <a:spcPts val="0"/>
              </a:spcBef>
            </a:pPr>
            <a:r>
              <a:rPr lang="sk-SK" sz="3200" b="1" dirty="0">
                <a:solidFill>
                  <a:srgbClr val="002060"/>
                </a:solidFill>
                <a:latin typeface="Calibri" pitchFamily="34" charset="0"/>
              </a:rPr>
              <a:t>v </a:t>
            </a: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</a:rPr>
              <a:t>minulosti</a:t>
            </a:r>
            <a:endParaRPr lang="sk-SK" sz="32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857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4" name="Obdĺžnik 3"/>
          <p:cNvSpPr/>
          <p:nvPr/>
        </p:nvSpPr>
        <p:spPr>
          <a:xfrm>
            <a:off x="611560" y="286901"/>
            <a:ext cx="61309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sk-SK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Vývoj počtu dopravcov 2002 - 2023</a:t>
            </a:r>
            <a:endParaRPr lang="sk-SK" sz="32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39552" y="6525344"/>
            <a:ext cx="4078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* Dopravcovia s licenciou pre OD+ND sú započítaní ako do OD, tak aj do ND</a:t>
            </a:r>
            <a:endParaRPr lang="sk-SK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Obrázok 7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7265611"/>
              </p:ext>
            </p:extLst>
          </p:nvPr>
        </p:nvGraphicFramePr>
        <p:xfrm>
          <a:off x="342900" y="1638300"/>
          <a:ext cx="8288867" cy="473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4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661393" y="116632"/>
            <a:ext cx="51044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Analýza výkonov vo vlkm v </a:t>
            </a:r>
            <a:endParaRPr kumimoji="0" lang="sk-SK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osobnej doprave v roku 2023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" name="Obrázok 9" descr="https://i.imgur.com/HdDQ5k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303894"/>
              </p:ext>
            </p:extLst>
          </p:nvPr>
        </p:nvGraphicFramePr>
        <p:xfrm>
          <a:off x="661394" y="1633537"/>
          <a:ext cx="7796806" cy="359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BlokTextu 1"/>
          <p:cNvSpPr txBox="1"/>
          <p:nvPr/>
        </p:nvSpPr>
        <p:spPr>
          <a:xfrm>
            <a:off x="1289538" y="5832230"/>
            <a:ext cx="6646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Výkony v roku 2023 boli zhruba na úrovni plánu (102,8 </a:t>
            </a:r>
            <a:r>
              <a:rPr kumimoji="0" lang="sk-SK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%), oproti roku 2022 navýšené o 7,4 %, čo bolo spôsobené navýšením objednaných výkonov (PDO).  </a:t>
            </a: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0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661393" y="116632"/>
            <a:ext cx="542026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Analýza výkonov vo vlkm v </a:t>
            </a:r>
            <a:endParaRPr kumimoji="0" lang="sk-SK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nákladnej </a:t>
            </a: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doprave </a:t>
            </a: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v roku 2023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7" name="Obrázok 6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BlokTextu 11"/>
          <p:cNvSpPr txBox="1"/>
          <p:nvPr/>
        </p:nvSpPr>
        <p:spPr>
          <a:xfrm>
            <a:off x="251520" y="5838363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Výkony v roku 2023 boli na úrovni plánovaných výkonov, plán bol splnený na 101 %. Oproti roku 2022 sledujeme pokles, vo </a:t>
            </a:r>
            <a:r>
              <a:rPr kumimoji="0" lang="sk-SK" sz="12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vlkm</a:t>
            </a:r>
            <a:r>
              <a:rPr kumimoji="0" lang="sk-SK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( 4,65 %), čo predstavuje pokles 688 tis. </a:t>
            </a:r>
            <a:r>
              <a:rPr kumimoji="0" lang="sk-SK" sz="12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vlkm</a:t>
            </a:r>
            <a:r>
              <a:rPr kumimoji="0" lang="sk-SK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kumimoji="0" lang="sk-SK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10" name="Graf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325223"/>
              </p:ext>
            </p:extLst>
          </p:nvPr>
        </p:nvGraphicFramePr>
        <p:xfrm>
          <a:off x="486508" y="1671637"/>
          <a:ext cx="8170983" cy="351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8598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661393" y="116632"/>
            <a:ext cx="511210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Analýza </a:t>
            </a: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výkonov v </a:t>
            </a: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roku 2023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NÁKLADNÁ DOPRAVA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7" name="Obrázok 6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412230"/>
              </p:ext>
            </p:extLst>
          </p:nvPr>
        </p:nvGraphicFramePr>
        <p:xfrm>
          <a:off x="146537" y="2372965"/>
          <a:ext cx="4572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3195073"/>
              </p:ext>
            </p:extLst>
          </p:nvPr>
        </p:nvGraphicFramePr>
        <p:xfrm>
          <a:off x="4572000" y="2372965"/>
          <a:ext cx="4572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Obdĺžnik 9"/>
          <p:cNvSpPr/>
          <p:nvPr/>
        </p:nvSpPr>
        <p:spPr>
          <a:xfrm>
            <a:off x="1" y="173724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4E5B6F"/>
                </a:solidFill>
                <a:latin typeface="+mn-lt"/>
                <a:ea typeface="+mn-ea"/>
                <a:cs typeface="+mn-cs"/>
              </a:defRPr>
            </a:pPr>
            <a:r>
              <a:rPr lang="sk-SK" sz="2800" b="1" dirty="0">
                <a:solidFill>
                  <a:srgbClr val="4E5B6F"/>
                </a:solidFill>
              </a:rPr>
              <a:t>Percentuálny podiel </a:t>
            </a:r>
            <a:r>
              <a:rPr lang="sk-SK" sz="2800" b="1" dirty="0" smtClean="0">
                <a:solidFill>
                  <a:srgbClr val="4E5B6F"/>
                </a:solidFill>
              </a:rPr>
              <a:t>v </a:t>
            </a:r>
            <a:r>
              <a:rPr lang="sk-SK" sz="2800" b="1" dirty="0">
                <a:solidFill>
                  <a:srgbClr val="4E5B6F"/>
                </a:solidFill>
              </a:rPr>
              <a:t>ND 2023 - TOP 10 dopravcov</a:t>
            </a:r>
            <a:endParaRPr lang="en-US" sz="2800" b="1" dirty="0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83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-2302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659091" y="404664"/>
            <a:ext cx="4738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Vývoj výkonov v roku 2024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6" name="Obrázok 5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610651"/>
              </p:ext>
            </p:extLst>
          </p:nvPr>
        </p:nvGraphicFramePr>
        <p:xfrm>
          <a:off x="480646" y="1552574"/>
          <a:ext cx="8182708" cy="4766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5095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0" y="1588"/>
            <a:ext cx="8101013" cy="1295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5000">
                <a:srgbClr val="85C2FF"/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467544" y="404664"/>
            <a:ext cx="6566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Systém výkonnosti v osobnej doprave</a:t>
            </a: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9" name="Obrázok 8" descr="https://i.imgur.com/HdDQ5kH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2051050" cy="1028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729570"/>
              </p:ext>
            </p:extLst>
          </p:nvPr>
        </p:nvGraphicFramePr>
        <p:xfrm>
          <a:off x="1851025" y="1334770"/>
          <a:ext cx="5441950" cy="260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1099047"/>
              </p:ext>
            </p:extLst>
          </p:nvPr>
        </p:nvGraphicFramePr>
        <p:xfrm>
          <a:off x="1851025" y="4072890"/>
          <a:ext cx="54419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798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ovani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estovani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ovani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5958</TotalTime>
  <Words>1275</Words>
  <Application>Microsoft Office PowerPoint</Application>
  <PresentationFormat>Prezentácia na obrazovke (4:3)</PresentationFormat>
  <Paragraphs>171</Paragraphs>
  <Slides>23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23</vt:i4>
      </vt:variant>
    </vt:vector>
  </HeadingPairs>
  <TitlesOfParts>
    <vt:vector size="31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Cestovanie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</dc:creator>
  <cp:lastModifiedBy>Šulko Peter</cp:lastModifiedBy>
  <cp:revision>420</cp:revision>
  <dcterms:created xsi:type="dcterms:W3CDTF">2006-11-29T17:12:04Z</dcterms:created>
  <dcterms:modified xsi:type="dcterms:W3CDTF">2024-04-29T11:46:28Z</dcterms:modified>
</cp:coreProperties>
</file>