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  <p:sldMasterId id="2147483930" r:id="rId2"/>
  </p:sldMasterIdLst>
  <p:notesMasterIdLst>
    <p:notesMasterId r:id="rId12"/>
  </p:notesMasterIdLst>
  <p:sldIdLst>
    <p:sldId id="329" r:id="rId3"/>
    <p:sldId id="988" r:id="rId4"/>
    <p:sldId id="990" r:id="rId5"/>
    <p:sldId id="1002" r:id="rId6"/>
    <p:sldId id="991" r:id="rId7"/>
    <p:sldId id="992" r:id="rId8"/>
    <p:sldId id="998" r:id="rId9"/>
    <p:sldId id="1000" r:id="rId10"/>
    <p:sldId id="968" r:id="rId1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9425" autoAdjust="0"/>
  </p:normalViewPr>
  <p:slideViewPr>
    <p:cSldViewPr>
      <p:cViewPr varScale="1">
        <p:scale>
          <a:sx n="114" d="100"/>
          <a:sy n="114" d="100"/>
        </p:scale>
        <p:origin x="163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D32CA-8F7F-4142-AE61-EB5AB05C94C8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5FA14-B0E4-4FF7-B0CF-892036502ED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4730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9E0CD457-D048-4313-B253-B0ED7EEEB66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DejaVu Sans" charset="0"/>
                <a:cs typeface="DejaVu Sans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DejaVu Sans" charset="0"/>
              <a:cs typeface="DejaVu Sans" charset="0"/>
            </a:endParaRPr>
          </a:p>
        </p:txBody>
      </p:sp>
      <p:sp>
        <p:nvSpPr>
          <p:cNvPr id="276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1038" y="4722813"/>
            <a:ext cx="5448300" cy="44735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142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37102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842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75302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816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 descr="backgorund-CV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296077"/>
            <a:ext cx="9154160" cy="3561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892861"/>
            <a:ext cx="7200900" cy="931022"/>
          </a:xfrm>
        </p:spPr>
        <p:txBody>
          <a:bodyPr lIns="0" tIns="0" rIns="0" bIns="0" anchor="t" anchorCtr="0">
            <a:noAutofit/>
          </a:bodyPr>
          <a:lstStyle>
            <a:lvl1pPr algn="l">
              <a:defRPr sz="2400" b="0" i="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2853765"/>
            <a:ext cx="5829300" cy="6066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575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982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B1A46B-B871-2B48-A8DF-3B581B94C7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2062" y="2848933"/>
            <a:ext cx="7306235" cy="558542"/>
          </a:xfrm>
        </p:spPr>
        <p:txBody>
          <a:bodyPr/>
          <a:lstStyle>
            <a:lvl1pPr>
              <a:defRPr sz="240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defRPr>
            </a:lvl1pPr>
          </a:lstStyle>
          <a:p>
            <a:r>
              <a:rPr lang="it-IT"/>
              <a:t>Chcete-li upravit název oddílu, klikněte sem.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B3E889C-1B47-AD44-9825-BAD5190B41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Závěry </a:t>
            </a:r>
            <a:fld id="{C6EA8465-515A-3A46-ABA2-E1A5225B6978}" type="slidenum">
              <a:rPr lang="en-US" smtClean="0"/>
              <a:t>‹#›</a:t>
            </a:fld>
            <a:r>
              <a:rPr lang="en-US"/>
              <a:t> z roku 00</a:t>
            </a:r>
          </a:p>
        </p:txBody>
      </p:sp>
    </p:spTree>
    <p:extLst>
      <p:ext uri="{BB962C8B-B14F-4D97-AF65-F5344CB8AC3E}">
        <p14:creationId xmlns:p14="http://schemas.microsoft.com/office/powerpoint/2010/main" val="3802934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200">
                <a:latin typeface="Calibri"/>
                <a:cs typeface="Calibri"/>
              </a:defRPr>
            </a:lvl1pPr>
          </a:lstStyle>
          <a:p>
            <a:r>
              <a:rPr lang="en-US"/>
              <a:t>Klikněte na úpravu typu „Master“.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err="1"/>
              <a:t>Snímek</a:t>
            </a:r>
            <a:fld id="{C6EA8465-515A-3A46-ABA2-E1A5225B697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27063" y="1157941"/>
            <a:ext cx="7993996" cy="4855883"/>
          </a:xfrm>
          <a:prstGeom prst="rect">
            <a:avLst/>
          </a:prstGeom>
        </p:spPr>
        <p:txBody>
          <a:bodyPr vert="horz" lIns="0" tIns="45720" rIns="0" bIns="45720">
            <a:normAutofit/>
          </a:bodyPr>
          <a:lstStyle/>
          <a:p>
            <a:pPr lvl="0"/>
            <a:r>
              <a:rPr lang="en-US"/>
              <a:t>Chcete-li upravit formáty typu Master, klikněte na tlačítko „Upravit“.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</p:txBody>
      </p:sp>
    </p:spTree>
    <p:extLst>
      <p:ext uri="{BB962C8B-B14F-4D97-AF65-F5344CB8AC3E}">
        <p14:creationId xmlns:p14="http://schemas.microsoft.com/office/powerpoint/2010/main" val="149641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824321" y="5804836"/>
            <a:ext cx="1270000" cy="10010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88236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450" y="211138"/>
            <a:ext cx="7305675" cy="5572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6905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dirty="0" err="1"/>
              <a:t>Snímek</a:t>
            </a:r>
            <a:r>
              <a:rPr lang="en-US" altLang="en-US" dirty="0"/>
              <a:t> </a:t>
            </a:r>
            <a:fld id="{ADD45443-82FE-429D-BBDD-8B6C3073F11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761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895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3204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230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06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69602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684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1140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258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4494-85F5-43A6-8B43-4F045EA7DDDA}" type="datetimeFigureOut">
              <a:rPr lang="sk-SK" smtClean="0"/>
              <a:pPr/>
              <a:t>16. 4. 2024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E57F3-CF4C-4A22-97C8-7B57C84FEF89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2027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4824" y="210930"/>
            <a:ext cx="7306235" cy="558542"/>
          </a:xfrm>
          <a:prstGeom prst="rect">
            <a:avLst/>
          </a:prstGeom>
        </p:spPr>
        <p:txBody>
          <a:bodyPr vert="horz" wrap="none" lIns="0" tIns="0" rIns="0" bIns="0" anchor="b" anchorCtr="0">
            <a:noAutofit/>
          </a:bodyPr>
          <a:lstStyle/>
          <a:p>
            <a:r>
              <a:rPr lang="en-US"/>
              <a:t>Klikněte na úpravu typu „Master“.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063" y="1157941"/>
            <a:ext cx="7993996" cy="4855883"/>
          </a:xfrm>
          <a:prstGeom prst="rect">
            <a:avLst/>
          </a:prstGeom>
        </p:spPr>
        <p:txBody>
          <a:bodyPr vert="horz" lIns="0" tIns="45720" rIns="0" bIns="45720">
            <a:normAutofit/>
          </a:bodyPr>
          <a:lstStyle/>
          <a:p>
            <a:pPr lvl="0"/>
            <a:r>
              <a:rPr lang="fr-CH"/>
              <a:t>Chcete-li upravit formáty typu Master, klikněte na tlačítko „Upravit“.</a:t>
            </a:r>
          </a:p>
          <a:p>
            <a:pPr lvl="1"/>
            <a:r>
              <a:rPr lang="fr-CH"/>
              <a:t>Druhá úroveň</a:t>
            </a:r>
          </a:p>
          <a:p>
            <a:pPr lvl="2"/>
            <a:r>
              <a:rPr lang="fr-CH"/>
              <a:t>Třetí úroveň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08544" y="6445499"/>
            <a:ext cx="1012514" cy="144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r">
              <a:defRPr sz="525">
                <a:solidFill>
                  <a:schemeClr val="bg1">
                    <a:lumMod val="50000"/>
                  </a:schemeClr>
                </a:solidFill>
                <a:latin typeface="Lucida Sans"/>
                <a:cs typeface="Lucida Sans"/>
              </a:defRPr>
            </a:lvl1pPr>
          </a:lstStyle>
          <a:p>
            <a:r>
              <a:rPr lang="en-US"/>
              <a:t>Závěry </a:t>
            </a:r>
            <a:fld id="{C6EA8465-515A-3A46-ABA2-E1A5225B6978}" type="slidenum">
              <a:rPr lang="en-US" smtClean="0"/>
              <a:t>‹#›</a:t>
            </a:fld>
            <a:r>
              <a:rPr lang="en-US"/>
              <a:t> z roku 00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75" y="210929"/>
            <a:ext cx="920839" cy="55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6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</p:sldLayoutIdLst>
  <p:hf hdr="0" ftr="0" dt="0"/>
  <p:txStyles>
    <p:titleStyle>
      <a:lvl1pPr algn="r" defTabSz="342900" rtl="0" eaLnBrk="1" latinLnBrk="0" hangingPunct="1">
        <a:spcBef>
          <a:spcPct val="0"/>
        </a:spcBef>
        <a:buNone/>
        <a:defRPr sz="1650" kern="1200">
          <a:solidFill>
            <a:srgbClr val="004494"/>
          </a:solidFill>
          <a:latin typeface="Calibri"/>
          <a:ea typeface="+mj-ea"/>
          <a:cs typeface="Calibri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rgbClr val="595959"/>
          </a:solidFill>
          <a:latin typeface="Calibri"/>
          <a:ea typeface="+mn-ea"/>
          <a:cs typeface="Calibri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350" kern="1200">
          <a:solidFill>
            <a:srgbClr val="595959"/>
          </a:solidFill>
          <a:latin typeface="Calibri"/>
          <a:ea typeface="+mn-ea"/>
          <a:cs typeface="Calibri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200" kern="1200">
          <a:solidFill>
            <a:srgbClr val="595959"/>
          </a:solidFill>
          <a:latin typeface="Calibri"/>
          <a:ea typeface="+mn-ea"/>
          <a:cs typeface="Calibri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350" kern="1200">
          <a:solidFill>
            <a:srgbClr val="FFFFFF"/>
          </a:solidFill>
          <a:latin typeface="Lucida Sans"/>
          <a:ea typeface="+mn-ea"/>
          <a:cs typeface="Lucida San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rgbClr val="FFFFFF"/>
          </a:solidFill>
          <a:latin typeface="Lucida Sans"/>
          <a:ea typeface="+mn-ea"/>
          <a:cs typeface="Lucida 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61895F7D-F8DF-4476-9978-9EEB6BD1C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77C87926-218F-4597-80E1-348173076685}"/>
              </a:ext>
            </a:extLst>
          </p:cNvPr>
          <p:cNvSpPr txBox="1">
            <a:spLocks/>
          </p:cNvSpPr>
          <p:nvPr/>
        </p:nvSpPr>
        <p:spPr>
          <a:xfrm>
            <a:off x="-180528" y="5589240"/>
            <a:ext cx="352839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3000" b="1" dirty="0" smtClean="0">
                <a:solidFill>
                  <a:schemeClr val="bg1"/>
                </a:solidFill>
              </a:rPr>
              <a:t>SEKCIA REGULÁCIE</a:t>
            </a:r>
            <a:endParaRPr lang="en-GB" sz="3000" b="1" dirty="0">
              <a:solidFill>
                <a:schemeClr val="bg1"/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023B2B39-BE05-4633-BADE-B72828C90983}"/>
              </a:ext>
            </a:extLst>
          </p:cNvPr>
          <p:cNvSpPr txBox="1">
            <a:spLocks/>
          </p:cNvSpPr>
          <p:nvPr/>
        </p:nvSpPr>
        <p:spPr>
          <a:xfrm>
            <a:off x="3347864" y="5229200"/>
            <a:ext cx="5688632" cy="129614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800" b="1" i="1" dirty="0" smtClean="0">
                <a:solidFill>
                  <a:schemeClr val="bg1"/>
                </a:solidFill>
              </a:rPr>
              <a:t>Regulačný orgán</a:t>
            </a:r>
          </a:p>
          <a:p>
            <a:pPr marL="0" indent="0">
              <a:buNone/>
            </a:pPr>
            <a:r>
              <a:rPr lang="sk-SK" sz="2800" b="1" i="1" dirty="0" smtClean="0">
                <a:solidFill>
                  <a:schemeClr val="bg1"/>
                </a:solidFill>
              </a:rPr>
              <a:t>Licenčný orgán</a:t>
            </a:r>
          </a:p>
          <a:p>
            <a:pPr marL="0" indent="0">
              <a:buNone/>
            </a:pPr>
            <a:r>
              <a:rPr lang="sk-SK" sz="2800" b="1" i="1" dirty="0" smtClean="0">
                <a:solidFill>
                  <a:schemeClr val="bg1"/>
                </a:solidFill>
              </a:rPr>
              <a:t>Orgán presadzovania práv cestujúcich</a:t>
            </a:r>
          </a:p>
          <a:p>
            <a:pPr marL="0" indent="0" algn="ctr">
              <a:buNone/>
            </a:pPr>
            <a:endParaRPr lang="en-GB" b="1" dirty="0">
              <a:solidFill>
                <a:schemeClr val="bg1"/>
              </a:solidFill>
            </a:endParaRPr>
          </a:p>
          <a:p>
            <a:pPr algn="ctr"/>
            <a:endParaRPr lang="en-GB" b="1" dirty="0">
              <a:solidFill>
                <a:schemeClr val="bg1"/>
              </a:solidFill>
            </a:endParaRPr>
          </a:p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>
                <a:solidFill>
                  <a:srgbClr val="FF0000"/>
                </a:solidFill>
              </a:rPr>
              <a:t>Sekcia </a:t>
            </a:r>
            <a:r>
              <a:rPr lang="sk-SK" sz="2400" b="1" dirty="0" smtClean="0">
                <a:solidFill>
                  <a:srgbClr val="FF0000"/>
                </a:solidFill>
              </a:rPr>
              <a:t>regulácie </a:t>
            </a:r>
            <a:r>
              <a:rPr lang="sk-SK" sz="2400" b="1" dirty="0">
                <a:solidFill>
                  <a:srgbClr val="FF0000"/>
                </a:solidFill>
              </a:rPr>
              <a:t>- kompetencie</a:t>
            </a:r>
            <a:endParaRPr lang="en-GB" altLang="sk-SK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	Regulačný orgán</a:t>
            </a:r>
            <a:endParaRPr lang="sk-SK" altLang="en-US" sz="2300" b="1" i="1" dirty="0">
              <a:solidFill>
                <a:schemeClr val="tx2"/>
              </a:solidFill>
            </a:endParaRP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regulácia úhrad a prístupu k železničnej infraštruktúre                  a k servisným zariadeniam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dohľad nad infraštruktúrou a monitoring trhu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dohľad nad organizovaním železničnej dopravy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dohľad nad verejnou osobnou dopravou</a:t>
            </a:r>
          </a:p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defRPr/>
            </a:pPr>
            <a:r>
              <a:rPr lang="sk-SK" altLang="en-US" sz="2300" b="1" i="1" dirty="0">
                <a:solidFill>
                  <a:schemeClr val="tx2"/>
                </a:solidFill>
              </a:rPr>
              <a:t>	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Licenčný orgán</a:t>
            </a:r>
            <a:endParaRPr lang="sk-SK" altLang="en-US" sz="2300" b="1" i="1" dirty="0">
              <a:solidFill>
                <a:schemeClr val="tx2"/>
              </a:solidFill>
            </a:endParaRP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vydáva, mení a ruší povolenia na prevádzkovanie žel. dráh 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rozhoduje o udelení, zmene alebo odňatí licencie na poskytovanie žel. dopravných služieb </a:t>
            </a:r>
            <a:endParaRPr kumimoji="0" lang="sk-SK" altLang="en-US" sz="230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	Orgán presadzovania práv cestujúcich</a:t>
            </a:r>
          </a:p>
          <a:p>
            <a:pPr marL="809625" lvl="1" indent="-457200" defTabSz="457200">
              <a:spcBef>
                <a:spcPts val="45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809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práva a povinnosti cestujúcich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868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>
                <a:solidFill>
                  <a:srgbClr val="FF0000"/>
                </a:solidFill>
              </a:rPr>
              <a:t>Sekcia </a:t>
            </a:r>
            <a:r>
              <a:rPr lang="sk-SK" sz="2400" b="1" dirty="0" smtClean="0">
                <a:solidFill>
                  <a:srgbClr val="FF0000"/>
                </a:solidFill>
              </a:rPr>
              <a:t>regulácie </a:t>
            </a:r>
            <a:r>
              <a:rPr lang="sk-SK" sz="2400" b="1" dirty="0">
                <a:solidFill>
                  <a:srgbClr val="FF0000"/>
                </a:solidFill>
              </a:rPr>
              <a:t>- kompetencie</a:t>
            </a:r>
            <a:endParaRPr lang="en-GB" altLang="sk-SK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3" y="1484784"/>
            <a:ext cx="875548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kontrolná  a povoľovacia činnosť v rozsahu kompetencií sekcie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vydávanie </a:t>
            </a:r>
            <a:r>
              <a:rPr lang="sk-SK" altLang="en-US" sz="2300" i="1" dirty="0">
                <a:solidFill>
                  <a:schemeClr val="tx2"/>
                </a:solidFill>
              </a:rPr>
              <a:t>všeobecne záväzných právnych predpisov a spolupráca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na </a:t>
            </a:r>
            <a:r>
              <a:rPr lang="sk-SK" altLang="en-US" sz="2300" i="1" dirty="0">
                <a:solidFill>
                  <a:schemeClr val="tx2"/>
                </a:solidFill>
              </a:rPr>
              <a:t>tvorbe vnútroštátnej legislatívy a európskej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legislatívy</a:t>
            </a:r>
          </a:p>
          <a:p>
            <a:pPr marL="352425" indent="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i="1" u="sng" dirty="0">
                <a:solidFill>
                  <a:schemeClr val="tx2"/>
                </a:solidFill>
              </a:rPr>
              <a:t>Medzinárodná spolupráca: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IRG - </a:t>
            </a:r>
            <a:r>
              <a:rPr lang="sk-SK" altLang="en-US" sz="2300" b="1" i="1" dirty="0" err="1" smtClean="0">
                <a:solidFill>
                  <a:schemeClr val="tx2"/>
                </a:solidFill>
              </a:rPr>
              <a:t>Rail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 –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nezávislé združenie žel. regulátorov Európy – pracovné skupiny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ENRRB </a:t>
            </a:r>
            <a:r>
              <a:rPr lang="en-AE" altLang="en-US" sz="2300" b="1" i="1" dirty="0" smtClean="0">
                <a:solidFill>
                  <a:schemeClr val="tx2"/>
                </a:solidFill>
              </a:rPr>
              <a:t>–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sieť regulačných žel. orgánov pri Európskej komisii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NER –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sieť ekonomických regulátorov v rámci OECD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NEB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 – sieť orgánov presadzovania práv cestujúcich pri EK</a:t>
            </a:r>
          </a:p>
          <a:p>
            <a:pPr marL="809625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682625" algn="l"/>
                <a:tab pos="901700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DRÁŽNÍ  ÚŘAD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– bola podpísaná dohoda o spolupráci pre oblasť práv cestujúcich a licencií</a:t>
            </a:r>
          </a:p>
          <a:p>
            <a:pPr marL="0" lvl="0" indent="0"/>
            <a:endParaRPr lang="sk-SK" sz="2400" dirty="0"/>
          </a:p>
          <a:p>
            <a:endParaRPr lang="sk-SK" sz="2400" dirty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2400" b="1" i="1" dirty="0" smtClean="0">
              <a:solidFill>
                <a:srgbClr val="1F497D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3582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Sekcia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regulácie </a:t>
            </a:r>
            <a:endParaRPr kumimoji="0" lang="en-GB" altLang="sk-SK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altLang="sk-SK" sz="2800" b="1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kumimoji="0" lang="sk-SK" altLang="en-US" sz="23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defRPr/>
            </a:pP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	</a:t>
            </a:r>
            <a:r>
              <a:rPr kumimoji="0" lang="sk-SK" altLang="en-US" sz="23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Nosné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 oblasti v </a:t>
            </a:r>
            <a:r>
              <a:rPr kumimoji="0" lang="sk-SK" altLang="en-US" sz="23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súčasnosti a v najbližšom období, ktoré znamenajú 	zmeny a rozšírenie kompetencií sekcie regulácie:</a:t>
            </a:r>
          </a:p>
          <a:p>
            <a:pPr marL="0" marR="0" lvl="0" indent="534988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534988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1. Monitoring železničného trhu</a:t>
            </a:r>
          </a:p>
          <a:p>
            <a:pPr marL="0" marR="0" lvl="0" indent="534988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2. Príprava novej európskej legislatívy</a:t>
            </a:r>
          </a:p>
          <a:p>
            <a:pPr marL="0" marR="0" lvl="0" indent="534988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3. Osobná doprava a práva cestujúcich</a:t>
            </a:r>
          </a:p>
          <a:p>
            <a:pPr marL="0" marR="0" lvl="0" indent="534988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4. Spoplatňovanie železničnej infraštruktúry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7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>
                <a:solidFill>
                  <a:srgbClr val="FF0000"/>
                </a:solidFill>
              </a:rPr>
              <a:t>1. Monitoring železničného </a:t>
            </a:r>
            <a:r>
              <a:rPr lang="sk-SK" sz="2400" b="1" dirty="0" smtClean="0">
                <a:solidFill>
                  <a:srgbClr val="FF0000"/>
                </a:solidFill>
              </a:rPr>
              <a:t>trhu </a:t>
            </a:r>
            <a:endParaRPr lang="en-GB" altLang="sk-SK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052736"/>
            <a:ext cx="8442201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627063" lvl="0" indent="-627063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339725" algn="l"/>
                <a:tab pos="627063" algn="l"/>
                <a:tab pos="682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800" b="1" i="1" dirty="0" smtClean="0">
              <a:solidFill>
                <a:schemeClr val="tx2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339725" algn="l"/>
                <a:tab pos="627063" algn="l"/>
                <a:tab pos="682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zákonná povinnosť monitorovať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hospodársku súťaž na železničných trhoch</a:t>
            </a:r>
          </a:p>
          <a:p>
            <a:pPr marL="627063" lvl="0" indent="-627063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339725" algn="l"/>
                <a:tab pos="627063" algn="l"/>
                <a:tab pos="682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800" i="1" dirty="0" smtClean="0">
              <a:solidFill>
                <a:schemeClr val="tx2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339725" algn="l"/>
                <a:tab pos="627063" algn="l"/>
                <a:tab pos="682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výsledky monitoringu slúžia ako databáza údajov a dát pre 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porovnávanie vývoja:</a:t>
            </a:r>
          </a:p>
          <a:p>
            <a:pPr marL="1177925" lvl="1" indent="-3429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Calibri" panose="020F0502020204030204" pitchFamily="34" charset="0"/>
              <a:buChar char="-"/>
              <a:tabLst>
                <a:tab pos="339725" algn="l"/>
                <a:tab pos="534988" algn="l"/>
                <a:tab pos="901700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národných trhov</a:t>
            </a:r>
          </a:p>
          <a:p>
            <a:pPr marL="1177925" lvl="1" indent="-3429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Calibri" panose="020F0502020204030204" pitchFamily="34" charset="0"/>
              <a:buChar char="-"/>
              <a:tabLst>
                <a:tab pos="339725" algn="l"/>
                <a:tab pos="534988" algn="l"/>
                <a:tab pos="901700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chemeClr val="tx2"/>
                </a:solidFill>
              </a:rPr>
              <a:t>medzinárodných trhov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– 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 </a:t>
            </a:r>
            <a:r>
              <a:rPr lang="sk-SK" altLang="en-US" sz="2300" i="1" dirty="0">
                <a:solidFill>
                  <a:schemeClr val="tx2"/>
                </a:solidFill>
              </a:rPr>
              <a:t>IRG - </a:t>
            </a:r>
            <a:r>
              <a:rPr lang="sk-SK" altLang="en-US" sz="2300" i="1" dirty="0" err="1" smtClean="0">
                <a:solidFill>
                  <a:schemeClr val="tx2"/>
                </a:solidFill>
              </a:rPr>
              <a:t>Rail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 spracováva každoročne správu o monitorovaní na európskej úrovni</a:t>
            </a:r>
            <a:endParaRPr lang="sk-SK" altLang="en-US" sz="2300" i="1" dirty="0">
              <a:solidFill>
                <a:schemeClr val="tx2"/>
              </a:solidFill>
            </a:endParaRPr>
          </a:p>
          <a:p>
            <a:pPr marL="627063" lvl="0" indent="-627063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339725" algn="l"/>
                <a:tab pos="627063" algn="l"/>
                <a:tab pos="682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800" i="1" dirty="0" smtClean="0">
              <a:solidFill>
                <a:schemeClr val="tx2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tabLst>
                <a:tab pos="339725" algn="l"/>
                <a:tab pos="627063" algn="l"/>
                <a:tab pos="6826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sekcia regulácie bude 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rozširovať spracovanie 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informácií</a:t>
            </a:r>
            <a:br>
              <a:rPr lang="sk-SK" altLang="en-US" sz="2300" b="1" i="1" dirty="0" smtClean="0">
                <a:solidFill>
                  <a:schemeClr val="tx2"/>
                </a:solidFill>
              </a:rPr>
            </a:br>
            <a:r>
              <a:rPr lang="sk-SK" altLang="en-US" sz="2300" i="1" dirty="0" smtClean="0">
                <a:solidFill>
                  <a:schemeClr val="tx2"/>
                </a:solidFill>
              </a:rPr>
              <a:t>o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jednotlivých segmentoch žel. trhu a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sledovať kvantitatívne ukazovatele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– 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výzva na intenzívnejšiu spoluprácu pri poskytovaní relevantných údajov a dát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pri zachovaní obchodného tajomstva</a:t>
            </a:r>
            <a:endParaRPr lang="sk-SK" altLang="en-US" sz="2300" i="1" dirty="0">
              <a:solidFill>
                <a:schemeClr val="tx2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2400" b="1" i="1" dirty="0" smtClean="0">
              <a:solidFill>
                <a:srgbClr val="1F497D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724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sk-SK" sz="2400" b="1" dirty="0">
                <a:solidFill>
                  <a:srgbClr val="FF0000"/>
                </a:solidFill>
              </a:rPr>
              <a:t>2. Príprava novej európskej legislatívy 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  <a:endParaRPr lang="en-GB" altLang="sk-SK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endParaRPr lang="sk-SK" altLang="en-US" sz="2300" i="1" dirty="0" smtClean="0">
              <a:solidFill>
                <a:schemeClr val="tx2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príprava 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„nariadenia EPaR o využívaní kapacity železničnej infraštruktúry v jednotnom Európskom železničnom priestore       a ktorým sa mení smernica 2012/34 a zrušuje nariadenie (EÚ)      č. 913/2020“</a:t>
            </a:r>
            <a:endParaRPr lang="sk-SK" altLang="en-US" sz="2300" b="1" i="1" dirty="0">
              <a:solidFill>
                <a:schemeClr val="tx2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nová legislatíva prinesie zásadné zmeny pri prideľovaní kapacity železničnej infraštruktúry a fungovania manažérov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infraštruktúry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a regulačných orgánov  </a:t>
            </a:r>
          </a:p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endParaRPr lang="sk-SK" altLang="en-US" sz="1200" i="1" dirty="0" smtClean="0">
              <a:solidFill>
                <a:schemeClr val="tx2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zástupcovia sekcie regulácie ako regulačného orgánu sú členmi:</a:t>
            </a:r>
          </a:p>
          <a:p>
            <a:pPr marL="444500" lvl="0" indent="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		- 	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pracovnej skupiny na MD SR 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k návrhu nariadenia</a:t>
            </a:r>
          </a:p>
          <a:p>
            <a:pPr marL="444500" lvl="0" indent="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defRPr/>
            </a:pPr>
            <a:r>
              <a:rPr lang="sk-SK" altLang="en-US" sz="2300" i="1" dirty="0" smtClean="0">
                <a:solidFill>
                  <a:schemeClr val="tx2"/>
                </a:solidFill>
              </a:rPr>
              <a:t>		- 	</a:t>
            </a:r>
            <a:r>
              <a:rPr lang="sk-SK" altLang="en-US" sz="2300" b="1" i="1" dirty="0" smtClean="0">
                <a:solidFill>
                  <a:schemeClr val="tx2"/>
                </a:solidFill>
              </a:rPr>
              <a:t>pracovných skupín </a:t>
            </a:r>
            <a:r>
              <a:rPr lang="sk-SK" altLang="en-US" sz="2300" b="1" i="1" dirty="0">
                <a:solidFill>
                  <a:schemeClr val="tx2"/>
                </a:solidFill>
              </a:rPr>
              <a:t>IRG - </a:t>
            </a:r>
            <a:r>
              <a:rPr lang="sk-SK" altLang="en-US" sz="2300" b="1" i="1" dirty="0" err="1" smtClean="0">
                <a:solidFill>
                  <a:schemeClr val="tx2"/>
                </a:solidFill>
              </a:rPr>
              <a:t>Rail</a:t>
            </a:r>
            <a:r>
              <a:rPr lang="sk-SK" altLang="en-US" sz="2300" i="1" dirty="0" smtClean="0">
                <a:solidFill>
                  <a:schemeClr val="tx2"/>
                </a:solidFill>
              </a:rPr>
              <a:t>, kde aktívne spolupracujú na 			tvorbe nariadenia</a:t>
            </a:r>
            <a:endParaRPr lang="sk-SK" altLang="en-US" sz="2300" i="1" dirty="0">
              <a:solidFill>
                <a:schemeClr val="tx2"/>
              </a:solidFill>
            </a:endParaRPr>
          </a:p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Font typeface="Wingdings" panose="05000000000000000000" pitchFamily="2" charset="2"/>
              <a:buChar char="Ø"/>
              <a:defRPr/>
            </a:pPr>
            <a:endParaRPr lang="sk-SK" altLang="en-US" sz="2400" b="1" i="1" dirty="0">
              <a:solidFill>
                <a:schemeClr val="tx2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lang="sk-SK" altLang="en-US" sz="2400" b="1" i="1" dirty="0" smtClean="0">
              <a:solidFill>
                <a:srgbClr val="1F497D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201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r">
              <a:spcBef>
                <a:spcPct val="0"/>
              </a:spcBef>
              <a:buNone/>
              <a:defRPr/>
            </a:pPr>
            <a:r>
              <a:rPr lang="sk-SK" sz="2400" b="1" dirty="0">
                <a:solidFill>
                  <a:srgbClr val="FF0000"/>
                </a:solidFill>
              </a:rPr>
              <a:t>3. Osobná doprava a práva cestujúcich</a:t>
            </a:r>
            <a:endParaRPr lang="en-GB" altLang="sk-SK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nový zákon č. 332/2023 Z. z. </a:t>
            </a: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o verejnej osobnej doprave</a:t>
            </a:r>
            <a:r>
              <a:rPr lang="sk-SK" altLang="en-US" sz="2300" b="1" i="1" dirty="0">
                <a:solidFill>
                  <a:srgbClr val="1F497D"/>
                </a:solidFill>
              </a:rPr>
              <a:t>	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	  </a:t>
            </a: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a o zmene a doplnení niektorých zákonov účinný od 1.1.2024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8100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rozšírené </a:t>
            </a: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kompetencií </a:t>
            </a:r>
            <a:r>
              <a:rPr kumimoji="0" lang="sk-SK" alt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v oblasti:</a:t>
            </a:r>
          </a:p>
          <a:p>
            <a:pPr marL="1458912" lvl="3" indent="-34290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Font typeface="Calibri" panose="020F0502020204030204" pitchFamily="34" charset="0"/>
              <a:buChar char="-"/>
              <a:tabLst>
                <a:tab pos="339725" algn="l"/>
                <a:tab pos="534988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tarifnej povinnosti</a:t>
            </a:r>
            <a:endParaRPr lang="sk-SK" altLang="en-US" sz="2300" b="1" i="1" dirty="0">
              <a:solidFill>
                <a:srgbClr val="1F497D"/>
              </a:solidFill>
            </a:endParaRPr>
          </a:p>
          <a:p>
            <a:pPr marL="1458912" lvl="3" indent="-34290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Font typeface="Calibri" panose="020F0502020204030204" pitchFamily="34" charset="0"/>
              <a:buChar char="-"/>
              <a:tabLst>
                <a:tab pos="339725" algn="l"/>
                <a:tab pos="534988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kumimoji="0" lang="sk-SK" altLang="en-US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prepravnej povinnosti</a:t>
            </a:r>
          </a:p>
          <a:p>
            <a:pPr marL="1458912" lvl="3" indent="-34290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Font typeface="Calibri" panose="020F0502020204030204" pitchFamily="34" charset="0"/>
              <a:buChar char="-"/>
              <a:tabLst>
                <a:tab pos="339725" algn="l"/>
                <a:tab pos="534988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prevádzkovej povinnosti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534988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810000" lvl="1" indent="-457200" defTabSz="457200">
              <a:spcBef>
                <a:spcPts val="450"/>
              </a:spcBef>
              <a:spcAft>
                <a:spcPts val="600"/>
              </a:spcAft>
              <a:buClr>
                <a:srgbClr val="1F497D"/>
              </a:buClr>
              <a:buFont typeface="Wingdings" panose="05000000000000000000" pitchFamily="2" charset="2"/>
              <a:buChar char="Ø"/>
              <a:tabLst>
                <a:tab pos="339725" algn="l"/>
                <a:tab pos="534988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r>
              <a:rPr lang="sk-SK" altLang="en-US" sz="2300" i="1" dirty="0" smtClean="0">
                <a:solidFill>
                  <a:srgbClr val="1F497D"/>
                </a:solidFill>
              </a:rPr>
              <a:t>výnosy ÚRŽD pre oblasť cestovného zostávajú v platnosti do vydania vyhlášky MD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SR k zákonu o verejnej osobnej doprave</a:t>
            </a:r>
            <a:endParaRPr kumimoji="0" lang="sk-SK" altLang="en-US" sz="2300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3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72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60648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r">
              <a:spcBef>
                <a:spcPct val="0"/>
              </a:spcBef>
              <a:buNone/>
              <a:defRPr/>
            </a:pPr>
            <a:r>
              <a:rPr lang="sk-SK" sz="2400" b="1" dirty="0">
                <a:solidFill>
                  <a:srgbClr val="FF0000"/>
                </a:solidFill>
              </a:rPr>
              <a:t>4. Spoplatňovanie</a:t>
            </a:r>
            <a:endParaRPr lang="en-GB" altLang="sk-SK" sz="2400" b="1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1124744"/>
            <a:ext cx="844220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lvl="0" indent="0" defTabSz="457200"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defRPr/>
            </a:pPr>
            <a:r>
              <a:rPr lang="sk-SK" altLang="en-US" sz="2300" i="1" dirty="0" smtClean="0">
                <a:solidFill>
                  <a:srgbClr val="1F497D"/>
                </a:solidFill>
              </a:rPr>
              <a:t>	V </a:t>
            </a:r>
            <a:r>
              <a:rPr lang="sk-SK" altLang="en-US" sz="2300" i="1" dirty="0">
                <a:solidFill>
                  <a:srgbClr val="1F497D"/>
                </a:solidFill>
              </a:rPr>
              <a:t>súčasnosti platný legislatívny rámec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pre oblasť spoplatňovania         	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voči navrhovanému rámcu:</a:t>
            </a:r>
            <a:endParaRPr lang="sk-SK" altLang="en-US" sz="2300" i="1" dirty="0">
              <a:solidFill>
                <a:srgbClr val="1F497D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u="sng" dirty="0">
                <a:solidFill>
                  <a:srgbClr val="1F497D"/>
                </a:solidFill>
              </a:rPr>
              <a:t>Opatrenie DÚ č. 1/2017  </a:t>
            </a:r>
            <a:r>
              <a:rPr lang="sk-SK" altLang="en-US" sz="2300" i="1" dirty="0">
                <a:solidFill>
                  <a:srgbClr val="1F497D"/>
                </a:solidFill>
              </a:rPr>
              <a:t>-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regulačný </a:t>
            </a:r>
            <a:r>
              <a:rPr lang="sk-SK" altLang="en-US" sz="2300" i="1" dirty="0">
                <a:solidFill>
                  <a:srgbClr val="1F497D"/>
                </a:solidFill>
              </a:rPr>
              <a:t>rámec pre určovanie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úhrad   </a:t>
            </a:r>
            <a:r>
              <a:rPr lang="sk-SK" altLang="en-US" sz="2300" i="1" dirty="0">
                <a:solidFill>
                  <a:srgbClr val="1F497D"/>
                </a:solidFill>
              </a:rPr>
              <a:t>za prístup a používanie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žel. infraštruktúry </a:t>
            </a:r>
            <a:r>
              <a:rPr lang="sk-SK" altLang="en-US" sz="2300" i="1" dirty="0">
                <a:solidFill>
                  <a:srgbClr val="1F497D"/>
                </a:solidFill>
              </a:rPr>
              <a:t>a servisných zariadení.</a:t>
            </a:r>
          </a:p>
          <a:p>
            <a:pPr marL="444500" lvl="0" indent="0" defTabSz="457200"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defRPr/>
            </a:pPr>
            <a:r>
              <a:rPr lang="sk-SK" altLang="en-US" sz="2300" b="1" i="1" dirty="0" smtClean="0">
                <a:solidFill>
                  <a:srgbClr val="1F497D"/>
                </a:solidFill>
              </a:rPr>
              <a:t>Návrh </a:t>
            </a:r>
            <a:r>
              <a:rPr lang="sk-SK" altLang="en-US" sz="2300" b="1" i="1" dirty="0">
                <a:solidFill>
                  <a:srgbClr val="1F497D"/>
                </a:solidFill>
              </a:rPr>
              <a:t>nového systému pre 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schvaľovanie </a:t>
            </a:r>
            <a:r>
              <a:rPr lang="sk-SK" altLang="en-US" sz="2300" b="1" i="1" dirty="0">
                <a:solidFill>
                  <a:srgbClr val="1F497D"/>
                </a:solidFill>
              </a:rPr>
              <a:t>úhrad 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zachováva legislatívnu </a:t>
            </a:r>
            <a:r>
              <a:rPr lang="sk-SK" altLang="en-US" sz="2300" b="1" i="1" dirty="0">
                <a:solidFill>
                  <a:srgbClr val="1F497D"/>
                </a:solidFill>
              </a:rPr>
              <a:t>formu pre regulačný 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rámec.</a:t>
            </a:r>
            <a:endParaRPr lang="sk-SK" altLang="en-US" sz="2300" b="1" i="1" dirty="0">
              <a:solidFill>
                <a:srgbClr val="1F497D"/>
              </a:solidFill>
            </a:endParaRPr>
          </a:p>
          <a:p>
            <a:pPr marL="457200" lvl="0" indent="-457200" defTabSz="457200"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Font typeface="Wingdings" panose="05000000000000000000" pitchFamily="2" charset="2"/>
              <a:buChar char="Ø"/>
              <a:defRPr/>
            </a:pPr>
            <a:endParaRPr lang="sk-SK" altLang="en-US" sz="800" i="1" u="sng" dirty="0" smtClean="0">
              <a:solidFill>
                <a:srgbClr val="1F497D"/>
              </a:solidFill>
            </a:endParaRPr>
          </a:p>
          <a:p>
            <a:pPr marL="810000" lvl="0" indent="-457200" defTabSz="457200"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sk-SK" altLang="en-US" sz="2300" i="1" u="sng" dirty="0" smtClean="0">
                <a:solidFill>
                  <a:srgbClr val="1F497D"/>
                </a:solidFill>
              </a:rPr>
              <a:t>Opatrenie </a:t>
            </a:r>
            <a:r>
              <a:rPr lang="sk-SK" altLang="en-US" sz="2300" i="1" u="sng" dirty="0">
                <a:solidFill>
                  <a:srgbClr val="1F497D"/>
                </a:solidFill>
              </a:rPr>
              <a:t>DÚ č. </a:t>
            </a:r>
            <a:r>
              <a:rPr lang="sk-SK" altLang="en-US" sz="2300" i="1" u="sng" dirty="0" smtClean="0">
                <a:solidFill>
                  <a:srgbClr val="1F497D"/>
                </a:solidFill>
              </a:rPr>
              <a:t>2/2018 </a:t>
            </a:r>
            <a:r>
              <a:rPr lang="sk-SK" altLang="en-US" sz="2300" i="1" dirty="0">
                <a:solidFill>
                  <a:srgbClr val="1F497D"/>
                </a:solidFill>
              </a:rPr>
              <a:t>–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stanovené </a:t>
            </a:r>
            <a:r>
              <a:rPr lang="sk-SK" altLang="en-US" sz="2300" i="1" dirty="0">
                <a:solidFill>
                  <a:srgbClr val="1F497D"/>
                </a:solidFill>
              </a:rPr>
              <a:t>maximálne výšky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jednotkových úhrad</a:t>
            </a:r>
            <a:r>
              <a:rPr lang="sk-SK" altLang="en-US" sz="2300" i="1" dirty="0">
                <a:solidFill>
                  <a:srgbClr val="1F497D"/>
                </a:solidFill>
              </a:rPr>
              <a:t>.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Takto </a:t>
            </a:r>
            <a:r>
              <a:rPr lang="sk-SK" altLang="en-US" sz="2300" i="1" dirty="0">
                <a:solidFill>
                  <a:srgbClr val="1F497D"/>
                </a:solidFill>
              </a:rPr>
              <a:t>nastavený systém neumožňuje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manažérovi infraštruktúry </a:t>
            </a:r>
            <a:r>
              <a:rPr lang="sk-SK" altLang="en-US" sz="2300" i="1" dirty="0">
                <a:solidFill>
                  <a:srgbClr val="1F497D"/>
                </a:solidFill>
              </a:rPr>
              <a:t>dostatočne flexibilne </a:t>
            </a:r>
            <a:r>
              <a:rPr lang="sk-SK" altLang="en-US" sz="2300" i="1" dirty="0" smtClean="0">
                <a:solidFill>
                  <a:srgbClr val="1F497D"/>
                </a:solidFill>
              </a:rPr>
              <a:t>a </a:t>
            </a:r>
            <a:r>
              <a:rPr lang="sk-SK" altLang="en-US" sz="2300" i="1" dirty="0">
                <a:solidFill>
                  <a:srgbClr val="1F497D"/>
                </a:solidFill>
              </a:rPr>
              <a:t>pravidelne aktualizovať výšku úhrad. </a:t>
            </a:r>
          </a:p>
          <a:p>
            <a:pPr marL="444500" lvl="0" indent="0" defTabSz="457200"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defRPr/>
            </a:pPr>
            <a:r>
              <a:rPr lang="sk-SK" altLang="en-US" sz="2300" b="1" i="1" dirty="0">
                <a:solidFill>
                  <a:srgbClr val="1F497D"/>
                </a:solidFill>
              </a:rPr>
              <a:t>V návrhu nového systému sú  navrhované zmeny v procese pre schvaľovanie 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úhrad, </a:t>
            </a:r>
            <a:r>
              <a:rPr lang="sk-SK" altLang="en-US" sz="2300" b="1" i="1" dirty="0">
                <a:solidFill>
                  <a:srgbClr val="1F497D"/>
                </a:solidFill>
              </a:rPr>
              <a:t>kde súčasné legislatívne konanie  by bolo nahradené </a:t>
            </a:r>
            <a:r>
              <a:rPr lang="sk-SK" altLang="en-US" sz="2300" b="1" i="1" dirty="0" smtClean="0">
                <a:solidFill>
                  <a:srgbClr val="1F497D"/>
                </a:solidFill>
              </a:rPr>
              <a:t>rýchlejším a pružnejším správnym konaním. </a:t>
            </a:r>
            <a:endParaRPr kumimoji="0" lang="sk-SK" altLang="en-US" sz="23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Times New Roman" panose="02020603050405020304" pitchFamily="18" charset="0"/>
              <a:buNone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81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BlokTextu 55">
            <a:extLst>
              <a:ext uri="{FF2B5EF4-FFF2-40B4-BE49-F238E27FC236}">
                <a16:creationId xmlns:a16="http://schemas.microsoft.com/office/drawing/2014/main" id="{2F20A526-5C36-4E9C-8E86-3A7A9FB96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80975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r">
              <a:spcBef>
                <a:spcPct val="0"/>
              </a:spcBef>
              <a:buNone/>
              <a:defRPr/>
            </a:pPr>
            <a:r>
              <a:rPr lang="sk-SK" altLang="sk-SK" sz="2800" b="1" dirty="0" smtClean="0">
                <a:solidFill>
                  <a:srgbClr val="DB3333"/>
                </a:solidFill>
              </a:rPr>
              <a:t>Záver</a:t>
            </a:r>
            <a:endParaRPr lang="en-GB" altLang="sk-SK" sz="2800" b="1" dirty="0">
              <a:solidFill>
                <a:srgbClr val="DB3333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520" y="1196752"/>
            <a:ext cx="84422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/>
          <a:lstStyle>
            <a:lvl1pPr marL="255588" indent="-25558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56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r>
              <a:rPr lang="sk-SK" sz="2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	</a:t>
            </a:r>
            <a:r>
              <a:rPr lang="sk-SK" sz="2800" i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	</a:t>
            </a:r>
            <a:r>
              <a:rPr lang="sk-SK" sz="2300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Rozšírenie </a:t>
            </a:r>
            <a:r>
              <a:rPr lang="sk-SK" sz="2300" i="1" dirty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kompetencií regulačného orgánu ako </a:t>
            </a:r>
            <a:r>
              <a:rPr lang="sk-SK" sz="2300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organizačnej </a:t>
            </a:r>
            <a:r>
              <a:rPr lang="sk-SK" sz="2300" i="1" dirty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zložky Dopravného úradu si vyžaduje </a:t>
            </a:r>
            <a:r>
              <a:rPr lang="sk-SK" sz="2300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sk-SK" sz="2300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sk-SK" sz="2300" b="1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prehodnotenie </a:t>
            </a:r>
            <a:r>
              <a:rPr lang="sk-SK" sz="2300" b="1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a diverzifikáciu zdrojov </a:t>
            </a:r>
            <a:r>
              <a:rPr lang="sk-SK" sz="2300" b="1" i="1" dirty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jeho </a:t>
            </a:r>
            <a:r>
              <a:rPr lang="sk-SK" sz="2300" b="1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financovania.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800" b="1" i="1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800" b="1" i="1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r>
              <a:rPr lang="sk-SK" sz="2800" b="1" i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	</a:t>
            </a:r>
            <a:endParaRPr lang="sk-SK" sz="2800" b="1" i="1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800" b="1" i="1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800" b="1" i="1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800" b="1" i="1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300" b="1" i="1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endParaRPr lang="sk-SK" sz="2300" b="1" i="1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ClrTx/>
              <a:buSzTx/>
              <a:tabLst>
                <a:tab pos="534988" algn="l"/>
              </a:tabLst>
            </a:pPr>
            <a:r>
              <a:rPr lang="sk-SK" sz="2300" b="1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Ďakujeme </a:t>
            </a:r>
            <a:r>
              <a:rPr lang="sk-SK" sz="2300" b="1" i="1" dirty="0" smtClean="0">
                <a:solidFill>
                  <a:schemeClr val="tx2"/>
                </a:solidFill>
                <a:latin typeface="Calibri" panose="020F0502020204030204"/>
                <a:ea typeface="+mn-ea"/>
                <a:cs typeface="+mn-cs"/>
              </a:rPr>
              <a:t>za pozornosť.</a:t>
            </a:r>
            <a:endParaRPr lang="sk-SK" sz="2300" b="1" i="1" dirty="0">
              <a:solidFill>
                <a:schemeClr val="tx2"/>
              </a:solidFill>
              <a:latin typeface="Calibri" panose="020F0502020204030204"/>
              <a:ea typeface="+mn-ea"/>
              <a:cs typeface="+mn-cs"/>
            </a:endParaRPr>
          </a:p>
          <a:p>
            <a:pPr lvl="1" fontAlgn="base">
              <a:spcBef>
                <a:spcPct val="0"/>
              </a:spcBef>
              <a:spcAft>
                <a:spcPts val="1200"/>
              </a:spcAft>
              <a:defRPr/>
            </a:pPr>
            <a:r>
              <a:rPr lang="sk-SK" sz="2800" b="1" i="1" dirty="0" smtClean="0">
                <a:solidFill>
                  <a:srgbClr val="1F497D"/>
                </a:solidFill>
                <a:cs typeface="Arial" charset="0"/>
              </a:rPr>
              <a:t>        </a:t>
            </a:r>
            <a:endParaRPr lang="sk-SK" altLang="en-US" sz="2400" b="1" i="1" dirty="0" smtClean="0">
              <a:solidFill>
                <a:srgbClr val="1F497D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buFont typeface="Wingdings" panose="05000000000000000000" pitchFamily="2" charset="2"/>
              <a:buChar char="Ø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400" b="1" i="1" u="none" strike="noStrike" kern="1200" cap="none" spc="0" normalizeH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600"/>
              </a:spcAft>
              <a:buClr>
                <a:srgbClr val="595959"/>
              </a:buClr>
              <a:buSzPct val="100000"/>
              <a:tabLst>
                <a:tab pos="339725" algn="l"/>
                <a:tab pos="682625" algn="l"/>
                <a:tab pos="1025525" algn="l"/>
                <a:tab pos="1368425" algn="l"/>
                <a:tab pos="1711325" algn="l"/>
                <a:tab pos="2054225" algn="l"/>
                <a:tab pos="2397125" algn="l"/>
                <a:tab pos="2740025" algn="l"/>
                <a:tab pos="3082925" algn="l"/>
                <a:tab pos="3425825" algn="l"/>
                <a:tab pos="3768725" algn="l"/>
                <a:tab pos="4111625" algn="l"/>
                <a:tab pos="4454525" algn="l"/>
                <a:tab pos="4797425" algn="l"/>
                <a:tab pos="5140325" algn="l"/>
                <a:tab pos="5483225" algn="l"/>
                <a:tab pos="5826125" algn="l"/>
                <a:tab pos="6169025" algn="l"/>
                <a:tab pos="6511925" algn="l"/>
                <a:tab pos="6854825" algn="l"/>
                <a:tab pos="6858000" algn="l"/>
                <a:tab pos="7315200" algn="l"/>
                <a:tab pos="7772400" algn="l"/>
              </a:tabLst>
              <a:defRPr/>
            </a:pPr>
            <a:endParaRPr kumimoji="0" lang="sk-SK" alt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564904"/>
            <a:ext cx="583264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0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RA_PP-white_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lank.potx" id="{8CDA9EEA-EBD6-49CD-BBFB-A27DC87C62F5}" vid="{05D14E04-D2E9-4864-8607-6D77210ACC20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6418</TotalTime>
  <Words>572</Words>
  <Application>Microsoft Office PowerPoint</Application>
  <PresentationFormat>Prezentácia na obrazovke (4:3)</PresentationFormat>
  <Paragraphs>91</Paragraphs>
  <Slides>9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9</vt:i4>
      </vt:variant>
    </vt:vector>
  </HeadingPairs>
  <TitlesOfParts>
    <vt:vector size="17" baseType="lpstr">
      <vt:lpstr>Arial</vt:lpstr>
      <vt:lpstr>Calibri</vt:lpstr>
      <vt:lpstr>DejaVu Sans</vt:lpstr>
      <vt:lpstr>Lucida Sans</vt:lpstr>
      <vt:lpstr>Times New Roman</vt:lpstr>
      <vt:lpstr>Wingdings</vt:lpstr>
      <vt:lpstr>Motív Office</vt:lpstr>
      <vt:lpstr>1_ERA_PP-white_8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Dopravný úrad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 Authority</dc:title>
  <dc:creator>Ing. Ivan Škoda, EUR ING</dc:creator>
  <cp:lastModifiedBy>Skoda Ivan</cp:lastModifiedBy>
  <cp:revision>741</cp:revision>
  <dcterms:created xsi:type="dcterms:W3CDTF">2016-03-05T14:27:10Z</dcterms:created>
  <dcterms:modified xsi:type="dcterms:W3CDTF">2024-04-16T13:33:55Z</dcterms:modified>
</cp:coreProperties>
</file>