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1"/>
  </p:notesMasterIdLst>
  <p:sldIdLst>
    <p:sldId id="329" r:id="rId2"/>
    <p:sldId id="991" r:id="rId3"/>
    <p:sldId id="992" r:id="rId4"/>
    <p:sldId id="994" r:id="rId5"/>
    <p:sldId id="996" r:id="rId6"/>
    <p:sldId id="995" r:id="rId7"/>
    <p:sldId id="997" r:id="rId8"/>
    <p:sldId id="998" r:id="rId9"/>
    <p:sldId id="330" r:id="rId10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rnacek Tomas" initials="HT" lastIdx="2" clrIdx="0">
    <p:extLst>
      <p:ext uri="{19B8F6BF-5375-455C-9EA6-DF929625EA0E}">
        <p15:presenceInfo xmlns:p15="http://schemas.microsoft.com/office/powerpoint/2012/main" userId="S-1-5-21-1099592046-3215937497-926185814-48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1" autoAdjust="0"/>
    <p:restoredTop sz="99425" autoAdjust="0"/>
  </p:normalViewPr>
  <p:slideViewPr>
    <p:cSldViewPr>
      <p:cViewPr varScale="1">
        <p:scale>
          <a:sx n="114" d="100"/>
          <a:sy n="114" d="100"/>
        </p:scale>
        <p:origin x="1632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D32CA-8F7F-4142-AE61-EB5AB05C94C8}" type="datetimeFigureOut">
              <a:rPr lang="sk-SK" smtClean="0"/>
              <a:pPr/>
              <a:t>18. 4. 2024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F5FA14-B0E4-4FF7-B0CF-892036502ED0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47302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k-SK" smtClean="0"/>
              <a:t>Kliknutím upravte štýl predlohy podnadpisov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18. 4. 2024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71412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18. 4. 2024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88421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18. 4. 2024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869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18. 4. 2024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68575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18. 4. 2024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20967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18. 4. 2024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24426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18. 4. 2024</a:t>
            </a:fld>
            <a:endParaRPr lang="sk-SK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54517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18. 4. 2024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88513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18. 4. 2024</a:t>
            </a:fld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66338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18. 4. 2024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17085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18. 4. 2024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54473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C4494-85F5-43A6-8B43-4F045EA7DDDA}" type="datetimeFigureOut">
              <a:rPr lang="sk-SK" smtClean="0"/>
              <a:pPr/>
              <a:t>18. 4. 2024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53686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>
            <a:extLst>
              <a:ext uri="{FF2B5EF4-FFF2-40B4-BE49-F238E27FC236}">
                <a16:creationId xmlns:a16="http://schemas.microsoft.com/office/drawing/2014/main" id="{61895F7D-F8DF-4476-9978-9EEB6BD1CF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83" y="17547"/>
            <a:ext cx="9144000" cy="6858000"/>
          </a:xfrm>
          <a:prstGeom prst="rect">
            <a:avLst/>
          </a:prstGeom>
        </p:spPr>
      </p:pic>
      <p:sp>
        <p:nvSpPr>
          <p:cNvPr id="5" name="Nadpis 1">
            <a:extLst>
              <a:ext uri="{FF2B5EF4-FFF2-40B4-BE49-F238E27FC236}">
                <a16:creationId xmlns:a16="http://schemas.microsoft.com/office/drawing/2014/main" id="{77C87926-218F-4597-80E1-348173076685}"/>
              </a:ext>
            </a:extLst>
          </p:cNvPr>
          <p:cNvSpPr txBox="1">
            <a:spLocks/>
          </p:cNvSpPr>
          <p:nvPr/>
        </p:nvSpPr>
        <p:spPr>
          <a:xfrm>
            <a:off x="-158555" y="5363426"/>
            <a:ext cx="3389241" cy="10276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2800" b="1" dirty="0" smtClean="0">
                <a:solidFill>
                  <a:schemeClr val="bg1"/>
                </a:solidFill>
              </a:rPr>
              <a:t>Ing. Tomáš </a:t>
            </a:r>
            <a:br>
              <a:rPr lang="sk-SK" sz="2800" b="1" dirty="0" smtClean="0">
                <a:solidFill>
                  <a:schemeClr val="bg1"/>
                </a:solidFill>
              </a:rPr>
            </a:br>
            <a:r>
              <a:rPr lang="sk-SK" sz="2800" b="1" dirty="0" smtClean="0">
                <a:solidFill>
                  <a:schemeClr val="bg1"/>
                </a:solidFill>
              </a:rPr>
              <a:t>Hornáček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023B2B39-BE05-4633-BADE-B72828C90983}"/>
              </a:ext>
            </a:extLst>
          </p:cNvPr>
          <p:cNvSpPr txBox="1">
            <a:spLocks/>
          </p:cNvSpPr>
          <p:nvPr/>
        </p:nvSpPr>
        <p:spPr>
          <a:xfrm>
            <a:off x="3131840" y="5229200"/>
            <a:ext cx="5904656" cy="129614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2800" b="1" dirty="0" smtClean="0">
                <a:solidFill>
                  <a:schemeClr val="bg1"/>
                </a:solidFill>
              </a:rPr>
              <a:t>Zistenia z výkonov štátneho dozoru</a:t>
            </a:r>
            <a:endParaRPr lang="en-GB" sz="2800" b="1" dirty="0">
              <a:solidFill>
                <a:schemeClr val="bg1"/>
              </a:solidFill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82" y="1628800"/>
            <a:ext cx="9144000" cy="3250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77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7744" y="260648"/>
            <a:ext cx="6768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sk-SK" sz="2400" b="1" dirty="0" smtClean="0">
                <a:solidFill>
                  <a:srgbClr val="CC3300"/>
                </a:solidFill>
              </a:rPr>
              <a:t>Najčastejšie nedostatky v SRB</a:t>
            </a:r>
            <a:endParaRPr lang="en-GB" altLang="sk-SK" sz="2400" b="1" dirty="0">
              <a:solidFill>
                <a:srgbClr val="CC3300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1196752"/>
            <a:ext cx="8442201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457200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endParaRPr kumimoji="0" lang="sk-SK" altLang="en-US" sz="2800" b="1" i="1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23528" y="1186880"/>
            <a:ext cx="8442201" cy="5266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457200" lvl="1" indent="-457200">
              <a:spcBef>
                <a:spcPts val="0"/>
              </a:spcBef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Nejasná zodpovednosť organizácie a osôb za výkon údržby a vedenie dokumentácie ohľadne údržby </a:t>
            </a: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a </a:t>
            </a: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prevádzky.</a:t>
            </a:r>
          </a:p>
          <a:p>
            <a:pPr marL="457200" lvl="1" indent="-457200">
              <a:spcBef>
                <a:spcPts val="0"/>
              </a:spcBef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Nedostatočne upravené zmluvné vzťahy pri najímaní vozidiel.</a:t>
            </a:r>
            <a:endParaRPr lang="sk-SK" sz="2400" b="1" i="1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Nedostatočne vedená a archivovaná prevádzková dokumentácia vozidiel, vrátate záznamov z </a:t>
            </a: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TK a </a:t>
            </a: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revízií.</a:t>
            </a:r>
          </a:p>
          <a:p>
            <a:pPr marL="457200" lvl="1" indent="-457200">
              <a:spcBef>
                <a:spcPts val="0"/>
              </a:spcBef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Nedostatočné systémové opatrenia na kontrolu </a:t>
            </a:r>
            <a:b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a evidenciu revízií a prehliadok.</a:t>
            </a:r>
            <a:endParaRPr lang="sk-SK" sz="2400" b="1" i="1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Návody na údržbu a prevádzku vozidiel nie sú dostatočné prepojené so systémom údržby a SRB.</a:t>
            </a:r>
          </a:p>
          <a:p>
            <a:pPr marL="457200" lvl="1" indent="-457200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sk-SK" sz="2400" b="1" i="1" dirty="0">
                <a:solidFill>
                  <a:schemeClr val="accent5">
                    <a:lumMod val="75000"/>
                  </a:schemeClr>
                </a:solidFill>
              </a:rPr>
              <a:t>Absentujúce riziká zamerané na údržbu vozidiel</a:t>
            </a: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sk-SK" sz="24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47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51520" y="1313384"/>
            <a:ext cx="8586217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457200" lvl="1" indent="-457200" fontAlgn="base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sz="2400" b="1" i="1" dirty="0">
                <a:solidFill>
                  <a:schemeClr val="accent5">
                    <a:lumMod val="75000"/>
                  </a:schemeClr>
                </a:solidFill>
              </a:rPr>
              <a:t>Vozidlá nie sú </a:t>
            </a: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vybavené </a:t>
            </a:r>
            <a:r>
              <a:rPr lang="sk-SK" sz="2400" b="1" i="1" dirty="0">
                <a:solidFill>
                  <a:schemeClr val="accent5">
                    <a:lumMod val="75000"/>
                  </a:schemeClr>
                </a:solidFill>
              </a:rPr>
              <a:t>predpísaným </a:t>
            </a: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inventárom.</a:t>
            </a:r>
          </a:p>
          <a:p>
            <a:pPr marL="457200" lvl="1" indent="-457200" fontAlgn="base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Nedostatočné riadenie vzťahov s dodávateľmi.</a:t>
            </a:r>
          </a:p>
          <a:p>
            <a:pPr marL="457200" lvl="1" indent="-457200" fontAlgn="base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Nedostatočné pravidlá pre výber a hodnotenie dodávateľov.</a:t>
            </a:r>
          </a:p>
          <a:p>
            <a:pPr marL="457200" lvl="1" indent="-457200" fontAlgn="base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Dokumentácia, manuály a príručky v inom jazyku </a:t>
            </a:r>
            <a:b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ako v slovenčine.</a:t>
            </a:r>
          </a:p>
          <a:p>
            <a:pPr marL="457200" lvl="1" indent="-457200" fontAlgn="base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Absentujúca kontrolná činnosť na prevádzku a údržbu železničných vozidiel.</a:t>
            </a:r>
          </a:p>
          <a:p>
            <a:pPr marL="457200" lvl="1" indent="-457200" fontAlgn="base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sz="2400" b="1" i="1" dirty="0">
                <a:solidFill>
                  <a:schemeClr val="accent5">
                    <a:lumMod val="75000"/>
                  </a:schemeClr>
                </a:solidFill>
              </a:rPr>
              <a:t>Preberanie dokumentácie od iných železničných podnikov.</a:t>
            </a:r>
          </a:p>
          <a:p>
            <a:pPr marL="457200" lvl="1" indent="-457200" fontAlgn="base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sz="2400" b="1" i="1" dirty="0">
                <a:solidFill>
                  <a:schemeClr val="accent5">
                    <a:lumMod val="75000"/>
                  </a:schemeClr>
                </a:solidFill>
              </a:rPr>
              <a:t>Absentujúca dokumentácia od vlakových zabezpečovačov, vysielačiek a ETCS, vrátane manuálov na ich prevádzku, údržbu a revízie</a:t>
            </a: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sk-SK" sz="24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87819"/>
            <a:ext cx="676875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sk-SK" sz="2400" b="1" dirty="0" smtClean="0">
                <a:solidFill>
                  <a:srgbClr val="CC3300"/>
                </a:solidFill>
              </a:rPr>
              <a:t>Najčastejšie nedostatky v SRB</a:t>
            </a:r>
            <a:br>
              <a:rPr lang="sk-SK" sz="2400" b="1" dirty="0" smtClean="0">
                <a:solidFill>
                  <a:srgbClr val="CC3300"/>
                </a:solidFill>
              </a:rPr>
            </a:br>
            <a:endParaRPr lang="en-GB" altLang="sk-SK" sz="2400" b="1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18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60648"/>
            <a:ext cx="6768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sk-SK" sz="2400" b="1" dirty="0" smtClean="0">
                <a:solidFill>
                  <a:srgbClr val="CC3300"/>
                </a:solidFill>
              </a:rPr>
              <a:t>Štátny dozor - zistenia</a:t>
            </a:r>
            <a:endParaRPr lang="en-GB" altLang="sk-SK" sz="2400" b="1" dirty="0">
              <a:solidFill>
                <a:srgbClr val="CC3300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51520" y="1333228"/>
            <a:ext cx="8586217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457200" lvl="1" indent="-457200" fontAlgn="base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Nesystematicky vedená dokumentácia.</a:t>
            </a:r>
          </a:p>
          <a:p>
            <a:pPr marL="457200" lvl="1" indent="-457200" fontAlgn="base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Nevyznačená technická kontrola.</a:t>
            </a:r>
          </a:p>
          <a:p>
            <a:pPr marL="457200" lvl="1" indent="-457200" fontAlgn="base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Chýbajúce/nesprávne/nečitateľné označenie vozidiel.</a:t>
            </a:r>
          </a:p>
          <a:p>
            <a:pPr marL="457200" lvl="1" indent="-457200" fontAlgn="base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Nevykonávanie zmien v registri vozidiel.</a:t>
            </a:r>
          </a:p>
          <a:p>
            <a:pPr marL="457200" lvl="1" indent="-457200" fontAlgn="base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Chýbajúci povinný inventár na/vo vozidlách.</a:t>
            </a:r>
          </a:p>
          <a:p>
            <a:pPr marL="457200" lvl="1" indent="-457200" fontAlgn="base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Chýbajúce lekárničky a hasiace prístroje.</a:t>
            </a:r>
          </a:p>
          <a:p>
            <a:pPr marL="457200" lvl="1" indent="-457200" fontAlgn="base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Prevádzka bez platnej TK.</a:t>
            </a:r>
          </a:p>
          <a:p>
            <a:pPr marL="457200" lvl="1" indent="-457200" fontAlgn="base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Prevádzka UTZ bez platnej revízie/úradnej skúšky.</a:t>
            </a:r>
          </a:p>
          <a:p>
            <a:pPr marL="457200" lvl="1" indent="-457200" fontAlgn="base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Vozidlá v nevyhovujúcom technickom stave.</a:t>
            </a:r>
          </a:p>
        </p:txBody>
      </p:sp>
    </p:spTree>
    <p:extLst>
      <p:ext uri="{BB962C8B-B14F-4D97-AF65-F5344CB8AC3E}">
        <p14:creationId xmlns:p14="http://schemas.microsoft.com/office/powerpoint/2010/main" val="168242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60648"/>
            <a:ext cx="6768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sk-SK" sz="2400" b="1" dirty="0" smtClean="0">
                <a:solidFill>
                  <a:srgbClr val="CC3300"/>
                </a:solidFill>
              </a:rPr>
              <a:t>Štátny dozor - zistenia</a:t>
            </a:r>
            <a:endParaRPr lang="en-GB" altLang="sk-SK" sz="2400" b="1" dirty="0">
              <a:solidFill>
                <a:srgbClr val="CC3300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07504" y="1052736"/>
            <a:ext cx="8658225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457200" lvl="1" indent="-457200" fontAlgn="base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sz="2400" b="1" i="1" dirty="0">
                <a:solidFill>
                  <a:schemeClr val="accent5">
                    <a:lumMod val="75000"/>
                  </a:schemeClr>
                </a:solidFill>
              </a:rPr>
              <a:t>Prevádzka vlakov bez vykonanej technickej kontroly vlakov alebo skúšky brzdy pred ich odchodom </a:t>
            </a: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z </a:t>
            </a:r>
            <a:r>
              <a:rPr lang="sk-SK" sz="2400" b="1" i="1" dirty="0">
                <a:solidFill>
                  <a:schemeClr val="accent5">
                    <a:lumMod val="75000"/>
                  </a:schemeClr>
                </a:solidFill>
              </a:rPr>
              <a:t>východiskovej stanice, preberaní vlaku </a:t>
            </a: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od </a:t>
            </a:r>
            <a:r>
              <a:rPr lang="sk-SK" sz="2400" b="1" i="1" dirty="0">
                <a:solidFill>
                  <a:schemeClr val="accent5">
                    <a:lumMod val="75000"/>
                  </a:schemeClr>
                </a:solidFill>
              </a:rPr>
              <a:t>partnerského dopravcu</a:t>
            </a: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marL="457200" lvl="1" indent="-457200" fontAlgn="base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Prevádzka HDV bez schváleného/funkčného </a:t>
            </a: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rýchlomera </a:t>
            </a: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alebo vlakového zabezpečovača.</a:t>
            </a:r>
          </a:p>
          <a:p>
            <a:pPr marL="457200" lvl="1" indent="-457200" fontAlgn="base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Prevádzka nekompatibilných vozidiel so železničnou sieťou (obrys, traťová trieda, EMC).</a:t>
            </a:r>
          </a:p>
          <a:p>
            <a:pPr marL="457200" lvl="1" indent="-457200" fontAlgn="base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Prevádzka vozidiel bez uvedenia na trh (povolenia, dodatočného </a:t>
            </a: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povolenia, rozšírenej oblasti použitia).</a:t>
            </a:r>
            <a:endParaRPr lang="sk-SK" sz="2400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457200" lvl="1" indent="-457200" fontAlgn="base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Vykonávanie skúšok vozidiel bez povolenia.</a:t>
            </a:r>
            <a:endParaRPr lang="sk-SK" sz="2400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457200" lvl="1" indent="-457200" fontAlgn="base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Neohlasovanie vykonaných zmien na vozidlách.</a:t>
            </a:r>
          </a:p>
        </p:txBody>
      </p:sp>
    </p:spTree>
    <p:extLst>
      <p:ext uri="{BB962C8B-B14F-4D97-AF65-F5344CB8AC3E}">
        <p14:creationId xmlns:p14="http://schemas.microsoft.com/office/powerpoint/2010/main" val="229103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180975"/>
            <a:ext cx="67687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sk-SK" sz="2800" b="1" dirty="0" smtClean="0">
                <a:solidFill>
                  <a:srgbClr val="CC3300"/>
                </a:solidFill>
              </a:rPr>
              <a:t>Zodpovednosť držiteľa a ECM </a:t>
            </a:r>
            <a:endParaRPr lang="en-GB" altLang="sk-SK" sz="2800" b="1" dirty="0">
              <a:solidFill>
                <a:srgbClr val="CC3300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1196752"/>
            <a:ext cx="8442201" cy="554461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457200" lvl="0" indent="-457200" defTabSz="457200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Za používanie vozidiel počas prevádzky zodpovedá výhradne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železničný podnik.</a:t>
            </a:r>
            <a:endParaRPr lang="sk-SK" altLang="en-US" sz="2400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457200" lvl="0" indent="-457200" defTabSz="457200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Zabezpečiť organizáciu </a:t>
            </a:r>
            <a:r>
              <a:rPr lang="sk-SK" altLang="en-US" sz="2400" b="1" i="1" dirty="0">
                <a:solidFill>
                  <a:schemeClr val="accent5">
                    <a:lumMod val="75000"/>
                  </a:schemeClr>
                </a:solidFill>
              </a:rPr>
              <a:t>činností a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opatrení na </a:t>
            </a:r>
            <a:r>
              <a:rPr lang="sk-SK" altLang="en-US" sz="2400" b="1" i="1" dirty="0">
                <a:solidFill>
                  <a:schemeClr val="accent5">
                    <a:lumMod val="75000"/>
                  </a:schemeClr>
                </a:solidFill>
              </a:rPr>
              <a:t>zaručenie bezpečnej prevádzky a na zníženie rizík, ktoré s tým súvisia.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SRB zabezpečí </a:t>
            </a:r>
            <a:r>
              <a:rPr lang="sk-SK" altLang="en-US" sz="2400" b="1" i="1" dirty="0">
                <a:solidFill>
                  <a:schemeClr val="accent5">
                    <a:lumMod val="75000"/>
                  </a:schemeClr>
                </a:solidFill>
              </a:rPr>
              <a:t>kontrolu rizík spojených s ich činnosťou vrátane dodávok údržbárskych prác, materiálu a služieb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dodávateľov</a:t>
            </a:r>
            <a:b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(§ 82, § 84, príloha 11 zákona o dráhach).</a:t>
            </a:r>
          </a:p>
          <a:p>
            <a:pPr marL="457200" lvl="0" indent="-457200" defTabSz="457200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400" b="1" i="1" dirty="0">
                <a:solidFill>
                  <a:schemeClr val="accent5">
                    <a:lumMod val="75000"/>
                  </a:schemeClr>
                </a:solidFill>
              </a:rPr>
              <a:t>ECM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musí </a:t>
            </a:r>
            <a:r>
              <a:rPr lang="sk-SK" altLang="en-US" sz="2400" b="1" i="1" dirty="0">
                <a:solidFill>
                  <a:schemeClr val="accent5">
                    <a:lumMod val="75000"/>
                  </a:schemeClr>
                </a:solidFill>
              </a:rPr>
              <a:t>zabezpečiť, aby sa údržba železničného vozidla vykonávala v súlade s dokumentáciou údržby železničného vozidla a s požiadavkami podľa predpisov o údržbe a podľa technických špecifikácií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interoperability, zabezpečila </a:t>
            </a:r>
            <a:r>
              <a:rPr lang="sk-SK" altLang="en-US" sz="2400" b="1" i="1" dirty="0" err="1" smtClean="0">
                <a:solidFill>
                  <a:schemeClr val="accent5">
                    <a:lumMod val="75000"/>
                  </a:schemeClr>
                </a:solidFill>
              </a:rPr>
              <a:t>vysledovateľnosť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 úkonov údržby a riadila riziká spojené </a:t>
            </a:r>
            <a:b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s údržbou. </a:t>
            </a:r>
            <a:r>
              <a:rPr lang="sk-SK" altLang="en-US" sz="2400" b="1" i="1" dirty="0">
                <a:solidFill>
                  <a:schemeClr val="accent5">
                    <a:lumMod val="75000"/>
                  </a:schemeClr>
                </a:solidFill>
              </a:rPr>
              <a:t>Ak údržbu nevykonáva osoba zodpovedná za údržbu sama, použije zmluvné údržbárske dielne. </a:t>
            </a:r>
            <a:endParaRPr lang="sk-SK" altLang="en-US" sz="2400" b="1" i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13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180975"/>
            <a:ext cx="67687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sk-SK" altLang="sk-SK" sz="2800" b="1" dirty="0" smtClean="0">
                <a:solidFill>
                  <a:srgbClr val="CC3300"/>
                </a:solidFill>
              </a:rPr>
              <a:t>Technické kontroly</a:t>
            </a:r>
            <a:endParaRPr lang="en-GB" altLang="sk-SK" sz="2800" b="1" dirty="0">
              <a:solidFill>
                <a:srgbClr val="CC3300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1196752"/>
            <a:ext cx="8442201" cy="554461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457200" lvl="0" indent="-457200" defTabSz="457200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Dráhové </a:t>
            </a:r>
            <a:r>
              <a:rPr lang="sk-SK" altLang="en-US" sz="2400" b="1" i="1" dirty="0">
                <a:solidFill>
                  <a:schemeClr val="accent5">
                    <a:lumMod val="75000"/>
                  </a:schemeClr>
                </a:solidFill>
              </a:rPr>
              <a:t>vozidlá v prevádzke podliehajú pravidelným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TK, </a:t>
            </a:r>
            <a:r>
              <a:rPr lang="sk-SK" altLang="en-US" sz="2400" b="1" i="1" dirty="0">
                <a:solidFill>
                  <a:schemeClr val="accent5">
                    <a:lumMod val="75000"/>
                  </a:schemeClr>
                </a:solidFill>
              </a:rPr>
              <a:t>ktorými sa kontroluje ich aktuálny technický stav a porovnáva sa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s </a:t>
            </a:r>
            <a:r>
              <a:rPr lang="sk-SK" altLang="en-US" sz="2400" b="1" i="1" dirty="0">
                <a:solidFill>
                  <a:schemeClr val="accent5">
                    <a:lumMod val="75000"/>
                  </a:schemeClr>
                </a:solidFill>
              </a:rPr>
              <a:t>parametrami schváleného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typu (§ 24, 513/2009 Z. z.)</a:t>
            </a:r>
          </a:p>
          <a:p>
            <a:pPr marL="457200" lvl="0" indent="-457200" defTabSz="457200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TK podliehajú </a:t>
            </a:r>
            <a:r>
              <a:rPr lang="sk-SK" altLang="en-US" sz="2400" b="1" i="1" dirty="0">
                <a:solidFill>
                  <a:schemeClr val="accent5">
                    <a:lumMod val="75000"/>
                  </a:schemeClr>
                </a:solidFill>
              </a:rPr>
              <a:t>aj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používané železničné </a:t>
            </a:r>
            <a:r>
              <a:rPr lang="sk-SK" altLang="en-US" sz="2400" b="1" i="1" dirty="0">
                <a:solidFill>
                  <a:schemeClr val="accent5">
                    <a:lumMod val="75000"/>
                  </a:schemeClr>
                </a:solidFill>
              </a:rPr>
              <a:t>vozidlá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registrované </a:t>
            </a:r>
            <a:b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v iných štátoch, pokaľ ich prevádzkovateľ, držiteľ alebo ECM je </a:t>
            </a:r>
            <a:b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v Slovenskej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republike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(§ 93, 351/2010 Z. z.)</a:t>
            </a:r>
          </a:p>
          <a:p>
            <a:pPr marL="457200" lvl="0" indent="-457200" defTabSz="457200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Technická spôsobilosť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vozidiel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sa overuje a zabezpečuje vykonávaním TK, bez jej vykonania nevie železničný podnik preukázať spôsobilosť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vozidla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na prevádzku.</a:t>
            </a:r>
          </a:p>
          <a:p>
            <a:pPr marL="457200" lvl="0" indent="-457200" defTabSz="457200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vykonanie TK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sa vyznačuje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na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vozidle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(medzinárodnou značkou REV, lehotou na vykonanie </a:t>
            </a:r>
            <a:r>
              <a:rPr lang="sk-SK" altLang="en-US" sz="2400" b="1" i="1" dirty="0">
                <a:solidFill>
                  <a:schemeClr val="accent5">
                    <a:lumMod val="75000"/>
                  </a:schemeClr>
                </a:solidFill>
              </a:rPr>
              <a:t>nasledujúcej kontroly,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značkou </a:t>
            </a:r>
            <a:r>
              <a:rPr lang="sk-SK" altLang="en-US" sz="2400" b="1" i="1" dirty="0">
                <a:solidFill>
                  <a:schemeClr val="accent5">
                    <a:lumMod val="75000"/>
                  </a:schemeClr>
                </a:solidFill>
              </a:rPr>
              <a:t>miesta kontroly a dátumom poslednej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kontroly).</a:t>
            </a:r>
          </a:p>
        </p:txBody>
      </p:sp>
    </p:spTree>
    <p:extLst>
      <p:ext uri="{BB962C8B-B14F-4D97-AF65-F5344CB8AC3E}">
        <p14:creationId xmlns:p14="http://schemas.microsoft.com/office/powerpoint/2010/main" val="149801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180975"/>
            <a:ext cx="67687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sk-SK" sz="2800" b="1" dirty="0" smtClean="0">
                <a:solidFill>
                  <a:srgbClr val="CC3300"/>
                </a:solidFill>
              </a:rPr>
              <a:t>UTZ </a:t>
            </a:r>
            <a:endParaRPr lang="en-GB" altLang="sk-SK" sz="2800" b="1" dirty="0">
              <a:solidFill>
                <a:srgbClr val="CC3300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1196752"/>
            <a:ext cx="8442201" cy="554461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457200" lvl="0" indent="-457200" defTabSz="457200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UTZ T (vzduchojemy) / UTZ E (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elektro-výzbroj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)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vo vozidlách,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ktorých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držiteľ vozidla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má sídlo v SR.</a:t>
            </a:r>
          </a:p>
          <a:p>
            <a:pPr marL="457200" lvl="0" indent="-457200" defTabSz="457200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400" b="1" i="1" dirty="0">
                <a:solidFill>
                  <a:schemeClr val="accent5">
                    <a:lumMod val="75000"/>
                  </a:schemeClr>
                </a:solidFill>
              </a:rPr>
              <a:t>V prevádzke sa môžu používať len určené technické zariadenia, ktoré sú spôsobilé na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prevádzku (§ 16, 513/2009 Z. </a:t>
            </a:r>
            <a:r>
              <a:rPr lang="sk-SK" altLang="en-US" sz="2400" b="1" i="1" dirty="0">
                <a:solidFill>
                  <a:schemeClr val="accent5">
                    <a:lumMod val="75000"/>
                  </a:schemeClr>
                </a:solidFill>
              </a:rPr>
              <a:t>z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.).</a:t>
            </a:r>
          </a:p>
          <a:p>
            <a:pPr marL="457200" lvl="0" indent="-457200" defTabSz="457200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Prevádzkovateľ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UTZ zabezpečí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pravidelné overovanie spôsobilosti a bezpečnosti v určených lehotách a predpísaným spôsobom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(§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19, 205/2010 Z. z.).</a:t>
            </a:r>
          </a:p>
          <a:p>
            <a:pPr marL="457200" lvl="0" indent="-457200" defTabSz="457200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Vykonávanie revízii a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úradných skúšok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- vykonávané odborne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spôsobilými osobami -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revízni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technici a PPO. </a:t>
            </a:r>
          </a:p>
          <a:p>
            <a:pPr marL="457200" lvl="0" indent="-457200" defTabSz="457200">
              <a:spcAft>
                <a:spcPts val="15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Povinnosť archivovať a evidovať všetku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dokumentáciu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počas celej životnosti zariadenia, t. j.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už od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uvedenia do </a:t>
            </a: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prevádzky po jeho vyradenie z prevádzky.</a:t>
            </a:r>
            <a:endParaRPr lang="sk-SK" altLang="en-US" sz="2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12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 descr="Obrázok, na ktorom je obloha, vlak, sledovať, vonkajšie&#10;&#10;Popis sa automaticky vygeneroval">
            <a:extLst>
              <a:ext uri="{FF2B5EF4-FFF2-40B4-BE49-F238E27FC236}">
                <a16:creationId xmlns:a16="http://schemas.microsoft.com/office/drawing/2014/main" id="{76DCB92F-0ED5-4886-9EA5-DF628E884E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858000"/>
          </a:xfrm>
          <a:prstGeom prst="rect">
            <a:avLst/>
          </a:prstGeom>
        </p:spPr>
      </p:pic>
      <p:sp>
        <p:nvSpPr>
          <p:cNvPr id="4" name="Nadpis 1">
            <a:extLst>
              <a:ext uri="{FF2B5EF4-FFF2-40B4-BE49-F238E27FC236}">
                <a16:creationId xmlns:a16="http://schemas.microsoft.com/office/drawing/2014/main" id="{9792FA86-ACF1-42CF-AAEA-8AFD3D650033}"/>
              </a:ext>
            </a:extLst>
          </p:cNvPr>
          <p:cNvSpPr txBox="1">
            <a:spLocks/>
          </p:cNvSpPr>
          <p:nvPr/>
        </p:nvSpPr>
        <p:spPr>
          <a:xfrm>
            <a:off x="3419872" y="5445224"/>
            <a:ext cx="5544616" cy="72008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b="1" dirty="0" smtClean="0">
                <a:solidFill>
                  <a:schemeClr val="bg1"/>
                </a:solidFill>
              </a:rPr>
              <a:t>Ďakujem </a:t>
            </a:r>
            <a:r>
              <a:rPr lang="sk-SK" b="1" dirty="0">
                <a:solidFill>
                  <a:schemeClr val="bg1"/>
                </a:solidFill>
              </a:rPr>
              <a:t>Vám za pozornosť </a:t>
            </a:r>
            <a:r>
              <a:rPr lang="en-GB" b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CE564DD5-BAF4-43ED-9B82-92D9A2A6D6B4}"/>
              </a:ext>
            </a:extLst>
          </p:cNvPr>
          <p:cNvSpPr txBox="1">
            <a:spLocks/>
          </p:cNvSpPr>
          <p:nvPr/>
        </p:nvSpPr>
        <p:spPr>
          <a:xfrm>
            <a:off x="9672" y="5445224"/>
            <a:ext cx="3059832" cy="93610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  <a:spcBef>
                <a:spcPts val="0"/>
              </a:spcBef>
              <a:spcAft>
                <a:spcPts val="1200"/>
              </a:spcAft>
            </a:pPr>
            <a:r>
              <a:rPr lang="sk-SK" b="1" dirty="0" smtClean="0">
                <a:solidFill>
                  <a:schemeClr val="bg1"/>
                </a:solidFill>
              </a:rPr>
              <a:t>Tomas.Hornacek@nsat.sk</a:t>
            </a: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389" y="1550234"/>
            <a:ext cx="9150389" cy="3318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51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6020</TotalTime>
  <Words>642</Words>
  <Application>Microsoft Office PowerPoint</Application>
  <PresentationFormat>Prezentácia na obrazovke (4:3)</PresentationFormat>
  <Paragraphs>51</Paragraphs>
  <Slides>9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Motív balíka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>Dopravný úrad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 Authority</dc:title>
  <dc:creator>Tomas.Hornacek@nsat.sk</dc:creator>
  <cp:lastModifiedBy>Skoda Ivan</cp:lastModifiedBy>
  <cp:revision>744</cp:revision>
  <dcterms:created xsi:type="dcterms:W3CDTF">2016-03-05T14:27:10Z</dcterms:created>
  <dcterms:modified xsi:type="dcterms:W3CDTF">2024-04-18T14:54:47Z</dcterms:modified>
</cp:coreProperties>
</file>