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sldIdLst>
    <p:sldId id="256" r:id="rId5"/>
    <p:sldId id="258" r:id="rId6"/>
    <p:sldId id="257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Predvolená sekcia" id="{0B222511-EC57-4DC0-B2F5-B4667EF19FB8}">
          <p14:sldIdLst>
            <p14:sldId id="256"/>
            <p14:sldId id="258"/>
            <p14:sldId id="257"/>
            <p14:sldId id="259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>
      <p:cViewPr varScale="1">
        <p:scale>
          <a:sx n="80" d="100"/>
          <a:sy n="80" d="100"/>
        </p:scale>
        <p:origin x="143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6199FB-EDF1-46E3-9EF0-CB43E52CF3C8}" type="datetimeFigureOut">
              <a:rPr lang="sk-SK" smtClean="0"/>
              <a:t>9. 5. 2022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Upraviť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76146-CB27-4A6C-98DC-A7696DA1CB9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9455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- IRS 50502 schválená 18.01.2019,</a:t>
            </a:r>
            <a:r>
              <a:rPr lang="sk-SK" baseline="0" dirty="0" smtClean="0"/>
              <a:t> </a:t>
            </a:r>
            <a:r>
              <a:rPr lang="sk-SK" dirty="0" smtClean="0"/>
              <a:t>účinnosť od 31.05.2021, prvé</a:t>
            </a:r>
            <a:r>
              <a:rPr lang="sk-SK" baseline="0" dirty="0" smtClean="0"/>
              <a:t> </a:t>
            </a:r>
            <a:r>
              <a:rPr lang="sk-SK" baseline="0" smtClean="0"/>
              <a:t>vydanie jún 2021</a:t>
            </a:r>
            <a:r>
              <a:rPr lang="sk-SK" smtClean="0"/>
              <a:t> </a:t>
            </a:r>
            <a:r>
              <a:rPr lang="sk-SK" dirty="0" smtClean="0"/>
              <a:t>nahrádza</a:t>
            </a:r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76146-CB27-4A6C-98DC-A7696DA1CB91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1652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Bozsaky.David\Desktop\Asset 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27725"/>
            <a:ext cx="914400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Rovná spojnica 4"/>
          <p:cNvCxnSpPr/>
          <p:nvPr userDrawn="1"/>
        </p:nvCxnSpPr>
        <p:spPr>
          <a:xfrm>
            <a:off x="4284663" y="2924175"/>
            <a:ext cx="4859337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" name="Picture 4" descr="C:\Users\Bozsaky.David\Desktop\zs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68538"/>
            <a:ext cx="27638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563888" y="620688"/>
            <a:ext cx="4968552" cy="2046089"/>
          </a:xfrm>
        </p:spPr>
        <p:txBody>
          <a:bodyPr anchor="b">
            <a:normAutofit/>
          </a:bodyPr>
          <a:lstStyle>
            <a:lvl1pPr algn="r">
              <a:defRPr sz="2400"/>
            </a:lvl1pPr>
          </a:lstStyle>
          <a:p>
            <a:r>
              <a:rPr lang="sk-SK" smtClean="0"/>
              <a:t>Upravte štýly predlohy textu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63888" y="3140968"/>
            <a:ext cx="4968552" cy="2448272"/>
          </a:xfrm>
        </p:spPr>
        <p:txBody>
          <a:bodyPr/>
          <a:lstStyle>
            <a:lvl1pPr marL="0" indent="0" algn="r">
              <a:buNone/>
              <a:defRPr i="1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Kliknutím upravte štýl predlohy podnadpisov</a:t>
            </a:r>
            <a:endParaRPr lang="sk-SK" dirty="0"/>
          </a:p>
        </p:txBody>
      </p:sp>
      <p:sp>
        <p:nvSpPr>
          <p:cNvPr id="8" name="Zástupný symbol textu 5"/>
          <p:cNvSpPr>
            <a:spLocks noGrp="1"/>
          </p:cNvSpPr>
          <p:nvPr>
            <p:ph type="body" sz="quarter" idx="10" hasCustomPrompt="1"/>
          </p:nvPr>
        </p:nvSpPr>
        <p:spPr>
          <a:xfrm>
            <a:off x="6588125" y="6092825"/>
            <a:ext cx="1944688" cy="300038"/>
          </a:xfrm>
        </p:spPr>
        <p:txBody>
          <a:bodyPr/>
          <a:lstStyle>
            <a:lvl1pPr marL="0" indent="0" algn="r">
              <a:buNone/>
              <a:defRPr sz="1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k-SK" dirty="0" smtClean="0"/>
              <a:t>Meno Priezvisko</a:t>
            </a:r>
            <a:endParaRPr lang="sk-SK" dirty="0"/>
          </a:p>
        </p:txBody>
      </p:sp>
      <p:sp>
        <p:nvSpPr>
          <p:cNvPr id="9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6588224" y="6392862"/>
            <a:ext cx="1944688" cy="300038"/>
          </a:xfrm>
        </p:spPr>
        <p:txBody>
          <a:bodyPr/>
          <a:lstStyle>
            <a:lvl1pPr marL="0" indent="0" algn="r">
              <a:buNone/>
              <a:defRPr sz="1400" b="0" i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k-SK" dirty="0" smtClean="0"/>
              <a:t>Zaradenie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794392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81642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5pPr>
              <a:defRPr sz="1600"/>
            </a:lvl5pPr>
          </a:lstStyle>
          <a:p>
            <a:pPr lvl="0"/>
            <a:r>
              <a:rPr lang="sk-SK" smtClean="0"/>
              <a:t>Upraviť štýly predlohy textu</a:t>
            </a:r>
          </a:p>
        </p:txBody>
      </p:sp>
      <p:sp>
        <p:nvSpPr>
          <p:cNvPr id="12" name="Zástupný symbol textu 11"/>
          <p:cNvSpPr>
            <a:spLocks noGrp="1"/>
          </p:cNvSpPr>
          <p:nvPr>
            <p:ph type="body" sz="quarter" idx="11"/>
          </p:nvPr>
        </p:nvSpPr>
        <p:spPr>
          <a:xfrm>
            <a:off x="467544" y="1484784"/>
            <a:ext cx="8208912" cy="504056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sk-SK" smtClean="0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3624474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dakov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Bozsaky.David\Desktop\Asset 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27725"/>
            <a:ext cx="9144000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C:\Users\Bozsaky.David\Desktop\zsr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268538"/>
            <a:ext cx="27638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3563888" y="1878995"/>
            <a:ext cx="4968552" cy="2046089"/>
          </a:xfrm>
        </p:spPr>
        <p:txBody>
          <a:bodyPr>
            <a:normAutofit/>
          </a:bodyPr>
          <a:lstStyle>
            <a:lvl1pPr algn="r">
              <a:defRPr sz="2400" b="0" i="1"/>
            </a:lvl1pPr>
          </a:lstStyle>
          <a:p>
            <a:r>
              <a:rPr lang="sk-SK" smtClean="0"/>
              <a:t>Upravte štýly predlohy textu</a:t>
            </a:r>
            <a:endParaRPr lang="sk-SK" dirty="0"/>
          </a:p>
        </p:txBody>
      </p:sp>
      <p:sp>
        <p:nvSpPr>
          <p:cNvPr id="6" name="Zástupný symbol textu 5"/>
          <p:cNvSpPr>
            <a:spLocks noGrp="1"/>
          </p:cNvSpPr>
          <p:nvPr>
            <p:ph type="body" sz="quarter" idx="10" hasCustomPrompt="1"/>
          </p:nvPr>
        </p:nvSpPr>
        <p:spPr>
          <a:xfrm>
            <a:off x="6588125" y="6092825"/>
            <a:ext cx="1944688" cy="300038"/>
          </a:xfrm>
        </p:spPr>
        <p:txBody>
          <a:bodyPr/>
          <a:lstStyle>
            <a:lvl1pPr marL="0" indent="0" algn="r">
              <a:buNone/>
              <a:defRPr sz="14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k-SK" dirty="0" smtClean="0"/>
              <a:t>Meno Priezvisko</a:t>
            </a:r>
            <a:endParaRPr lang="sk-SK" dirty="0"/>
          </a:p>
        </p:txBody>
      </p:sp>
      <p:sp>
        <p:nvSpPr>
          <p:cNvPr id="8" name="Zástupný symbol textu 5"/>
          <p:cNvSpPr>
            <a:spLocks noGrp="1"/>
          </p:cNvSpPr>
          <p:nvPr>
            <p:ph type="body" sz="quarter" idx="11" hasCustomPrompt="1"/>
          </p:nvPr>
        </p:nvSpPr>
        <p:spPr>
          <a:xfrm>
            <a:off x="6588224" y="6392862"/>
            <a:ext cx="1944688" cy="300038"/>
          </a:xfrm>
        </p:spPr>
        <p:txBody>
          <a:bodyPr/>
          <a:lstStyle>
            <a:lvl1pPr marL="0" indent="0" algn="r">
              <a:buNone/>
              <a:defRPr sz="1400" b="0" i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sk-SK" dirty="0" smtClean="0"/>
              <a:t>Zaradenie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76607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836613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Nadpis 1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altLang="sk-SK" smtClean="0"/>
              <a:t>Text</a:t>
            </a:r>
          </a:p>
          <a:p>
            <a:pPr lvl="1"/>
            <a:r>
              <a:rPr lang="sk-SK" altLang="sk-SK" smtClean="0"/>
              <a:t>Druhá úroveň</a:t>
            </a:r>
          </a:p>
          <a:p>
            <a:pPr lvl="2"/>
            <a:r>
              <a:rPr lang="sk-SK" altLang="sk-SK" smtClean="0"/>
              <a:t>Tretia úroveň</a:t>
            </a:r>
          </a:p>
          <a:p>
            <a:pPr lvl="3"/>
            <a:r>
              <a:rPr lang="sk-SK" altLang="sk-SK" smtClean="0"/>
              <a:t>Štvrtá úroveň</a:t>
            </a:r>
          </a:p>
          <a:p>
            <a:pPr lvl="4"/>
            <a:r>
              <a:rPr lang="sk-SK" altLang="sk-SK" smtClean="0"/>
              <a:t>Piata úroveň</a:t>
            </a:r>
          </a:p>
        </p:txBody>
      </p:sp>
      <p:pic>
        <p:nvPicPr>
          <p:cNvPr id="102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918200"/>
            <a:ext cx="2122488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../Priloha-c-1_Proces-prerokovavania-MZ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/>
              <a:t>Proces prerokovávania</a:t>
            </a:r>
            <a:br>
              <a:rPr lang="sk-SK" dirty="0" smtClean="0"/>
            </a:br>
            <a:r>
              <a:rPr lang="sk-SK" dirty="0" smtClean="0"/>
              <a:t>mimoriadnych zásielok</a:t>
            </a:r>
            <a:endParaRPr lang="sk-SK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dirty="0" smtClean="0"/>
              <a:t>Úprava postupov</a:t>
            </a:r>
            <a:endParaRPr lang="sk-SK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sk-SK" dirty="0" smtClean="0"/>
              <a:t>Pavol Veľas</a:t>
            </a:r>
            <a:endParaRPr lang="sk-SK" dirty="0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k-SK" dirty="0" smtClean="0"/>
              <a:t>Odbor dopravy GR ŽSR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59867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Čísla</a:t>
            </a:r>
            <a:endParaRPr lang="sk-SK" dirty="0"/>
          </a:p>
        </p:txBody>
      </p:sp>
      <p:sp>
        <p:nvSpPr>
          <p:cNvPr id="5" name="Zástupný objekt pre text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k-SK" b="1" dirty="0" smtClean="0"/>
          </a:p>
          <a:p>
            <a:r>
              <a:rPr lang="sk-SK" b="1" dirty="0" smtClean="0"/>
              <a:t>rok </a:t>
            </a:r>
            <a:r>
              <a:rPr lang="sk-SK" b="1" dirty="0"/>
              <a:t>2021</a:t>
            </a:r>
          </a:p>
          <a:p>
            <a:pPr marL="285750" indent="-285750">
              <a:buFontTx/>
              <a:buChar char="-"/>
            </a:pPr>
            <a:r>
              <a:rPr lang="sk-SK" b="1" dirty="0" smtClean="0"/>
              <a:t>počet </a:t>
            </a:r>
            <a:r>
              <a:rPr lang="sk-SK" b="1" dirty="0"/>
              <a:t>všetkých nákladných vlakov bol 235 883, z toho bolo </a:t>
            </a:r>
            <a:br>
              <a:rPr lang="sk-SK" b="1" dirty="0"/>
            </a:br>
            <a:r>
              <a:rPr lang="sk-SK" b="1" dirty="0"/>
              <a:t>15 299 vlakov so zaradenou zásielkou s </a:t>
            </a:r>
            <a:r>
              <a:rPr lang="sk-SK" b="1" dirty="0" smtClean="0"/>
              <a:t>PNM - cca 6,5 %</a:t>
            </a:r>
            <a:endParaRPr lang="sk-SK" b="1" dirty="0"/>
          </a:p>
          <a:p>
            <a:pPr marL="285750" indent="-285750">
              <a:buFontTx/>
              <a:buChar char="-"/>
            </a:pPr>
            <a:endParaRPr lang="sk-SK" b="1" dirty="0" smtClean="0"/>
          </a:p>
          <a:p>
            <a:pPr marL="285750" indent="-285750">
              <a:buFontTx/>
              <a:buChar char="-"/>
            </a:pPr>
            <a:r>
              <a:rPr lang="sk-SK" b="1" dirty="0" smtClean="0"/>
              <a:t>počet záznamov SMZ → 325</a:t>
            </a:r>
            <a:endParaRPr lang="sk-SK" b="1" dirty="0"/>
          </a:p>
          <a:p>
            <a:pPr marL="285750" indent="-285750">
              <a:buFontTx/>
              <a:buChar char="-"/>
            </a:pPr>
            <a:endParaRPr lang="sk-SK" b="1" dirty="0" smtClean="0"/>
          </a:p>
          <a:p>
            <a:pPr marL="285750" indent="-285750">
              <a:buFontTx/>
              <a:buChar char="-"/>
            </a:pPr>
            <a:r>
              <a:rPr lang="sk-SK" b="1" dirty="0" smtClean="0"/>
              <a:t>počet distribuovaných telegramov → 1338</a:t>
            </a:r>
          </a:p>
          <a:p>
            <a:pPr marL="285750" indent="-285750">
              <a:buFontTx/>
              <a:buChar char="-"/>
            </a:pPr>
            <a:endParaRPr lang="sk-SK" b="1" dirty="0" smtClean="0"/>
          </a:p>
          <a:p>
            <a:pPr marL="285750" indent="-285750">
              <a:buFontTx/>
              <a:buChar char="-"/>
            </a:pPr>
            <a:r>
              <a:rPr lang="sk-SK" b="1" dirty="0" smtClean="0"/>
              <a:t>počet spracovaných dokumentov → 1805</a:t>
            </a:r>
            <a:endParaRPr lang="sk-SK" b="1" dirty="0"/>
          </a:p>
          <a:p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530211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Podnety</a:t>
            </a:r>
            <a:endParaRPr lang="sk-SK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k-SK" b="1" dirty="0" smtClean="0"/>
              <a:t>Zjednotenie postupu prerokovávania mimoriadnych zásielok (MZ)</a:t>
            </a:r>
            <a:br>
              <a:rPr lang="sk-SK" b="1" dirty="0" smtClean="0"/>
            </a:br>
            <a:r>
              <a:rPr lang="sk-SK" b="1" dirty="0" smtClean="0"/>
              <a:t>v rámci ŽSR s postupom uplatňovaním </a:t>
            </a:r>
            <a:r>
              <a:rPr lang="sk-SK" b="1" dirty="0"/>
              <a:t>pri </a:t>
            </a:r>
            <a:r>
              <a:rPr lang="sk-SK" b="1" dirty="0" smtClean="0"/>
              <a:t>medzinárodnom prerokovávaní</a:t>
            </a:r>
          </a:p>
          <a:p>
            <a:endParaRPr lang="sk-SK" b="1" dirty="0"/>
          </a:p>
          <a:p>
            <a:r>
              <a:rPr lang="sk-SK" b="1" dirty="0" smtClean="0"/>
              <a:t>Nová publikácia IRS 50502 Mimoriadne zásielky - Ustanovenia pre prípravu a prerokovanie mimoriadnych zásielok (jún 2021)</a:t>
            </a:r>
          </a:p>
          <a:p>
            <a:endParaRPr lang="sk-SK" b="1" dirty="0"/>
          </a:p>
          <a:p>
            <a:r>
              <a:rPr lang="sk-SK" b="1" dirty="0" smtClean="0"/>
              <a:t>Potreba aktualizácie predpisu ŽSR Z 7 Mimoriadne zásielky (účinnosť od 01.07.2010) 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206106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Obrázok 32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417638"/>
            <a:ext cx="6264696" cy="443235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Porovnanie </a:t>
            </a:r>
            <a:r>
              <a:rPr lang="sk-SK" dirty="0" smtClean="0"/>
              <a:t>súčasnosť (Z7)/zámer </a:t>
            </a:r>
            <a:r>
              <a:rPr lang="sk-SK" smtClean="0"/>
              <a:t>(podľa IRS 50502)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4191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Realizácia</a:t>
            </a:r>
            <a:endParaRPr lang="sk-SK" dirty="0"/>
          </a:p>
        </p:txBody>
      </p:sp>
      <p:sp>
        <p:nvSpPr>
          <p:cNvPr id="4" name="Zástupný objekt pre text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k-SK" dirty="0" smtClean="0"/>
          </a:p>
          <a:p>
            <a:r>
              <a:rPr lang="sk-SK" dirty="0" smtClean="0"/>
              <a:t>Časový plán</a:t>
            </a:r>
          </a:p>
          <a:p>
            <a:r>
              <a:rPr lang="sk-SK" dirty="0" smtClean="0"/>
              <a:t>- po dohode s garantom predpisu ŽSR Z 7 Mimoriadne zásielky</a:t>
            </a:r>
          </a:p>
          <a:p>
            <a:endParaRPr lang="sk-SK" dirty="0" smtClean="0"/>
          </a:p>
          <a:p>
            <a:r>
              <a:rPr lang="sk-SK" dirty="0" smtClean="0"/>
              <a:t>Možnosti</a:t>
            </a:r>
          </a:p>
          <a:p>
            <a:pPr marL="457200" indent="-457200">
              <a:buAutoNum type="arabicPeriod"/>
            </a:pPr>
            <a:r>
              <a:rPr lang="sk-SK" dirty="0" smtClean="0"/>
              <a:t>úprava predpisu ŽSR Z 7 Mimoriadne zásielky (vrátane súvisiacich IRA)</a:t>
            </a:r>
          </a:p>
          <a:p>
            <a:pPr marL="457200" indent="-457200">
              <a:buAutoNum type="arabicPeriod"/>
            </a:pPr>
            <a:r>
              <a:rPr lang="sk-SK" dirty="0" smtClean="0"/>
              <a:t>nariadenie o úprave procesu na príslušnej riadiacej úrovni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6586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Ďakujem za pozornosť</a:t>
            </a:r>
            <a:endParaRPr lang="sk-SK" dirty="0"/>
          </a:p>
        </p:txBody>
      </p:sp>
      <p:pic>
        <p:nvPicPr>
          <p:cNvPr id="6" name="Zástupný objekt pre obsah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474"/>
            <a:ext cx="5856601" cy="4392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724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óna ŽSR 4-3">
  <a:themeElements>
    <a:clrScheme name="Prezentácia ŽSR">
      <a:dk1>
        <a:srgbClr val="1B1748"/>
      </a:dk1>
      <a:lt1>
        <a:sysClr val="window" lastClr="FFFFFF"/>
      </a:lt1>
      <a:dk2>
        <a:srgbClr val="1C5174"/>
      </a:dk2>
      <a:lt2>
        <a:srgbClr val="FFFFFF"/>
      </a:lt2>
      <a:accent1>
        <a:srgbClr val="3F8BC7"/>
      </a:accent1>
      <a:accent2>
        <a:srgbClr val="EE2958"/>
      </a:accent2>
      <a:accent3>
        <a:srgbClr val="E8D72D"/>
      </a:accent3>
      <a:accent4>
        <a:srgbClr val="A41D40"/>
      </a:accent4>
      <a:accent5>
        <a:srgbClr val="AEA334"/>
      </a:accent5>
      <a:accent6>
        <a:srgbClr val="1F94D2"/>
      </a:accent6>
      <a:hlink>
        <a:srgbClr val="548DD4"/>
      </a:hlink>
      <a:folHlink>
        <a:srgbClr val="A5A5A5"/>
      </a:folHlink>
    </a:clrScheme>
    <a:fontScheme name="ŽSR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Bežný dokument" ma:contentTypeID="0x0101009745C7E46442204A9F6838CAEEE8D60500A8F20D1557B49F42AD0BFDC1478DE352" ma:contentTypeVersion="8" ma:contentTypeDescription="" ma:contentTypeScope="" ma:versionID="888ece790bf528dfaee47dda16a7f1cf">
  <xsd:schema xmlns:xsd="http://www.w3.org/2001/XMLSchema" xmlns:xs="http://www.w3.org/2001/XMLSchema" xmlns:p="http://schemas.microsoft.com/office/2006/metadata/properties" xmlns:ns2="f49030a5-121f-4302-b35f-f154ae09024e" targetNamespace="http://schemas.microsoft.com/office/2006/metadata/properties" ma:root="true" ma:fieldsID="287a1eb600a698e05e23030b2b2849b9" ns2:_="">
    <xsd:import namespace="f49030a5-121f-4302-b35f-f154ae09024e"/>
    <xsd:element name="properties">
      <xsd:complexType>
        <xsd:sequence>
          <xsd:element name="documentManagement">
            <xsd:complexType>
              <xsd:all>
                <xsd:element ref="ns2:GestorskyUtvar"/>
                <xsd:element ref="ns2:PredmetOblast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9030a5-121f-4302-b35f-f154ae09024e" elementFormDefault="qualified">
    <xsd:import namespace="http://schemas.microsoft.com/office/2006/documentManagement/types"/>
    <xsd:import namespace="http://schemas.microsoft.com/office/infopath/2007/PartnerControls"/>
    <xsd:element name="GestorskyUtvar" ma:index="3" ma:displayName="Gestorský útvar" ma:format="Dropdown" ma:internalName="GestorskyUtvar">
      <xsd:simpleType>
        <xsd:restriction base="dms:Choice">
          <xsd:enumeration value="Kancelária generálneho riaditeľa ŽSR (GR O110)"/>
          <xsd:enumeration value="Odbor interného auditu (GR O120)"/>
          <xsd:enumeration value="Odbor právnych vzťahov (GR O130)"/>
          <xsd:enumeration value="Odbor komunikácie (GR O140)"/>
          <xsd:enumeration value="Odbor stratégie a vonkajších vzťahov (GR O150)"/>
          <xsd:enumeration value="Odbor krízového riadenia a ochrany (GR O160)"/>
          <xsd:enumeration value="Odbor projektového riadenia - PMO (GR O180)"/>
          <xsd:enumeration value="Odbor investorský (GR O220)"/>
          <xsd:enumeration value="Odbor expertízy (GR O230)"/>
          <xsd:enumeration value="Odbor financovania, účtovníctva a daní (GR O310)"/>
          <xsd:enumeration value="Odbor controllingu (GR O330)"/>
          <xsd:enumeration value="Odbor dopravy (GR O410)"/>
          <xsd:enumeration value="Odbor železničných tratí a stavieb (GR O430)"/>
          <xsd:enumeration value="Odbor bezpečnosti a inšpekcie (GR O440)"/>
          <xsd:enumeration value="Odbor oznamovacej a zabezpečovacej techniky a elektrotechniky (GR O460)"/>
          <xsd:enumeration value="Odbor riadenia ľudských zdrojov (GR O510)"/>
          <xsd:enumeration value="Odbor organizácie a riadenia (GR O530)"/>
          <xsd:enumeration value="ÚS ŽSR - Stredisko prevádzkového manažmentu"/>
          <xsd:enumeration value="Centrum logistiky a obstarávania"/>
          <xsd:enumeration value="Mostný obvod Bratislava"/>
          <xsd:enumeration value="Mostný obvod Košice"/>
          <xsd:enumeration value="Oblastné riaditeľstvo Trnava"/>
          <xsd:enumeration value="Oblastné riaditeľstvo Košice"/>
          <xsd:enumeration value="Oblastné riaditeľstvo Zvolen"/>
          <xsd:enumeration value="Oblastné riaditeľstvo Žilina"/>
          <xsd:enumeration value="Správa majetku ŽSR"/>
          <xsd:enumeration value="Stredisko železničnej geodézie"/>
          <xsd:enumeration value="Ústredný inštitút vzdelávania a psychológie"/>
          <xsd:enumeration value="Výskumný a vývojový ústav železníc"/>
          <xsd:enumeration value="Železničná energetika"/>
          <xsd:enumeration value="Železničné telekomunikácie"/>
          <xsd:enumeration value="Odbor právnych vzťahov a verejného obstarávania (GR O130)"/>
          <xsd:enumeration value="Odbor informačných a komunikačných technológií (GR O210)"/>
          <xsd:enumeration value="Odbor komunikačných a informačných systémov (GR O210)"/>
          <xsd:enumeration value="Odbor telekomunikácií, informatiky a informačnej bezpečnosti (GR O210)"/>
          <xsd:enumeration value="Odbor hospodárenia s majetkom (GR O320)"/>
          <xsd:enumeration value="Odbor expertízy (GR O420)"/>
          <xsd:enumeration value="Odbor infraštruktúry (GR O430)"/>
          <xsd:enumeration value="Odbor obchodu (GR O450)"/>
          <xsd:enumeration value="Odbor krízového riadenia a ochrany (GR O520)"/>
          <xsd:enumeration value="Regionálne riaditeľstvo Údržby železničnej infraštruktúry Zvolen"/>
          <xsd:enumeration value="Regionálne riaditeľstvo Údržby železničnej infraštruktúry Žilina"/>
          <xsd:enumeration value="Stredisko hospodárenia s majetkom"/>
          <xsd:enumeration value="Závod protipožiarnej ochrany železníc"/>
          <xsd:enumeration value="Závod služieb železníc"/>
          <xsd:enumeration value="Železničné zdravotníctvo"/>
        </xsd:restriction>
      </xsd:simpleType>
    </xsd:element>
    <xsd:element name="PredmetOblast" ma:index="4" ma:displayName="Predmet (oblasť)" ma:format="Dropdown" ma:internalName="PredmetOblast">
      <xsd:simpleType>
        <xsd:restriction base="dms:Choice">
          <xsd:enumeration value="Interný audit"/>
          <xsd:enumeration value="Právne vzťahy"/>
          <xsd:enumeration value="Public relations"/>
          <xsd:enumeration value="Stratégia a vonkajšie vzťahy"/>
          <xsd:enumeration value="Organizácia a riadenie"/>
          <xsd:enumeration value="Informatika a telekomunikácie"/>
          <xsd:enumeration value="Investície"/>
          <xsd:enumeration value="Ekonomika"/>
          <xsd:enumeration value="Majetok"/>
          <xsd:enumeration value="Doprava"/>
          <xsd:enumeration value="Expertíza a predpisy"/>
          <xsd:enumeration value="Ekológia"/>
          <xsd:enumeration value="Železničná infraštruktúra"/>
          <xsd:enumeration value="Bezpečnosť a inšpekcia"/>
          <xsd:enumeration value="Ľudské zdroje"/>
          <xsd:enumeration value="CO, HM a registratúra"/>
          <xsd:enumeration value="Geodézia"/>
          <xsd:enumeration value="Výskum a vývoj"/>
          <xsd:enumeration value="Stravovanie, ubytovanie, zájazdy"/>
          <xsd:enumeration value="Elektrická energia"/>
          <xsd:enumeration value="Zdravotníctvo"/>
          <xsd:enumeration value="Obstarávanie"/>
          <xsd:enumeration value="Cestné vozidlá a koľajové mechanizmy"/>
          <xsd:enumeration value="Distribučná logistika"/>
        </xsd:restriction>
      </xsd:simpleType>
    </xsd:element>
    <xsd:element name="SharedWithUsers" ma:index="11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Zdieľané s podrobnosťa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 ma:readOnly="true"/>
        <xsd:element ref="dc:title" maxOccurs="1" ma:index="2" ma:displayName="Nadpis"/>
        <xsd:element ref="dc:subject" minOccurs="0" maxOccurs="1"/>
        <xsd:element ref="dc:description" minOccurs="0" maxOccurs="1" ma:index="5" ma:displayName="Poznámky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dmetOblast xmlns="f49030a5-121f-4302-b35f-f154ae09024e">Public relations</PredmetOblast>
    <GestorskyUtvar xmlns="f49030a5-121f-4302-b35f-f154ae09024e">Odbor komunikácie (GR O140)</GestorskyUtvar>
  </documentManagement>
</p:properties>
</file>

<file path=customXml/itemProps1.xml><?xml version="1.0" encoding="utf-8"?>
<ds:datastoreItem xmlns:ds="http://schemas.openxmlformats.org/officeDocument/2006/customXml" ds:itemID="{DEA7F7E7-2343-4978-9D2E-B5F43A40246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4735AB-469C-4468-88BF-2FE708A4E9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9030a5-121f-4302-b35f-f154ae09024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4D5C404-6CAC-465D-9792-44C9F6E428F6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f49030a5-121f-4302-b35f-f154ae09024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Šablóna ŽSR 4-3</Template>
  <TotalTime>106</TotalTime>
  <Words>170</Words>
  <Application>Microsoft Office PowerPoint</Application>
  <PresentationFormat>Prezentácia na obrazovke (4:3)</PresentationFormat>
  <Paragraphs>32</Paragraphs>
  <Slides>6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Šablóna ŽSR 4-3</vt:lpstr>
      <vt:lpstr>Proces prerokovávania mimoriadnych zásielok</vt:lpstr>
      <vt:lpstr>Čísla</vt:lpstr>
      <vt:lpstr>Podnety</vt:lpstr>
      <vt:lpstr>Porovnanie súčasnosť (Z7)/zámer (podľa IRS 50502)</vt:lpstr>
      <vt:lpstr>Realizácia</vt:lpstr>
      <vt:lpstr>Ďakujem za pozornosť</vt:lpstr>
    </vt:vector>
  </TitlesOfParts>
  <Company>ZSR-ZT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Wlachovský Ivan</dc:creator>
  <dc:description/>
  <cp:lastModifiedBy>Veľas Pavol</cp:lastModifiedBy>
  <cp:revision>12</cp:revision>
  <dcterms:created xsi:type="dcterms:W3CDTF">2022-04-25T09:26:24Z</dcterms:created>
  <dcterms:modified xsi:type="dcterms:W3CDTF">2022-05-09T08:07:25Z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0x0101009745C7E46442204A9F6838CAEEE8D60500A8F20D1557B49F42AD0BFDC1478DE352</vt:lpwstr>
  </property>
</Properties>
</file>