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6" r:id="rId2"/>
    <p:sldId id="314" r:id="rId3"/>
    <p:sldId id="315" r:id="rId4"/>
    <p:sldId id="313" r:id="rId5"/>
  </p:sldIdLst>
  <p:sldSz cx="9144000" cy="6858000" type="screen4x3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8" autoAdjust="0"/>
    <p:restoredTop sz="94743" autoAdjust="0"/>
  </p:normalViewPr>
  <p:slideViewPr>
    <p:cSldViewPr>
      <p:cViewPr>
        <p:scale>
          <a:sx n="130" d="100"/>
          <a:sy n="130" d="100"/>
        </p:scale>
        <p:origin x="-11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D5196-54D9-4222-9D72-186DFA6E9BCD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CE42B-D884-4642-BD40-79506FFF4EAA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9483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CE42B-D884-4642-BD40-79506FFF4EAA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1680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7E24-6842-4661-8C9A-3CD89C31F86D}" type="datetime1">
              <a:rPr lang="sk-SK" smtClean="0"/>
              <a:t>11. 1. 2016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165B-B015-4D51-8F86-BB89BAD3F810}" type="datetime1">
              <a:rPr lang="sk-SK" smtClean="0"/>
              <a:t>11. 1. 2016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61439-7FD9-415C-A838-913BEDCE5FE7}" type="datetime1">
              <a:rPr lang="sk-SK" smtClean="0"/>
              <a:t>11. 1. 2016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E4-4C98-475C-B80B-1B9424B4FE3D}" type="datetime1">
              <a:rPr lang="sk-SK" smtClean="0"/>
              <a:t>11. 1. 2016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C01C1-E245-432E-8041-41D1D1613DAF}" type="datetime1">
              <a:rPr lang="sk-SK" smtClean="0"/>
              <a:t>11. 1. 2016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3FF0-8714-4C5F-88E5-F1AAEC6477DB}" type="datetime1">
              <a:rPr lang="sk-SK" smtClean="0"/>
              <a:t>11. 1. 2016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4B9BB-0FD0-4040-8190-66696554A3D6}" type="datetime1">
              <a:rPr lang="sk-SK" smtClean="0"/>
              <a:t>11. 1. 2016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EE447-F6B3-467F-8641-4A7B1008FF3B}" type="datetime1">
              <a:rPr lang="sk-SK" smtClean="0"/>
              <a:t>11. 1. 2016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4453-F3AD-48B1-AD73-4A818F246084}" type="datetime1">
              <a:rPr lang="sk-SK" smtClean="0"/>
              <a:t>11. 1. 2016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8FB24-57B7-4B64-A48E-338944B25546}" type="datetime1">
              <a:rPr lang="sk-SK" smtClean="0"/>
              <a:t>11. 1. 2016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2E9D-F87E-4DA4-BA61-6DB10DA1A68B}" type="datetime1">
              <a:rPr lang="sk-SK" smtClean="0"/>
              <a:t>11. 1. 2016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D5F96-3551-4DAC-84D3-12789D436D71}" type="datetime1">
              <a:rPr lang="sk-SK" smtClean="0"/>
              <a:t>11. 1. 2016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Častá-Papiernička dňa 14.10.2013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386534" y="87015"/>
            <a:ext cx="8235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Železničné priecestia z hľadiska zabezpečovacieho zariadenia</a:t>
            </a:r>
            <a:endParaRPr lang="sk-SK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2071914" y="763782"/>
            <a:ext cx="1548436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2800" b="1" cap="none" spc="0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Aktívne</a:t>
            </a:r>
          </a:p>
          <a:p>
            <a:pPr algn="ctr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(zabezpečené)</a:t>
            </a:r>
            <a:endParaRPr lang="sk-SK" b="1" cap="none" spc="0" dirty="0">
              <a:ln w="12700">
                <a:noFill/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6329227" y="1382868"/>
            <a:ext cx="1785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2800" b="1" cap="none" spc="0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Pasívne</a:t>
            </a:r>
          </a:p>
          <a:p>
            <a:pPr algn="ctr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(nezabezpečené)</a:t>
            </a:r>
            <a:endParaRPr lang="sk-SK" b="1" cap="none" spc="0" dirty="0">
              <a:ln w="12700">
                <a:noFill/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3" descr="C:\Users\Kovacic.Milan\Desktop\FOTO\imagesCAW7LDN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2" r="14050"/>
          <a:stretch/>
        </p:blipFill>
        <p:spPr bwMode="auto">
          <a:xfrm>
            <a:off x="6122823" y="2213865"/>
            <a:ext cx="2243706" cy="27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Kovacic.Milan\Desktop\imagesCA2NKLB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2" r="16963"/>
          <a:stretch/>
        </p:blipFill>
        <p:spPr bwMode="auto">
          <a:xfrm>
            <a:off x="341530" y="2213865"/>
            <a:ext cx="2419683" cy="27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Rovná spojovacia šípka 8"/>
          <p:cNvCxnSpPr>
            <a:stCxn id="4" idx="2"/>
          </p:cNvCxnSpPr>
          <p:nvPr/>
        </p:nvCxnSpPr>
        <p:spPr>
          <a:xfrm flipH="1">
            <a:off x="3446875" y="548680"/>
            <a:ext cx="1057617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ovná spojovacia šípka 10"/>
          <p:cNvCxnSpPr>
            <a:stCxn id="4" idx="2"/>
            <a:endCxn id="5" idx="0"/>
          </p:cNvCxnSpPr>
          <p:nvPr/>
        </p:nvCxnSpPr>
        <p:spPr>
          <a:xfrm>
            <a:off x="4504492" y="548680"/>
            <a:ext cx="2717255" cy="8341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dĺžnik 11"/>
          <p:cNvSpPr/>
          <p:nvPr/>
        </p:nvSpPr>
        <p:spPr>
          <a:xfrm>
            <a:off x="341531" y="5094185"/>
            <a:ext cx="4950550" cy="738664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sk-SK" sz="1400" b="1" dirty="0" smtClean="0">
                <a:ln w="12700">
                  <a:noFill/>
                  <a:prstDash val="solid"/>
                </a:ln>
              </a:rPr>
              <a:t>Vybavené priecestným zabezpečovacím zariadením svetelným alebo mechanickým, resp. kombináciou mechanickým so svetelným.</a:t>
            </a:r>
            <a:endParaRPr lang="sk-SK" sz="1400" cap="none" spc="0" dirty="0">
              <a:ln w="12700">
                <a:noFill/>
                <a:prstDash val="solid"/>
              </a:ln>
            </a:endParaRPr>
          </a:p>
        </p:txBody>
      </p:sp>
      <p:sp>
        <p:nvSpPr>
          <p:cNvPr id="13" name="Obdĺžnik 12"/>
          <p:cNvSpPr/>
          <p:nvPr/>
        </p:nvSpPr>
        <p:spPr>
          <a:xfrm>
            <a:off x="6122822" y="5094185"/>
            <a:ext cx="2262241" cy="523220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sk-SK" sz="1400" b="1" dirty="0" smtClean="0">
                <a:ln w="12700">
                  <a:noFill/>
                  <a:prstDash val="solid"/>
                </a:ln>
              </a:rPr>
              <a:t>Vybavené len dopravnými značkami.</a:t>
            </a:r>
            <a:endParaRPr lang="sk-SK" sz="1400" cap="none" spc="0" dirty="0">
              <a:ln w="12700">
                <a:noFill/>
                <a:prstDash val="solid"/>
              </a:ln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1060725" y="1844533"/>
            <a:ext cx="98129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b="1" cap="none" spc="0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svetelné</a:t>
            </a:r>
            <a:endParaRPr lang="sk-SK" b="1" cap="none" spc="0" dirty="0">
              <a:ln w="12700">
                <a:noFill/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bdĺžnik 15"/>
          <p:cNvSpPr/>
          <p:nvPr/>
        </p:nvSpPr>
        <p:spPr>
          <a:xfrm>
            <a:off x="3355446" y="1844533"/>
            <a:ext cx="131651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b="1" cap="none" spc="0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mechanické</a:t>
            </a:r>
            <a:endParaRPr lang="sk-SK" b="1" cap="none" spc="0" dirty="0">
              <a:ln w="12700">
                <a:noFill/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7" name="Rovná spojovacia šípka 16"/>
          <p:cNvCxnSpPr>
            <a:endCxn id="15" idx="0"/>
          </p:cNvCxnSpPr>
          <p:nvPr/>
        </p:nvCxnSpPr>
        <p:spPr>
          <a:xfrm flipH="1">
            <a:off x="1551373" y="1555051"/>
            <a:ext cx="1216192" cy="2894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ovná spojovacia šípka 18"/>
          <p:cNvCxnSpPr>
            <a:endCxn id="16" idx="0"/>
          </p:cNvCxnSpPr>
          <p:nvPr/>
        </p:nvCxnSpPr>
        <p:spPr>
          <a:xfrm>
            <a:off x="2761213" y="1555051"/>
            <a:ext cx="1252491" cy="2894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Kovacic.Milan\Desktop\b8b636ed32_69080375_o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444" y="2213864"/>
            <a:ext cx="1907987" cy="27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65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1507241" y="53625"/>
            <a:ext cx="612956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Aktívne priecestie – podľa druhu zabezpečenia</a:t>
            </a:r>
            <a:endParaRPr lang="sk-SK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341531" y="683695"/>
            <a:ext cx="405044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vybavené svetelným zabezpečovacím </a:t>
            </a:r>
          </a:p>
          <a:p>
            <a:pPr algn="just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zariadením so závorami</a:t>
            </a:r>
            <a:endParaRPr lang="sk-SK" cap="none" spc="0" dirty="0">
              <a:ln w="12700">
                <a:noFill/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Kovacic.Milan\Desktop\05758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5" t="17827" b="13297"/>
          <a:stretch/>
        </p:blipFill>
        <p:spPr bwMode="auto">
          <a:xfrm>
            <a:off x="431539" y="1339307"/>
            <a:ext cx="3555395" cy="206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ovacic.Milan\Desktop\sm-035-1115-CrusovceM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" t="11524" r="14593" b="4086"/>
          <a:stretch/>
        </p:blipFill>
        <p:spPr bwMode="auto">
          <a:xfrm>
            <a:off x="4655509" y="1342351"/>
            <a:ext cx="2751596" cy="206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Obdĺžnik 19"/>
          <p:cNvSpPr/>
          <p:nvPr/>
        </p:nvSpPr>
        <p:spPr>
          <a:xfrm>
            <a:off x="4617006" y="683695"/>
            <a:ext cx="405044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vybavené svetelným zabezpečovacím </a:t>
            </a:r>
          </a:p>
          <a:p>
            <a:pPr algn="just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zariadením bez závor</a:t>
            </a:r>
            <a:endParaRPr lang="sk-SK" cap="none" spc="0" dirty="0">
              <a:ln w="12700">
                <a:noFill/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Obdĺžnik 21"/>
          <p:cNvSpPr/>
          <p:nvPr/>
        </p:nvSpPr>
        <p:spPr>
          <a:xfrm>
            <a:off x="369823" y="3547754"/>
            <a:ext cx="54623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vybavené mechanickým zabezpečovacím zariadením (ovládané </a:t>
            </a:r>
            <a:r>
              <a:rPr lang="sk-SK" b="1" dirty="0" err="1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drôtovodmi</a:t>
            </a:r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alebo ručne na mieste)</a:t>
            </a:r>
            <a:endParaRPr lang="sk-SK" cap="none" spc="0" dirty="0">
              <a:ln w="12700">
                <a:noFill/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3" name="Picture 5" descr="C:\Users\Kovacic.Milan\Desktop\f0c47da815_69182840_o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50" y="4194085"/>
            <a:ext cx="3465384" cy="232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Kovacic.Milan\Pictures\2-052d88d559953dd74e516bbde3d4f8209edecd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990" y="4194084"/>
            <a:ext cx="3343291" cy="231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334277" y="53625"/>
            <a:ext cx="247548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Pasívne priecestie</a:t>
            </a:r>
            <a:endParaRPr lang="sk-SK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341531" y="683695"/>
            <a:ext cx="40504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opatrené dopravnou značnou „Výstražný kríž pre železničné priecestie jednokoľajové/viackoľajové“ </a:t>
            </a:r>
            <a:endParaRPr lang="sk-SK" cap="none" spc="0" dirty="0">
              <a:ln w="12700">
                <a:noFill/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Obdĺžnik 19"/>
          <p:cNvSpPr/>
          <p:nvPr/>
        </p:nvSpPr>
        <p:spPr>
          <a:xfrm>
            <a:off x="341531" y="4066907"/>
            <a:ext cx="4050449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k-SK" b="1" dirty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opatrené dopravnou značnou „Výstražný kríž pre železničné priecestie jednokoľajové/viackoľajové</a:t>
            </a:r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a doplnené dopravnou značkou „Stoj, daj prednosť v jazde!“</a:t>
            </a:r>
            <a:endParaRPr lang="sk-SK" cap="none" spc="0" dirty="0">
              <a:ln w="12700">
                <a:noFill/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Kovacic.Milan\Desktop\1920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752" y="4066907"/>
            <a:ext cx="3855470" cy="257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Kovacic.Milan\Desktop\P10003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4" t="8040" b="6155"/>
          <a:stretch/>
        </p:blipFill>
        <p:spPr bwMode="auto">
          <a:xfrm>
            <a:off x="4406940" y="818710"/>
            <a:ext cx="4215509" cy="295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96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2198194" y="53625"/>
            <a:ext cx="47476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Aktívne priecestie – spôsob obsluhy</a:t>
            </a:r>
            <a:endParaRPr lang="sk-SK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341530" y="683695"/>
            <a:ext cx="85059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automaticky koľajovým vozidlom</a:t>
            </a:r>
            <a:r>
              <a:rPr lang="sk-SK" dirty="0" smtClean="0">
                <a:ln w="12700">
                  <a:noFill/>
                  <a:prstDash val="solid"/>
                </a:ln>
              </a:rPr>
              <a:t> - v určenej vzdialenosti pred priecestím je tzv. </a:t>
            </a:r>
            <a:r>
              <a:rPr lang="sk-SK" dirty="0">
                <a:ln w="12700">
                  <a:noFill/>
                  <a:prstDash val="solid"/>
                </a:ln>
              </a:rPr>
              <a:t>s</a:t>
            </a:r>
            <a:r>
              <a:rPr lang="sk-SK" dirty="0" smtClean="0">
                <a:ln w="12700">
                  <a:noFill/>
                  <a:prstDash val="solid"/>
                </a:ln>
              </a:rPr>
              <a:t>púšťací bod, ktorý keď dosiahne koľajové vozidlo uvedie priecestné zabezpečovacie zariadenie do činnosti.</a:t>
            </a:r>
            <a:endParaRPr lang="sk-SK" cap="none" spc="0" dirty="0">
              <a:ln w="12700">
                <a:noFill/>
                <a:prstDash val="solid"/>
              </a:ln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431540" y="3474005"/>
            <a:ext cx="85059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fyzickou obsluhou</a:t>
            </a:r>
            <a:r>
              <a:rPr lang="sk-SK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</a:rPr>
              <a:t> </a:t>
            </a:r>
            <a:r>
              <a:rPr lang="sk-SK" dirty="0" smtClean="0">
                <a:ln w="12700">
                  <a:noFill/>
                  <a:prstDash val="solid"/>
                </a:ln>
              </a:rPr>
              <a:t>– obslúžením určeného zariadenie (tlačidlo, kľuka) v závislosti od „generačnej úrovne“ priecestného zabezpečovacieho zariadenia.</a:t>
            </a:r>
            <a:endParaRPr lang="sk-SK" cap="none" spc="0" dirty="0">
              <a:ln w="12700">
                <a:noFill/>
                <a:prstDash val="solid"/>
              </a:ln>
            </a:endParaRPr>
          </a:p>
        </p:txBody>
      </p:sp>
      <p:grpSp>
        <p:nvGrpSpPr>
          <p:cNvPr id="16" name="Skupina 15"/>
          <p:cNvGrpSpPr/>
          <p:nvPr/>
        </p:nvGrpSpPr>
        <p:grpSpPr>
          <a:xfrm>
            <a:off x="2719840" y="1385965"/>
            <a:ext cx="2887275" cy="2088039"/>
            <a:chOff x="336565" y="1403775"/>
            <a:chExt cx="2565285" cy="1923964"/>
          </a:xfrm>
        </p:grpSpPr>
        <p:pic>
          <p:nvPicPr>
            <p:cNvPr id="1026" name="Picture 2" descr="C:\Users\Kovacic.Milan\Desktop\07382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565" y="1403775"/>
              <a:ext cx="2565285" cy="19239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Skupina 14"/>
            <p:cNvGrpSpPr/>
            <p:nvPr/>
          </p:nvGrpSpPr>
          <p:grpSpPr>
            <a:xfrm>
              <a:off x="971600" y="2123855"/>
              <a:ext cx="1620180" cy="495055"/>
              <a:chOff x="971600" y="2573905"/>
              <a:chExt cx="1620180" cy="495055"/>
            </a:xfrm>
          </p:grpSpPr>
          <p:cxnSp>
            <p:nvCxnSpPr>
              <p:cNvPr id="3" name="Rovná spojovacia šípka 2"/>
              <p:cNvCxnSpPr/>
              <p:nvPr/>
            </p:nvCxnSpPr>
            <p:spPr>
              <a:xfrm flipH="1">
                <a:off x="2321751" y="2573905"/>
                <a:ext cx="270029" cy="405045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Rovná spojovacia šípka 13"/>
              <p:cNvCxnSpPr/>
              <p:nvPr/>
            </p:nvCxnSpPr>
            <p:spPr>
              <a:xfrm flipH="1">
                <a:off x="971600" y="2663915"/>
                <a:ext cx="270029" cy="405045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Picture 2" descr="C:\Users\Kovacic.Milan\Desktop\pzz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38"/>
          <a:stretch/>
        </p:blipFill>
        <p:spPr bwMode="auto">
          <a:xfrm>
            <a:off x="7062085" y="4194085"/>
            <a:ext cx="1875400" cy="249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P104051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" t="47883" r="65883" b="18924"/>
          <a:stretch/>
        </p:blipFill>
        <p:spPr bwMode="auto">
          <a:xfrm>
            <a:off x="4036451" y="4194085"/>
            <a:ext cx="2909389" cy="249734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Rovná spojovacia šípka 20"/>
          <p:cNvCxnSpPr/>
          <p:nvPr/>
        </p:nvCxnSpPr>
        <p:spPr>
          <a:xfrm>
            <a:off x="6515040" y="3744035"/>
            <a:ext cx="131102" cy="1800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ovná spojovacia šípka 22"/>
          <p:cNvCxnSpPr/>
          <p:nvPr/>
        </p:nvCxnSpPr>
        <p:spPr>
          <a:xfrm>
            <a:off x="7102122" y="3744035"/>
            <a:ext cx="350198" cy="9001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2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7586</TotalTime>
  <Words>171</Words>
  <Application>Microsoft Office PowerPoint</Application>
  <PresentationFormat>Prezentácia na obrazovke (4:3)</PresentationFormat>
  <Paragraphs>22</Paragraphs>
  <Slides>4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4</vt:i4>
      </vt:variant>
    </vt:vector>
  </HeadingPairs>
  <TitlesOfParts>
    <vt:vector size="5" baseType="lpstr"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ROZŠÍRENÁ PORADA VEDENIA ŽSR</dc:title>
  <dc:creator>Vendrinský Marek</dc:creator>
  <cp:lastModifiedBy>Mitas.Lubomir</cp:lastModifiedBy>
  <cp:revision>401</cp:revision>
  <cp:lastPrinted>2014-06-26T05:28:02Z</cp:lastPrinted>
  <dcterms:modified xsi:type="dcterms:W3CDTF">2016-01-11T08:58:29Z</dcterms:modified>
</cp:coreProperties>
</file>